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68"/>
  </p:notesMasterIdLst>
  <p:handoutMasterIdLst>
    <p:handoutMasterId r:id="rId69"/>
  </p:handoutMasterIdLst>
  <p:sldIdLst>
    <p:sldId id="256" r:id="rId2"/>
    <p:sldId id="366" r:id="rId3"/>
    <p:sldId id="258" r:id="rId4"/>
    <p:sldId id="259" r:id="rId5"/>
    <p:sldId id="367" r:id="rId6"/>
    <p:sldId id="261" r:id="rId7"/>
    <p:sldId id="364" r:id="rId8"/>
    <p:sldId id="262" r:id="rId9"/>
    <p:sldId id="263" r:id="rId10"/>
    <p:sldId id="264" r:id="rId11"/>
    <p:sldId id="341" r:id="rId12"/>
    <p:sldId id="342" r:id="rId13"/>
    <p:sldId id="353" r:id="rId14"/>
    <p:sldId id="336" r:id="rId15"/>
    <p:sldId id="317" r:id="rId16"/>
    <p:sldId id="283" r:id="rId17"/>
    <p:sldId id="282" r:id="rId18"/>
    <p:sldId id="329" r:id="rId19"/>
    <p:sldId id="352" r:id="rId20"/>
    <p:sldId id="355" r:id="rId21"/>
    <p:sldId id="356" r:id="rId22"/>
    <p:sldId id="325" r:id="rId23"/>
    <p:sldId id="311" r:id="rId24"/>
    <p:sldId id="331" r:id="rId25"/>
    <p:sldId id="357" r:id="rId26"/>
    <p:sldId id="332" r:id="rId27"/>
    <p:sldId id="358" r:id="rId28"/>
    <p:sldId id="359" r:id="rId29"/>
    <p:sldId id="333" r:id="rId30"/>
    <p:sldId id="334" r:id="rId31"/>
    <p:sldId id="273" r:id="rId32"/>
    <p:sldId id="360" r:id="rId33"/>
    <p:sldId id="346" r:id="rId34"/>
    <p:sldId id="278" r:id="rId35"/>
    <p:sldId id="361" r:id="rId36"/>
    <p:sldId id="318" r:id="rId37"/>
    <p:sldId id="345" r:id="rId38"/>
    <p:sldId id="365" r:id="rId39"/>
    <p:sldId id="280" r:id="rId40"/>
    <p:sldId id="281" r:id="rId41"/>
    <p:sldId id="284" r:id="rId42"/>
    <p:sldId id="285" r:id="rId43"/>
    <p:sldId id="286" r:id="rId44"/>
    <p:sldId id="287" r:id="rId45"/>
    <p:sldId id="347" r:id="rId46"/>
    <p:sldId id="362" r:id="rId47"/>
    <p:sldId id="307" r:id="rId48"/>
    <p:sldId id="290" r:id="rId49"/>
    <p:sldId id="343" r:id="rId50"/>
    <p:sldId id="291" r:id="rId51"/>
    <p:sldId id="344" r:id="rId52"/>
    <p:sldId id="292" r:id="rId53"/>
    <p:sldId id="321" r:id="rId54"/>
    <p:sldId id="323" r:id="rId55"/>
    <p:sldId id="363" r:id="rId56"/>
    <p:sldId id="350" r:id="rId57"/>
    <p:sldId id="296" r:id="rId58"/>
    <p:sldId id="298" r:id="rId59"/>
    <p:sldId id="299" r:id="rId60"/>
    <p:sldId id="300" r:id="rId61"/>
    <p:sldId id="297" r:id="rId62"/>
    <p:sldId id="294" r:id="rId63"/>
    <p:sldId id="351" r:id="rId64"/>
    <p:sldId id="305" r:id="rId65"/>
    <p:sldId id="306" r:id="rId66"/>
    <p:sldId id="313" r:id="rId67"/>
  </p:sldIdLst>
  <p:sldSz cx="6858000" cy="9144000" type="letter"/>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sereau, Maureen" initials="DM" lastIdx="55" clrIdx="0"/>
  <p:cmAuthor id="1" name="Dang, Jordan" initials="JD" lastIdx="6" clrIdx="1"/>
  <p:cmAuthor id="2" name="Baillie, Sarah" initials="BS" lastIdx="6" clrIdx="2"/>
  <p:cmAuthor id="3" name="KHSC" initials="KHSC" lastIdx="1" clrIdx="3"/>
  <p:cmAuthor id="4" name="danserem" initials="da" lastIdx="2" clrIdx="4"/>
  <p:cmAuthor id="5" name="&quot;danserem&quot;" initials="da" lastIdx="8"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00"/>
    <a:srgbClr val="000000"/>
    <a:srgbClr val="99FF33"/>
    <a:srgbClr val="0066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3" autoAdjust="0"/>
    <p:restoredTop sz="99871" autoAdjust="0"/>
  </p:normalViewPr>
  <p:slideViewPr>
    <p:cSldViewPr>
      <p:cViewPr>
        <p:scale>
          <a:sx n="75" d="100"/>
          <a:sy n="75" d="100"/>
        </p:scale>
        <p:origin x="-696" y="365"/>
      </p:cViewPr>
      <p:guideLst>
        <p:guide orient="horz" pos="2881"/>
        <p:guide pos="2160"/>
      </p:guideLst>
    </p:cSldViewPr>
  </p:slideViewPr>
  <p:outlineViewPr>
    <p:cViewPr>
      <p:scale>
        <a:sx n="33" d="100"/>
        <a:sy n="33" d="100"/>
      </p:scale>
      <p:origin x="0" y="2640"/>
    </p:cViewPr>
  </p:outlineViewPr>
  <p:notesTextViewPr>
    <p:cViewPr>
      <p:scale>
        <a:sx n="20" d="100"/>
        <a:sy n="20" d="100"/>
      </p:scale>
      <p:origin x="0" y="0"/>
    </p:cViewPr>
  </p:notesTextViewPr>
  <p:sorterViewPr>
    <p:cViewPr>
      <p:scale>
        <a:sx n="150" d="100"/>
        <a:sy n="150" d="100"/>
      </p:scale>
      <p:origin x="0" y="21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09" tIns="48304" rIns="96609" bIns="48304"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09" tIns="48304" rIns="96609" bIns="48304" rtlCol="0"/>
          <a:lstStyle>
            <a:lvl1pPr algn="r">
              <a:defRPr sz="1300"/>
            </a:lvl1pPr>
          </a:lstStyle>
          <a:p>
            <a:fld id="{C34A45C8-AC3C-4206-8AA5-73388F30096F}" type="datetimeFigureOut">
              <a:rPr lang="en-US" smtClean="0"/>
              <a:pPr/>
              <a:t>7/3/2019</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09" tIns="48304" rIns="96609" bIns="48304"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09" tIns="48304" rIns="96609" bIns="48304" rtlCol="0" anchor="b"/>
          <a:lstStyle>
            <a:lvl1pPr algn="r">
              <a:defRPr sz="1300"/>
            </a:lvl1pPr>
          </a:lstStyle>
          <a:p>
            <a:fld id="{5608CB60-8B9A-47E5-B7A5-ED2A26E650FF}" type="slidenum">
              <a:rPr lang="en-CA" smtClean="0"/>
              <a:pPr/>
              <a:t>‹#›</a:t>
            </a:fld>
            <a:endParaRPr lang="en-CA"/>
          </a:p>
        </p:txBody>
      </p:sp>
    </p:spTree>
    <p:extLst>
      <p:ext uri="{BB962C8B-B14F-4D97-AF65-F5344CB8AC3E}">
        <p14:creationId xmlns:p14="http://schemas.microsoft.com/office/powerpoint/2010/main" val="3553348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09" tIns="48304" rIns="96609" bIns="48304"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09" tIns="48304" rIns="96609" bIns="48304" rtlCol="0"/>
          <a:lstStyle>
            <a:lvl1pPr algn="r">
              <a:defRPr sz="1300"/>
            </a:lvl1pPr>
          </a:lstStyle>
          <a:p>
            <a:fld id="{41282339-6670-4EBD-8683-1DCC3EBA73DC}" type="datetimeFigureOut">
              <a:rPr lang="en-US" smtClean="0"/>
              <a:pPr/>
              <a:t>7/3/2019</a:t>
            </a:fld>
            <a:endParaRPr lang="en-CA"/>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6609" tIns="48304" rIns="96609" bIns="48304" rtlCol="0" anchor="ctr"/>
          <a:lstStyle/>
          <a:p>
            <a:endParaRPr lang="en-CA"/>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09" tIns="48304" rIns="96609" bIns="483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09" tIns="48304" rIns="96609" bIns="48304"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09" tIns="48304" rIns="96609" bIns="48304" rtlCol="0" anchor="b"/>
          <a:lstStyle>
            <a:lvl1pPr algn="r">
              <a:defRPr sz="1300"/>
            </a:lvl1pPr>
          </a:lstStyle>
          <a:p>
            <a:fld id="{BC69297E-685C-4133-A60C-E39A1AF20613}" type="slidenum">
              <a:rPr lang="en-CA" smtClean="0"/>
              <a:pPr/>
              <a:t>‹#›</a:t>
            </a:fld>
            <a:endParaRPr lang="en-CA"/>
          </a:p>
        </p:txBody>
      </p:sp>
    </p:spTree>
    <p:extLst>
      <p:ext uri="{BB962C8B-B14F-4D97-AF65-F5344CB8AC3E}">
        <p14:creationId xmlns:p14="http://schemas.microsoft.com/office/powerpoint/2010/main" val="30539433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22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33</a:t>
            </a:fld>
            <a:endParaRPr lang="en-CA"/>
          </a:p>
        </p:txBody>
      </p:sp>
    </p:spTree>
    <p:extLst>
      <p:ext uri="{BB962C8B-B14F-4D97-AF65-F5344CB8AC3E}">
        <p14:creationId xmlns:p14="http://schemas.microsoft.com/office/powerpoint/2010/main" val="243325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53</a:t>
            </a:fld>
            <a:endParaRPr lang="en-CA"/>
          </a:p>
        </p:txBody>
      </p:sp>
    </p:spTree>
    <p:extLst>
      <p:ext uri="{BB962C8B-B14F-4D97-AF65-F5344CB8AC3E}">
        <p14:creationId xmlns:p14="http://schemas.microsoft.com/office/powerpoint/2010/main" val="47184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3</a:t>
            </a:fld>
            <a:endParaRPr lang="en-CA"/>
          </a:p>
        </p:txBody>
      </p:sp>
    </p:spTree>
    <p:extLst>
      <p:ext uri="{BB962C8B-B14F-4D97-AF65-F5344CB8AC3E}">
        <p14:creationId xmlns:p14="http://schemas.microsoft.com/office/powerpoint/2010/main" val="400891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C69297E-685C-4133-A60C-E39A1AF20613}" type="slidenum">
              <a:rPr lang="en-CA" smtClean="0"/>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10</a:t>
            </a:fld>
            <a:endParaRPr lang="en-CA"/>
          </a:p>
        </p:txBody>
      </p:sp>
    </p:spTree>
    <p:extLst>
      <p:ext uri="{BB962C8B-B14F-4D97-AF65-F5344CB8AC3E}">
        <p14:creationId xmlns:p14="http://schemas.microsoft.com/office/powerpoint/2010/main" val="342963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C69297E-685C-4133-A60C-E39A1AF20613}" type="slidenum">
              <a:rPr lang="en-CA" smtClean="0"/>
              <a:pPr/>
              <a:t>17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18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C69297E-685C-4133-A60C-E39A1AF20613}" type="slidenum">
              <a:rPr lang="en-CA" smtClean="0"/>
              <a:pPr/>
              <a:t>19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C69297E-685C-4133-A60C-E39A1AF20613}" type="slidenum">
              <a:rPr lang="en-CA" smtClean="0"/>
              <a:pPr/>
              <a:t>20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6638" y="720725"/>
            <a:ext cx="2701925" cy="3600450"/>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BC69297E-685C-4133-A60C-E39A1AF20613}" type="slidenum">
              <a:rPr lang="en-CA" smtClean="0"/>
              <a:pPr/>
              <a:t>21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1"/>
            <a:ext cx="5829300" cy="1960033"/>
          </a:xfrm>
        </p:spPr>
        <p:txBody>
          <a:bodyPr/>
          <a:lstStyle/>
          <a:p>
            <a:r>
              <a:rPr lang="en-US" smtClean="0"/>
              <a:t>Click to edit Master title style</a:t>
            </a:r>
            <a:endParaRPr lang="en-CA"/>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0A7EAAF-9E84-4FCE-95DE-784315DDF7CA}" type="datetime1">
              <a:rPr lang="en-US" smtClean="0"/>
              <a:pPr/>
              <a:t>7/3/2019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91C4741-3C86-42A6-B4BE-E7C061AAD5CA}" type="datetime1">
              <a:rPr lang="en-US" smtClean="0"/>
              <a:pPr/>
              <a:t>7/3/2019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81956C5-9599-4AD8-A0A0-59E65E5A671D}" type="datetime1">
              <a:rPr lang="en-US" smtClean="0"/>
              <a:pPr/>
              <a:t>7/3/2019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8D59850-A59F-4710-A0C8-62626F484964}" type="datetime1">
              <a:rPr lang="en-US" smtClean="0"/>
              <a:pPr/>
              <a:t>7/3/2019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099"/>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0467D-A3B9-4B7E-99F5-C8E6C9CE1E92}" type="datetime1">
              <a:rPr lang="en-US" smtClean="0"/>
              <a:pPr/>
              <a:t>7/3/2019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57177" y="2844802"/>
            <a:ext cx="2257425" cy="804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2628902" y="2844802"/>
            <a:ext cx="2257425" cy="8045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6C57A6E-45D4-427B-A2B0-4901701A25DD}" type="datetime1">
              <a:rPr lang="en-US" smtClean="0"/>
              <a:pPr/>
              <a:t>7/3/2019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6184"/>
            <a:ext cx="6172200" cy="1524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246B9A5-EAFD-4F0D-834E-CE0879D04669}" type="datetime1">
              <a:rPr lang="en-US" smtClean="0"/>
              <a:pPr/>
              <a:t>7/3/2019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C6AC1B8-AD12-4056-B32D-1AB5FB569FF5}" type="datetime1">
              <a:rPr lang="en-US" smtClean="0"/>
              <a:pPr/>
              <a:t>7/3/2019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B48E8-84E7-4D1B-AB89-61F268CDC4C5}" type="datetime1">
              <a:rPr lang="en-US" smtClean="0"/>
              <a:pPr/>
              <a:t>7/3/2019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8"/>
            <a:ext cx="2256235" cy="15494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681288" y="364069"/>
            <a:ext cx="3833813" cy="78041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42901" y="1913470"/>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9D6A4-05E8-41DC-98BA-2D7200209514}" type="datetime1">
              <a:rPr lang="en-US" smtClean="0"/>
              <a:pPr/>
              <a:t>7/3/2019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3"/>
            <a:ext cx="4114800" cy="755650"/>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344216" y="817034"/>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2A547-98A0-47A4-A287-87EE4271148E}" type="datetime1">
              <a:rPr lang="en-US" smtClean="0"/>
              <a:pPr/>
              <a:t>7/3/2019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E86200-F1F7-4FF7-847E-D71C11135875}"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42901" y="2133603"/>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051B488-1B71-4CD7-A3D3-B40FD5A7756C}" type="datetime1">
              <a:rPr lang="en-US" smtClean="0"/>
              <a:pPr/>
              <a:t>7/3/2019</a:t>
            </a:fld>
            <a:endParaRPr lang="en-CA"/>
          </a:p>
        </p:txBody>
      </p:sp>
      <p:sp>
        <p:nvSpPr>
          <p:cNvPr id="5" name="Footer Placeholder 4"/>
          <p:cNvSpPr>
            <a:spLocks noGrp="1"/>
          </p:cNvSpPr>
          <p:nvPr>
            <p:ph type="ftr" sz="quarter" idx="3"/>
          </p:nvPr>
        </p:nvSpPr>
        <p:spPr>
          <a:xfrm>
            <a:off x="2343151"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DE86200-F1F7-4FF7-847E-D71C1113587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www.sfar.org/scores2/apache22.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361974" y="2057395"/>
            <a:ext cx="6172200" cy="1657351"/>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lang="en-US" sz="1400" b="1" dirty="0" smtClean="0">
                <a:solidFill>
                  <a:srgbClr val="000000"/>
                </a:solidFill>
                <a:latin typeface="Arial" pitchFamily="34" charset="0"/>
                <a:ea typeface="Times New Roman" pitchFamily="18" charset="0"/>
                <a:cs typeface="Arial" pitchFamily="34" charset="0"/>
              </a:rPr>
              <a:t>A </a:t>
            </a:r>
            <a:r>
              <a:rPr kumimoji="0" lang="en-US" sz="14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andomiz</a:t>
            </a:r>
            <a:r>
              <a:rPr kumimoji="0" lang="en-US" sz="14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Trial of </a:t>
            </a:r>
            <a:r>
              <a:rPr kumimoji="0" lang="en-US" sz="14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EN</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a:t>
            </a:r>
            <a:r>
              <a:rPr kumimoji="0" lang="en-US" sz="14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ER</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al</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4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G</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lutamine to </a:t>
            </a:r>
            <a:r>
              <a:rPr kumimoji="0" lang="en-US" sz="14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Minim</a:t>
            </a:r>
            <a:r>
              <a:rPr kumimoji="0" lang="en-US" sz="1400" b="1" i="0" u="sng"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IZE</a:t>
            </a:r>
            <a:r>
              <a:rPr kumimoji="0" lang="en-US"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Thermal Injury</a:t>
            </a: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Clinical trials.gov ID #NCT00985205</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114325" y="4162392"/>
            <a:ext cx="6629400" cy="79533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electronic Case Report Form (</a:t>
            </a:r>
            <a:r>
              <a:rPr kumimoji="0" lang="en-US" sz="2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eCRF</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Worksheets</a:t>
            </a:r>
            <a:r>
              <a:rPr kumimoji="0" lang="en-US" sz="24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and Instructions</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3015207" y="7045004"/>
            <a:ext cx="3366121" cy="101114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Please direct questions to:</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Maureen Dansereau</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Project Lead</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Tel: 613-549-6666 ext. 6686</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fr-CA"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Email: </a:t>
            </a:r>
            <a:r>
              <a:rPr lang="en-CA" sz="1200" kern="1400" dirty="0">
                <a:solidFill>
                  <a:srgbClr val="000000"/>
                </a:solidFill>
                <a:latin typeface="Arial" pitchFamily="34" charset="0"/>
                <a:cs typeface="Arial" pitchFamily="34" charset="0"/>
              </a:rPr>
              <a:t> </a:t>
            </a:r>
            <a:r>
              <a:rPr lang="en-CA" sz="1200" u="sng" kern="1400" dirty="0">
                <a:solidFill>
                  <a:srgbClr val="0000C0"/>
                </a:solidFill>
                <a:latin typeface="Arial" pitchFamily="34" charset="0"/>
                <a:cs typeface="Arial" pitchFamily="34" charset="0"/>
              </a:rPr>
              <a:t>Maureen.Dansereau@kingstonhsc.ca</a:t>
            </a:r>
            <a:endParaRPr kumimoji="0" lang="fr-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5" name="Straight Connector 14"/>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2696" y="8448613"/>
            <a:ext cx="4589718" cy="246221"/>
          </a:xfrm>
          <a:prstGeom prst="rect">
            <a:avLst/>
          </a:prstGeom>
          <a:noFill/>
        </p:spPr>
        <p:txBody>
          <a:bodyPr wrap="none" rtlCol="0">
            <a:spAutoFit/>
          </a:bodyPr>
          <a:lstStyle/>
          <a:p>
            <a:r>
              <a:rPr lang="en-US" sz="1000" dirty="0" smtClean="0">
                <a:latin typeface="Arial" panose="020B0604020202020204" pitchFamily="34" charset="0"/>
                <a:cs typeface="Arial" panose="020B0604020202020204" pitchFamily="34" charset="0"/>
              </a:rPr>
              <a:t>23 April 2019 for </a:t>
            </a:r>
            <a:r>
              <a:rPr lang="en-US" sz="1000" dirty="0" smtClean="0">
                <a:latin typeface="Arial" panose="020B0604020202020204" pitchFamily="34" charset="0"/>
                <a:cs typeface="Arial" panose="020B0604020202020204" pitchFamily="34" charset="0"/>
              </a:rPr>
              <a:t>use with Protocol </a:t>
            </a:r>
            <a:r>
              <a:rPr lang="en-US" sz="1000" dirty="0" smtClean="0">
                <a:latin typeface="Arial" panose="020B0604020202020204" pitchFamily="34" charset="0"/>
                <a:cs typeface="Arial" panose="020B0604020202020204" pitchFamily="34" charset="0"/>
              </a:rPr>
              <a:t>versions: </a:t>
            </a:r>
            <a:r>
              <a:rPr lang="en-US" sz="1000" dirty="0" smtClean="0">
                <a:latin typeface="Arial" panose="020B0604020202020204" pitchFamily="34" charset="0"/>
                <a:cs typeface="Arial" panose="020B0604020202020204" pitchFamily="34" charset="0"/>
              </a:rPr>
              <a:t>27 March </a:t>
            </a:r>
            <a:r>
              <a:rPr lang="en-US" sz="1000" dirty="0" smtClean="0">
                <a:latin typeface="Arial" panose="020B0604020202020204" pitchFamily="34" charset="0"/>
                <a:cs typeface="Arial" panose="020B0604020202020204" pitchFamily="34" charset="0"/>
              </a:rPr>
              <a:t>2017 and 23 April 2019</a:t>
            </a:r>
            <a:endParaRPr lang="en-US" sz="1000" dirty="0" smtClean="0">
              <a:latin typeface="Arial" panose="020B0604020202020204" pitchFamily="34" charset="0"/>
              <a:cs typeface="Arial" panose="020B0604020202020204" pitchFamily="34" charset="0"/>
            </a:endParaRPr>
          </a:p>
        </p:txBody>
      </p:sp>
      <p:pic>
        <p:nvPicPr>
          <p:cNvPr id="1026" name="Picture 2" descr="Y:\06-ACTIVE STUDIES\RE-ENERGIZE Definitive\STUDY PROCEDURES\Logos\RE_Logo smal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888" y="899592"/>
            <a:ext cx="2160240" cy="939432"/>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9"/>
          <p:cNvSpPr txBox="1">
            <a:spLocks/>
          </p:cNvSpPr>
          <p:nvPr/>
        </p:nvSpPr>
        <p:spPr>
          <a:xfrm>
            <a:off x="6381328" y="-15378"/>
            <a:ext cx="476671" cy="3847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E86200-F1F7-4FF7-847E-D71C11135875}"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2" name="Line 64"/>
          <p:cNvSpPr>
            <a:spLocks noChangeShapeType="1"/>
          </p:cNvSpPr>
          <p:nvPr/>
        </p:nvSpPr>
        <p:spPr bwMode="auto">
          <a:xfrm>
            <a:off x="0" y="7124720"/>
            <a:ext cx="6858000" cy="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CA"/>
          </a:p>
        </p:txBody>
      </p:sp>
      <p:sp>
        <p:nvSpPr>
          <p:cNvPr id="32830" name="Text Box 62"/>
          <p:cNvSpPr txBox="1">
            <a:spLocks noChangeArrowheads="1"/>
          </p:cNvSpPr>
          <p:nvPr/>
        </p:nvSpPr>
        <p:spPr bwMode="auto">
          <a:xfrm>
            <a:off x="-2786110" y="2357422"/>
            <a:ext cx="2786108" cy="26702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29" name="Text Box 61"/>
          <p:cNvSpPr txBox="1">
            <a:spLocks noChangeArrowheads="1"/>
          </p:cNvSpPr>
          <p:nvPr/>
        </p:nvSpPr>
        <p:spPr bwMode="auto">
          <a:xfrm>
            <a:off x="-2786110" y="2666943"/>
            <a:ext cx="2786108" cy="30040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28" name="Text Box 60"/>
          <p:cNvSpPr txBox="1">
            <a:spLocks noChangeArrowheads="1"/>
          </p:cNvSpPr>
          <p:nvPr/>
        </p:nvSpPr>
        <p:spPr bwMode="auto">
          <a:xfrm>
            <a:off x="-2786108" y="3011290"/>
            <a:ext cx="2786108" cy="28371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27" name="Text Box 59"/>
          <p:cNvSpPr txBox="1">
            <a:spLocks noChangeArrowheads="1"/>
          </p:cNvSpPr>
          <p:nvPr/>
        </p:nvSpPr>
        <p:spPr bwMode="auto">
          <a:xfrm>
            <a:off x="-2786110" y="4727243"/>
            <a:ext cx="2786108" cy="271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22" name="Text Box 54"/>
          <p:cNvSpPr txBox="1">
            <a:spLocks noChangeArrowheads="1"/>
          </p:cNvSpPr>
          <p:nvPr/>
        </p:nvSpPr>
        <p:spPr bwMode="auto">
          <a:xfrm>
            <a:off x="-2786110" y="3337502"/>
            <a:ext cx="2786108" cy="30040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16" name="Text Box 48"/>
          <p:cNvSpPr txBox="1">
            <a:spLocks noChangeArrowheads="1"/>
          </p:cNvSpPr>
          <p:nvPr/>
        </p:nvSpPr>
        <p:spPr bwMode="auto">
          <a:xfrm>
            <a:off x="-2791823" y="4363303"/>
            <a:ext cx="2788531" cy="33378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5" name="Text Box 17"/>
          <p:cNvSpPr txBox="1">
            <a:spLocks noChangeArrowheads="1"/>
          </p:cNvSpPr>
          <p:nvPr/>
        </p:nvSpPr>
        <p:spPr bwMode="auto">
          <a:xfrm>
            <a:off x="90464" y="7543819"/>
            <a:ext cx="2408238"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and time of randomization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4" name="Text Box 16"/>
          <p:cNvSpPr txBox="1">
            <a:spLocks noChangeArrowheads="1"/>
          </p:cNvSpPr>
          <p:nvPr/>
        </p:nvSpPr>
        <p:spPr bwMode="auto">
          <a:xfrm>
            <a:off x="90465" y="8196290"/>
            <a:ext cx="6829425" cy="30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Pharmacy must be notified as soon as patient is randomized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Text Box 4"/>
          <p:cNvSpPr txBox="1">
            <a:spLocks noChangeArrowheads="1"/>
          </p:cNvSpPr>
          <p:nvPr/>
        </p:nvSpPr>
        <p:spPr bwMode="auto">
          <a:xfrm>
            <a:off x="71414" y="714349"/>
            <a:ext cx="6858000"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ea typeface="Times New Roman" pitchFamily="18" charset="0"/>
                <a:cs typeface="Arial" pitchFamily="34" charset="0"/>
              </a:rPr>
              <a:t>Pre Randomization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69" name="Text Box 1"/>
          <p:cNvSpPr txBox="1">
            <a:spLocks noChangeArrowheads="1"/>
          </p:cNvSpPr>
          <p:nvPr/>
        </p:nvSpPr>
        <p:spPr bwMode="auto">
          <a:xfrm>
            <a:off x="71414" y="6948264"/>
            <a:ext cx="6858000"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Randomization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863"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pSp>
        <p:nvGrpSpPr>
          <p:cNvPr id="241" name="Group 240"/>
          <p:cNvGrpSpPr/>
          <p:nvPr/>
        </p:nvGrpSpPr>
        <p:grpSpPr>
          <a:xfrm>
            <a:off x="2428869" y="7626218"/>
            <a:ext cx="4325968" cy="570073"/>
            <a:chOff x="2500306" y="2786050"/>
            <a:chExt cx="4325968" cy="570073"/>
          </a:xfrm>
        </p:grpSpPr>
        <p:sp>
          <p:nvSpPr>
            <p:cNvPr id="242" name="Text Box 180"/>
            <p:cNvSpPr txBox="1">
              <a:spLocks noChangeArrowheads="1"/>
            </p:cNvSpPr>
            <p:nvPr/>
          </p:nvSpPr>
          <p:spPr bwMode="auto">
            <a:xfrm>
              <a:off x="6127770" y="2786050"/>
              <a:ext cx="152400" cy="293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3" name="Text Box 181"/>
            <p:cNvSpPr txBox="1">
              <a:spLocks noChangeArrowheads="1"/>
            </p:cNvSpPr>
            <p:nvPr/>
          </p:nvSpPr>
          <p:spPr bwMode="auto">
            <a:xfrm>
              <a:off x="5534049" y="3121173"/>
              <a:ext cx="1292225" cy="234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(24 hour clock)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Text Box 202"/>
            <p:cNvSpPr txBox="1">
              <a:spLocks noChangeArrowheads="1"/>
            </p:cNvSpPr>
            <p:nvPr/>
          </p:nvSpPr>
          <p:spPr bwMode="auto">
            <a:xfrm>
              <a:off x="2500306" y="2803514"/>
              <a:ext cx="228104" cy="234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Black"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5" name="Straight Connector 244"/>
            <p:cNvCxnSpPr/>
            <p:nvPr/>
          </p:nvCxnSpPr>
          <p:spPr>
            <a:xfrm>
              <a:off x="2500306"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2786058" y="2997345"/>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3071810"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3357562"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857628" y="2997345"/>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143380"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572008"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4857760"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5643578"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5929330"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6215082"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6500834" y="2998933"/>
              <a:ext cx="21431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a:off x="2500306" y="2967027"/>
              <a:ext cx="214314" cy="246221"/>
            </a:xfrm>
            <a:prstGeom prst="rect">
              <a:avLst/>
            </a:prstGeom>
            <a:noFill/>
          </p:spPr>
          <p:txBody>
            <a:bodyPr wrap="square" rtlCol="0">
              <a:spAutoFit/>
            </a:bodyPr>
            <a:lstStyle/>
            <a:p>
              <a:pPr algn="ctr"/>
              <a:r>
                <a:rPr lang="en-US" sz="1000" dirty="0" smtClean="0"/>
                <a:t>Y</a:t>
              </a:r>
              <a:endParaRPr lang="en-CA" sz="1000" dirty="0"/>
            </a:p>
          </p:txBody>
        </p:sp>
        <p:sp>
          <p:nvSpPr>
            <p:cNvPr id="258" name="TextBox 257"/>
            <p:cNvSpPr txBox="1"/>
            <p:nvPr/>
          </p:nvSpPr>
          <p:spPr>
            <a:xfrm>
              <a:off x="2792408" y="2967027"/>
              <a:ext cx="207964" cy="246221"/>
            </a:xfrm>
            <a:prstGeom prst="rect">
              <a:avLst/>
            </a:prstGeom>
            <a:noFill/>
          </p:spPr>
          <p:txBody>
            <a:bodyPr wrap="square" rtlCol="0">
              <a:spAutoFit/>
            </a:bodyPr>
            <a:lstStyle/>
            <a:p>
              <a:pPr algn="ctr"/>
              <a:r>
                <a:rPr lang="en-US" sz="1000" dirty="0" smtClean="0"/>
                <a:t>Y</a:t>
              </a:r>
              <a:endParaRPr lang="en-CA" sz="1000" dirty="0"/>
            </a:p>
          </p:txBody>
        </p:sp>
        <p:sp>
          <p:nvSpPr>
            <p:cNvPr id="259" name="TextBox 258"/>
            <p:cNvSpPr txBox="1"/>
            <p:nvPr/>
          </p:nvSpPr>
          <p:spPr>
            <a:xfrm>
              <a:off x="3071810" y="2967027"/>
              <a:ext cx="214314" cy="246221"/>
            </a:xfrm>
            <a:prstGeom prst="rect">
              <a:avLst/>
            </a:prstGeom>
            <a:noFill/>
          </p:spPr>
          <p:txBody>
            <a:bodyPr wrap="square" rtlCol="0">
              <a:spAutoFit/>
            </a:bodyPr>
            <a:lstStyle/>
            <a:p>
              <a:pPr algn="ctr"/>
              <a:r>
                <a:rPr lang="en-US" sz="1000" dirty="0" smtClean="0"/>
                <a:t>Y</a:t>
              </a:r>
              <a:endParaRPr lang="en-CA" sz="1000" dirty="0"/>
            </a:p>
          </p:txBody>
        </p:sp>
        <p:sp>
          <p:nvSpPr>
            <p:cNvPr id="260" name="TextBox 259"/>
            <p:cNvSpPr txBox="1"/>
            <p:nvPr/>
          </p:nvSpPr>
          <p:spPr>
            <a:xfrm>
              <a:off x="3357562" y="2967027"/>
              <a:ext cx="214314" cy="246221"/>
            </a:xfrm>
            <a:prstGeom prst="rect">
              <a:avLst/>
            </a:prstGeom>
            <a:noFill/>
          </p:spPr>
          <p:txBody>
            <a:bodyPr wrap="square" rtlCol="0">
              <a:spAutoFit/>
            </a:bodyPr>
            <a:lstStyle/>
            <a:p>
              <a:pPr algn="ctr"/>
              <a:r>
                <a:rPr lang="en-US" sz="1000" dirty="0" smtClean="0"/>
                <a:t>Y</a:t>
              </a:r>
              <a:endParaRPr lang="en-CA" sz="1000" dirty="0"/>
            </a:p>
          </p:txBody>
        </p:sp>
        <p:sp>
          <p:nvSpPr>
            <p:cNvPr id="261" name="TextBox 260"/>
            <p:cNvSpPr txBox="1"/>
            <p:nvPr/>
          </p:nvSpPr>
          <p:spPr>
            <a:xfrm>
              <a:off x="3857628" y="2967027"/>
              <a:ext cx="214314" cy="246221"/>
            </a:xfrm>
            <a:prstGeom prst="rect">
              <a:avLst/>
            </a:prstGeom>
            <a:noFill/>
          </p:spPr>
          <p:txBody>
            <a:bodyPr wrap="square" rtlCol="0">
              <a:spAutoFit/>
            </a:bodyPr>
            <a:lstStyle/>
            <a:p>
              <a:pPr algn="ctr"/>
              <a:r>
                <a:rPr lang="en-US" sz="1000" dirty="0" smtClean="0"/>
                <a:t>M</a:t>
              </a:r>
              <a:endParaRPr lang="en-CA" sz="1000" dirty="0"/>
            </a:p>
          </p:txBody>
        </p:sp>
        <p:sp>
          <p:nvSpPr>
            <p:cNvPr id="262" name="TextBox 261"/>
            <p:cNvSpPr txBox="1"/>
            <p:nvPr/>
          </p:nvSpPr>
          <p:spPr>
            <a:xfrm>
              <a:off x="4143380" y="2967027"/>
              <a:ext cx="214314" cy="246221"/>
            </a:xfrm>
            <a:prstGeom prst="rect">
              <a:avLst/>
            </a:prstGeom>
            <a:noFill/>
          </p:spPr>
          <p:txBody>
            <a:bodyPr wrap="square" rtlCol="0">
              <a:spAutoFit/>
            </a:bodyPr>
            <a:lstStyle/>
            <a:p>
              <a:pPr algn="ctr"/>
              <a:r>
                <a:rPr lang="en-US" sz="1000" dirty="0" smtClean="0"/>
                <a:t>M</a:t>
              </a:r>
              <a:endParaRPr lang="en-CA" sz="1000" dirty="0"/>
            </a:p>
          </p:txBody>
        </p:sp>
        <p:sp>
          <p:nvSpPr>
            <p:cNvPr id="263" name="TextBox 262"/>
            <p:cNvSpPr txBox="1"/>
            <p:nvPr/>
          </p:nvSpPr>
          <p:spPr>
            <a:xfrm>
              <a:off x="4572008" y="2967027"/>
              <a:ext cx="214314" cy="246221"/>
            </a:xfrm>
            <a:prstGeom prst="rect">
              <a:avLst/>
            </a:prstGeom>
            <a:noFill/>
          </p:spPr>
          <p:txBody>
            <a:bodyPr wrap="square" rtlCol="0">
              <a:spAutoFit/>
            </a:bodyPr>
            <a:lstStyle/>
            <a:p>
              <a:pPr algn="ctr"/>
              <a:r>
                <a:rPr lang="en-US" sz="1000" dirty="0" smtClean="0"/>
                <a:t>D</a:t>
              </a:r>
              <a:endParaRPr lang="en-CA" sz="1000" dirty="0"/>
            </a:p>
          </p:txBody>
        </p:sp>
        <p:sp>
          <p:nvSpPr>
            <p:cNvPr id="264" name="TextBox 263"/>
            <p:cNvSpPr txBox="1"/>
            <p:nvPr/>
          </p:nvSpPr>
          <p:spPr>
            <a:xfrm>
              <a:off x="4857760" y="2967027"/>
              <a:ext cx="214314" cy="246221"/>
            </a:xfrm>
            <a:prstGeom prst="rect">
              <a:avLst/>
            </a:prstGeom>
            <a:noFill/>
          </p:spPr>
          <p:txBody>
            <a:bodyPr wrap="square" rtlCol="0">
              <a:spAutoFit/>
            </a:bodyPr>
            <a:lstStyle/>
            <a:p>
              <a:pPr algn="ctr"/>
              <a:r>
                <a:rPr lang="en-US" sz="1000" dirty="0" smtClean="0"/>
                <a:t>D</a:t>
              </a:r>
              <a:endParaRPr lang="en-CA" sz="1000" dirty="0"/>
            </a:p>
          </p:txBody>
        </p:sp>
        <p:sp>
          <p:nvSpPr>
            <p:cNvPr id="265" name="TextBox 264"/>
            <p:cNvSpPr txBox="1"/>
            <p:nvPr/>
          </p:nvSpPr>
          <p:spPr>
            <a:xfrm>
              <a:off x="5643578" y="2967027"/>
              <a:ext cx="214314" cy="246221"/>
            </a:xfrm>
            <a:prstGeom prst="rect">
              <a:avLst/>
            </a:prstGeom>
            <a:noFill/>
          </p:spPr>
          <p:txBody>
            <a:bodyPr wrap="square" rtlCol="0">
              <a:spAutoFit/>
            </a:bodyPr>
            <a:lstStyle/>
            <a:p>
              <a:pPr algn="ctr"/>
              <a:r>
                <a:rPr lang="en-US" sz="1000" dirty="0"/>
                <a:t>H</a:t>
              </a:r>
              <a:endParaRPr lang="en-CA" sz="1000" dirty="0"/>
            </a:p>
          </p:txBody>
        </p:sp>
        <p:sp>
          <p:nvSpPr>
            <p:cNvPr id="266" name="TextBox 265"/>
            <p:cNvSpPr txBox="1"/>
            <p:nvPr/>
          </p:nvSpPr>
          <p:spPr>
            <a:xfrm>
              <a:off x="5929330" y="2967027"/>
              <a:ext cx="214314" cy="246221"/>
            </a:xfrm>
            <a:prstGeom prst="rect">
              <a:avLst/>
            </a:prstGeom>
            <a:noFill/>
          </p:spPr>
          <p:txBody>
            <a:bodyPr wrap="square" rtlCol="0">
              <a:spAutoFit/>
            </a:bodyPr>
            <a:lstStyle/>
            <a:p>
              <a:pPr algn="ctr"/>
              <a:r>
                <a:rPr lang="en-US" sz="1000" dirty="0" smtClean="0"/>
                <a:t>H</a:t>
              </a:r>
              <a:endParaRPr lang="en-CA" sz="1000" dirty="0"/>
            </a:p>
          </p:txBody>
        </p:sp>
        <p:sp>
          <p:nvSpPr>
            <p:cNvPr id="267" name="TextBox 266"/>
            <p:cNvSpPr txBox="1"/>
            <p:nvPr/>
          </p:nvSpPr>
          <p:spPr>
            <a:xfrm>
              <a:off x="6215082" y="2967027"/>
              <a:ext cx="214314" cy="246221"/>
            </a:xfrm>
            <a:prstGeom prst="rect">
              <a:avLst/>
            </a:prstGeom>
            <a:noFill/>
          </p:spPr>
          <p:txBody>
            <a:bodyPr wrap="square" rtlCol="0">
              <a:spAutoFit/>
            </a:bodyPr>
            <a:lstStyle/>
            <a:p>
              <a:pPr algn="ctr"/>
              <a:r>
                <a:rPr lang="en-US" sz="1000" dirty="0" smtClean="0"/>
                <a:t>M</a:t>
              </a:r>
              <a:endParaRPr lang="en-CA" sz="1000" dirty="0"/>
            </a:p>
          </p:txBody>
        </p:sp>
        <p:sp>
          <p:nvSpPr>
            <p:cNvPr id="268" name="TextBox 267"/>
            <p:cNvSpPr txBox="1"/>
            <p:nvPr/>
          </p:nvSpPr>
          <p:spPr>
            <a:xfrm>
              <a:off x="6500834" y="2967027"/>
              <a:ext cx="214314" cy="246221"/>
            </a:xfrm>
            <a:prstGeom prst="rect">
              <a:avLst/>
            </a:prstGeom>
            <a:noFill/>
          </p:spPr>
          <p:txBody>
            <a:bodyPr wrap="square" rtlCol="0">
              <a:spAutoFit/>
            </a:bodyPr>
            <a:lstStyle/>
            <a:p>
              <a:pPr algn="ctr"/>
              <a:r>
                <a:rPr lang="en-US" sz="1000" dirty="0" smtClean="0"/>
                <a:t>M</a:t>
              </a:r>
              <a:endParaRPr lang="en-CA" sz="1000" dirty="0"/>
            </a:p>
          </p:txBody>
        </p:sp>
        <p:sp>
          <p:nvSpPr>
            <p:cNvPr id="269" name="Text Box 202"/>
            <p:cNvSpPr txBox="1">
              <a:spLocks noChangeArrowheads="1"/>
            </p:cNvSpPr>
            <p:nvPr/>
          </p:nvSpPr>
          <p:spPr bwMode="auto">
            <a:xfrm>
              <a:off x="2778618" y="2803514"/>
              <a:ext cx="228104" cy="234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Black" pitchFamily="34" charset="0"/>
                  <a:cs typeface="Arial" pitchFamily="34" charset="0"/>
                </a:rPr>
                <a:t>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99" name="Table 98"/>
          <p:cNvGraphicFramePr>
            <a:graphicFrameLocks noGrp="1"/>
          </p:cNvGraphicFramePr>
          <p:nvPr>
            <p:extLst>
              <p:ext uri="{D42A27DB-BD31-4B8C-83A1-F6EECF244321}">
                <p14:modId xmlns:p14="http://schemas.microsoft.com/office/powerpoint/2010/main" val="4046997442"/>
              </p:ext>
            </p:extLst>
          </p:nvPr>
        </p:nvGraphicFramePr>
        <p:xfrm>
          <a:off x="71413" y="1276032"/>
          <a:ext cx="6683423" cy="5825728"/>
        </p:xfrm>
        <a:graphic>
          <a:graphicData uri="http://schemas.openxmlformats.org/drawingml/2006/table">
            <a:tbl>
              <a:tblPr/>
              <a:tblGrid>
                <a:gridCol w="4005659"/>
                <a:gridCol w="2677764"/>
              </a:tblGrid>
              <a:tr h="347193">
                <a:tc>
                  <a:txBody>
                    <a:bodyPr/>
                    <a:lstStyle/>
                    <a:p>
                      <a:pPr marL="0" marR="0" indent="0" algn="l" rtl="0">
                        <a:lnSpc>
                          <a:spcPct val="100000"/>
                        </a:lnSpc>
                        <a:spcBef>
                          <a:spcPts val="0"/>
                        </a:spcBef>
                        <a:spcAft>
                          <a:spcPts val="0"/>
                        </a:spcAft>
                      </a:pPr>
                      <a:r>
                        <a:rPr lang="en-CA" sz="1100" b="1" kern="1400" dirty="0" smtClean="0">
                          <a:solidFill>
                            <a:srgbClr val="000000"/>
                          </a:solidFill>
                          <a:latin typeface="Arial" pitchFamily="34" charset="0"/>
                          <a:cs typeface="Arial" pitchFamily="34" charset="0"/>
                        </a:rPr>
                        <a:t>Did you confirm eligibility of the patient with the site investigator, or sub-investigator?</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R="0" indent="0" algn="l" rtl="0">
                        <a:spcBef>
                          <a:spcPts val="0"/>
                        </a:spcBef>
                        <a:spcAft>
                          <a:spcPts val="0"/>
                        </a:spcAft>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47193">
                <a:tc>
                  <a:txBody>
                    <a:bodyPr/>
                    <a:lstStyle/>
                    <a:p>
                      <a:pPr marL="85725" marR="0" indent="0" algn="l" rtl="0">
                        <a:lnSpc>
                          <a:spcPct val="100000"/>
                        </a:lnSpc>
                        <a:spcBef>
                          <a:spcPts val="0"/>
                        </a:spcBef>
                        <a:spcAft>
                          <a:spcPts val="0"/>
                        </a:spcAft>
                      </a:pPr>
                      <a:r>
                        <a:rPr lang="en-CA" sz="1100" b="1" kern="1400" dirty="0" smtClean="0">
                          <a:solidFill>
                            <a:srgbClr val="000000"/>
                          </a:solidFill>
                          <a:latin typeface="Arial" pitchFamily="34" charset="0"/>
                          <a:cs typeface="Arial" pitchFamily="34" charset="0"/>
                        </a:rPr>
                        <a:t>Please indicate the name of the physician who confirmed patient eligibility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92189">
                <a:tc>
                  <a:txBody>
                    <a:bodyPr/>
                    <a:lstStyle/>
                    <a:p>
                      <a:pPr marL="0" indent="0" fontAlgn="base">
                        <a:spcBef>
                          <a:spcPct val="0"/>
                        </a:spcBef>
                        <a:spcAft>
                          <a:spcPct val="0"/>
                        </a:spcAft>
                      </a:pPr>
                      <a:r>
                        <a:rPr lang="en-CA" sz="1100" b="1" i="0" kern="1200" dirty="0" smtClean="0">
                          <a:solidFill>
                            <a:schemeClr val="tx1"/>
                          </a:solidFill>
                          <a:latin typeface="Arial" pitchFamily="34" charset="0"/>
                          <a:ea typeface="+mn-ea"/>
                          <a:cs typeface="Arial" pitchFamily="34" charset="0"/>
                        </a:rPr>
                        <a:t>Was SDM / patient approached for consent?</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p>
                    <a:p>
                      <a:pPr marR="0" indent="0" algn="l" rtl="0">
                        <a:spcBef>
                          <a:spcPts val="0"/>
                        </a:spcBef>
                        <a:spcAft>
                          <a:spcPts val="0"/>
                        </a:spcAft>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32220">
                <a:tc>
                  <a:txBody>
                    <a:bodyPr/>
                    <a:lstStyle/>
                    <a:p>
                      <a:pPr marL="182563" indent="0"/>
                      <a:r>
                        <a:rPr lang="en-US" sz="1100" b="0" kern="1400" dirty="0" smtClean="0">
                          <a:solidFill>
                            <a:srgbClr val="000000"/>
                          </a:solidFill>
                          <a:latin typeface="Arial" pitchFamily="34" charset="0"/>
                          <a:cs typeface="Arial" pitchFamily="34" charset="0"/>
                        </a:rPr>
                        <a:t>         If “NO”, </a:t>
                      </a:r>
                      <a:r>
                        <a:rPr lang="en-CA" sz="1100" b="0" i="0" kern="1200" dirty="0" smtClean="0">
                          <a:solidFill>
                            <a:schemeClr val="tx1"/>
                          </a:solidFill>
                          <a:latin typeface="Arial" pitchFamily="34" charset="0"/>
                          <a:ea typeface="+mn-ea"/>
                          <a:cs typeface="Arial" pitchFamily="34" charset="0"/>
                        </a:rPr>
                        <a:t>please indicate why SDM/patient was not                          </a:t>
                      </a:r>
                      <a:r>
                        <a:rPr lang="en-CA" sz="1100" b="0" i="0" kern="1200" dirty="0" smtClean="0">
                          <a:solidFill>
                            <a:schemeClr val="bg1"/>
                          </a:solidFill>
                          <a:latin typeface="Arial" pitchFamily="34" charset="0"/>
                          <a:ea typeface="+mn-ea"/>
                          <a:cs typeface="Arial" pitchFamily="34" charset="0"/>
                        </a:rPr>
                        <a:t>- </a:t>
                      </a:r>
                      <a:r>
                        <a:rPr lang="en-CA" sz="1100" b="0" i="0" kern="1200" dirty="0" smtClean="0">
                          <a:solidFill>
                            <a:schemeClr val="tx1"/>
                          </a:solidFill>
                          <a:latin typeface="Arial" pitchFamily="34" charset="0"/>
                          <a:ea typeface="+mn-ea"/>
                          <a:cs typeface="Arial" pitchFamily="34" charset="0"/>
                        </a:rPr>
                        <a:t>      approached for consent (select the primary reason)</a:t>
                      </a:r>
                      <a:endParaRPr lang="en-US" sz="1100" b="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Next of kin or SDM not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Missed subject</a:t>
                      </a:r>
                      <a:endParaRPr lang="en-CA" sz="110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Language barriers</a:t>
                      </a:r>
                      <a:endParaRPr lang="en-US" sz="110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Family dynamics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Rec</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ommendation of clinical team</a:t>
                      </a:r>
                      <a:endParaRPr lang="en-CA" sz="110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CRS unavailable</a:t>
                      </a:r>
                      <a:r>
                        <a:rPr lang="en-US" sz="1100" kern="1400" cap="none" baseline="0" dirty="0" smtClean="0">
                          <a:solidFill>
                            <a:srgbClr val="00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Pharmacy</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unavailable</a:t>
                      </a:r>
                      <a:endParaRPr lang="en-US" sz="110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please specify _____________</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2189">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b="1" kern="1400" dirty="0" smtClean="0">
                          <a:solidFill>
                            <a:srgbClr val="000000"/>
                          </a:solidFill>
                          <a:latin typeface="Arial" pitchFamily="34" charset="0"/>
                          <a:cs typeface="Arial" pitchFamily="34" charset="0"/>
                        </a:rPr>
                        <a:t>If “YES” was consent obtained from the SDM/patient?</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1668">
                <a:tc>
                  <a:txBody>
                    <a:bodyPr/>
                    <a:lstStyle/>
                    <a:p>
                      <a:pPr marL="541338"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If “NO”, </a:t>
                      </a:r>
                      <a:r>
                        <a:rPr lang="en-CA" sz="1100" kern="1400" dirty="0" smtClean="0">
                          <a:solidFill>
                            <a:srgbClr val="000000"/>
                          </a:solidFill>
                          <a:latin typeface="Arial" pitchFamily="34" charset="0"/>
                          <a:cs typeface="Arial" pitchFamily="34" charset="0"/>
                        </a:rPr>
                        <a:t>select the primary reason consent was not obtained</a:t>
                      </a: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Too overwhelmed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kern="1400" cap="none" normalizeH="0" baseline="0" dirty="0" smtClean="0">
                          <a:ln>
                            <a:noFill/>
                          </a:ln>
                          <a:solidFill>
                            <a:srgbClr val="000000"/>
                          </a:solidFill>
                          <a:effectLst/>
                          <a:latin typeface="Arial" pitchFamily="34" charset="0"/>
                          <a:cs typeface="Arial" pitchFamily="34" charset="0"/>
                        </a:rPr>
                        <a:t>Not interested</a:t>
                      </a:r>
                      <a:endParaRPr lang="en-CA" sz="110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kern="1400" cap="none" normalizeH="0" baseline="0" dirty="0" smtClean="0">
                          <a:ln>
                            <a:noFill/>
                          </a:ln>
                          <a:solidFill>
                            <a:srgbClr val="000000"/>
                          </a:solidFill>
                          <a:effectLst/>
                          <a:latin typeface="Arial" pitchFamily="34" charset="0"/>
                          <a:cs typeface="Arial" pitchFamily="34" charset="0"/>
                        </a:rPr>
                        <a:t>Did not respond (timed out)</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normalizeH="0" baseline="0" dirty="0" smtClean="0">
                          <a:ln>
                            <a:noFill/>
                          </a:ln>
                          <a:solidFill>
                            <a:srgbClr val="000000"/>
                          </a:solidFill>
                          <a:effectLst/>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please specify _____________</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2189">
                <a:tc gridSpan="2">
                  <a:txBody>
                    <a:bodyPr/>
                    <a:lstStyle/>
                    <a:p>
                      <a:pPr marL="182563" marR="0" indent="358775"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If “YES”, record the following:</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347193">
                <a:tc>
                  <a:txBody>
                    <a:bodyPr/>
                    <a:lstStyle/>
                    <a:p>
                      <a:pPr marL="0" marR="0" indent="7159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Consent Date (YYYY-MM-DD)</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47193">
                <a:tc>
                  <a:txBody>
                    <a:bodyPr/>
                    <a:lstStyle/>
                    <a:p>
                      <a:pPr marL="0" marR="0" indent="7159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Consent time (HH:MM, 24hr)</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1285">
                <a:tc>
                  <a:txBody>
                    <a:bodyPr/>
                    <a:lstStyle/>
                    <a:p>
                      <a:pPr marL="0" marR="0" indent="715963" algn="l" defTabSz="914400" rtl="0" eaLnBrk="1" fontAlgn="auto" latinLnBrk="0" hangingPunct="1">
                        <a:lnSpc>
                          <a:spcPct val="100000"/>
                        </a:lnSpc>
                        <a:spcBef>
                          <a:spcPts val="600"/>
                        </a:spcBef>
                        <a:spcAft>
                          <a:spcPts val="600"/>
                        </a:spcAft>
                        <a:buClrTx/>
                        <a:buSzTx/>
                        <a:buFontTx/>
                        <a:buNone/>
                        <a:tabLst/>
                        <a:defRPr/>
                      </a:pPr>
                      <a:endParaRPr lang="en-US" sz="1100" b="0" kern="1400" dirty="0" smtClean="0">
                        <a:solidFill>
                          <a:schemeClr val="tx1"/>
                        </a:solidFill>
                        <a:latin typeface="Arial" pitchFamily="34" charset="0"/>
                        <a:cs typeface="Arial" pitchFamily="34" charset="0"/>
                      </a:endParaRPr>
                    </a:p>
                    <a:p>
                      <a:pPr marL="0" marR="0" indent="536575" algn="l" defTabSz="914400" rtl="0" eaLnBrk="1" fontAlgn="auto" latinLnBrk="0" hangingPunct="1">
                        <a:lnSpc>
                          <a:spcPct val="100000"/>
                        </a:lnSpc>
                        <a:spcBef>
                          <a:spcPts val="600"/>
                        </a:spcBef>
                        <a:spcAft>
                          <a:spcPts val="600"/>
                        </a:spcAft>
                        <a:buClrTx/>
                        <a:buSzTx/>
                        <a:buFontTx/>
                        <a:buNone/>
                        <a:tabLst/>
                        <a:defRPr/>
                      </a:pPr>
                      <a:r>
                        <a:rPr lang="en-US" sz="1100" b="0" kern="1400" dirty="0" smtClean="0">
                          <a:solidFill>
                            <a:schemeClr val="tx1"/>
                          </a:solidFill>
                          <a:latin typeface="Arial" pitchFamily="34" charset="0"/>
                          <a:cs typeface="Arial" pitchFamily="34" charset="0"/>
                        </a:rPr>
                        <a:t>Height</a:t>
                      </a:r>
                      <a:r>
                        <a:rPr lang="en-US" sz="1100" b="0" kern="1400" baseline="0" dirty="0" smtClean="0">
                          <a:solidFill>
                            <a:schemeClr val="tx1"/>
                          </a:solidFill>
                          <a:latin typeface="Arial" pitchFamily="34" charset="0"/>
                          <a:cs typeface="Arial" pitchFamily="34" charset="0"/>
                        </a:rPr>
                        <a:t> __________        </a:t>
                      </a:r>
                      <a:r>
                        <a:rPr lang="en-US" sz="1100" b="0" kern="1400" cap="none" baseline="0" dirty="0" smtClean="0">
                          <a:solidFill>
                            <a:schemeClr val="tx1"/>
                          </a:solidFill>
                          <a:latin typeface="Wingdings" pitchFamily="2" charset="2"/>
                          <a:cs typeface="Arial" pitchFamily="34" charset="0"/>
                        </a:rPr>
                        <a:t>o</a:t>
                      </a:r>
                      <a:r>
                        <a:rPr lang="en-US" sz="1100" b="0" kern="1400" dirty="0" smtClean="0">
                          <a:solidFill>
                            <a:schemeClr val="tx1"/>
                          </a:solidFill>
                          <a:latin typeface="Arial" pitchFamily="34" charset="0"/>
                          <a:cs typeface="Arial" pitchFamily="34" charset="0"/>
                        </a:rPr>
                        <a:t> cm    or       </a:t>
                      </a:r>
                      <a:r>
                        <a:rPr lang="en-US" sz="1100" b="0" kern="1400" cap="none" baseline="0" dirty="0" smtClean="0">
                          <a:solidFill>
                            <a:schemeClr val="tx1"/>
                          </a:solidFill>
                          <a:latin typeface="Wingdings" pitchFamily="2" charset="2"/>
                          <a:cs typeface="Arial" pitchFamily="34" charset="0"/>
                        </a:rPr>
                        <a:t>o</a:t>
                      </a:r>
                      <a:r>
                        <a:rPr lang="en-US" sz="1100" b="0" kern="1400" dirty="0" smtClean="0">
                          <a:solidFill>
                            <a:schemeClr val="tx1"/>
                          </a:solidFill>
                          <a:latin typeface="Arial" pitchFamily="34" charset="0"/>
                          <a:cs typeface="Arial" pitchFamily="34" charset="0"/>
                        </a:rPr>
                        <a:t> inches</a:t>
                      </a:r>
                      <a:endParaRPr lang="en-US" sz="1100" b="0" kern="140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kern="1400" cap="none" baseline="0" dirty="0" smtClean="0">
                          <a:solidFill>
                            <a:schemeClr val="tx1"/>
                          </a:solidFill>
                          <a:latin typeface="Arial" panose="020B0604020202020204" pitchFamily="34" charset="0"/>
                          <a:cs typeface="Arial" panose="020B0604020202020204" pitchFamily="34" charset="0"/>
                        </a:rPr>
                        <a:t>How was height obtained?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Measured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chemeClr val="tx1"/>
                          </a:solidFill>
                          <a:effectLst/>
                          <a:latin typeface="Arial" pitchFamily="34" charset="0"/>
                          <a:cs typeface="Arial" pitchFamily="34" charset="0"/>
                        </a:rPr>
                        <a:t>Estimated</a:t>
                      </a:r>
                      <a:endParaRPr kumimoji="0" lang="en-CA" sz="1100" b="0" i="0" u="none" strike="noStrike" kern="1400" cap="none" normalizeH="0" baseline="0" dirty="0" smtClean="0">
                        <a:ln>
                          <a:noFill/>
                        </a:ln>
                        <a:solidFill>
                          <a:schemeClr val="tx1"/>
                        </a:solidFill>
                        <a:effectLst/>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chemeClr val="tx1"/>
                          </a:solidFill>
                          <a:effectLst/>
                          <a:latin typeface="Arial" pitchFamily="34" charset="0"/>
                          <a:cs typeface="Arial" pitchFamily="34" charset="0"/>
                        </a:rPr>
                        <a:t>Unknown</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072">
                <a:tc>
                  <a:txBody>
                    <a:bodyPr/>
                    <a:lstStyle/>
                    <a:p>
                      <a:pPr marL="0" marR="0" indent="715963" algn="l" defTabSz="914400" rtl="0" eaLnBrk="1" fontAlgn="auto" latinLnBrk="0" hangingPunct="1">
                        <a:lnSpc>
                          <a:spcPct val="100000"/>
                        </a:lnSpc>
                        <a:spcBef>
                          <a:spcPts val="600"/>
                        </a:spcBef>
                        <a:spcAft>
                          <a:spcPts val="600"/>
                        </a:spcAft>
                        <a:buClrTx/>
                        <a:buSzTx/>
                        <a:buFontTx/>
                        <a:buNone/>
                        <a:tabLst/>
                        <a:defRPr/>
                      </a:pPr>
                      <a:endParaRPr lang="en-US" sz="1100" b="0" kern="1400" dirty="0" smtClean="0">
                        <a:solidFill>
                          <a:schemeClr val="tx1"/>
                        </a:solidFill>
                        <a:latin typeface="Arial" pitchFamily="34" charset="0"/>
                        <a:cs typeface="Arial" pitchFamily="34" charset="0"/>
                      </a:endParaRPr>
                    </a:p>
                    <a:p>
                      <a:pPr marL="0" marR="0" indent="536575" algn="l" defTabSz="914400" rtl="0" eaLnBrk="1" fontAlgn="auto" latinLnBrk="0" hangingPunct="1">
                        <a:lnSpc>
                          <a:spcPct val="100000"/>
                        </a:lnSpc>
                        <a:spcBef>
                          <a:spcPts val="600"/>
                        </a:spcBef>
                        <a:spcAft>
                          <a:spcPts val="600"/>
                        </a:spcAft>
                        <a:buClrTx/>
                        <a:buSzTx/>
                        <a:buFontTx/>
                        <a:buNone/>
                        <a:tabLst/>
                        <a:defRPr/>
                      </a:pPr>
                      <a:r>
                        <a:rPr lang="en-US" sz="1100" b="0" kern="1400" dirty="0" smtClean="0">
                          <a:solidFill>
                            <a:schemeClr val="tx1"/>
                          </a:solidFill>
                          <a:latin typeface="Arial" pitchFamily="34" charset="0"/>
                          <a:cs typeface="Arial" pitchFamily="34" charset="0"/>
                        </a:rPr>
                        <a:t>Weight __________       </a:t>
                      </a:r>
                      <a:r>
                        <a:rPr lang="en-US" sz="1100" b="0" kern="1400" cap="none" baseline="0" dirty="0" smtClean="0">
                          <a:solidFill>
                            <a:schemeClr val="tx1"/>
                          </a:solidFill>
                          <a:latin typeface="Wingdings" pitchFamily="2" charset="2"/>
                          <a:cs typeface="Arial" pitchFamily="34" charset="0"/>
                        </a:rPr>
                        <a:t>o</a:t>
                      </a:r>
                      <a:r>
                        <a:rPr lang="en-US" sz="1100" b="0" kern="1400" dirty="0" smtClean="0">
                          <a:solidFill>
                            <a:schemeClr val="tx1"/>
                          </a:solidFill>
                          <a:latin typeface="Arial" pitchFamily="34" charset="0"/>
                          <a:cs typeface="Arial" pitchFamily="34" charset="0"/>
                        </a:rPr>
                        <a:t> kg     or       </a:t>
                      </a:r>
                      <a:r>
                        <a:rPr lang="en-US" sz="1100" b="0" kern="1400" cap="none" baseline="0" dirty="0" smtClean="0">
                          <a:solidFill>
                            <a:schemeClr val="tx1"/>
                          </a:solidFill>
                          <a:latin typeface="Wingdings" pitchFamily="2" charset="2"/>
                          <a:cs typeface="Arial" pitchFamily="34" charset="0"/>
                        </a:rPr>
                        <a:t>o</a:t>
                      </a:r>
                      <a:r>
                        <a:rPr lang="en-US" sz="1100" b="0" kern="1400" dirty="0" smtClean="0">
                          <a:solidFill>
                            <a:schemeClr val="tx1"/>
                          </a:solidFill>
                          <a:latin typeface="Arial" pitchFamily="34" charset="0"/>
                          <a:cs typeface="Arial" pitchFamily="34" charset="0"/>
                        </a:rPr>
                        <a:t> lbs</a:t>
                      </a:r>
                      <a:endParaRPr lang="en-US" sz="1100" b="0" kern="140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0" kern="1400" cap="none" baseline="0" dirty="0" smtClean="0">
                          <a:solidFill>
                            <a:schemeClr val="tx1"/>
                          </a:solidFill>
                          <a:latin typeface="Arial" panose="020B0604020202020204" pitchFamily="34" charset="0"/>
                          <a:cs typeface="Arial" panose="020B0604020202020204" pitchFamily="34" charset="0"/>
                        </a:rPr>
                        <a:t> How was weight obtained?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Measured</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chemeClr val="tx1"/>
                          </a:solidFill>
                          <a:effectLst/>
                          <a:latin typeface="Arial" pitchFamily="34" charset="0"/>
                          <a:cs typeface="Arial" pitchFamily="34" charset="0"/>
                        </a:rPr>
                        <a:t>Estimated</a:t>
                      </a:r>
                      <a:endParaRPr kumimoji="0" lang="en-CA" sz="1100" b="0" i="0" u="none" strike="noStrike" kern="1400" cap="none" normalizeH="0" baseline="0" dirty="0" smtClean="0">
                        <a:ln>
                          <a:noFill/>
                        </a:ln>
                        <a:solidFill>
                          <a:schemeClr val="tx1"/>
                        </a:solidFill>
                        <a:effectLst/>
                        <a:latin typeface="Arial" pitchFamily="34" charset="0"/>
                        <a:cs typeface="Arial"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chemeClr val="tx1"/>
                          </a:solidFill>
                          <a:effectLst/>
                          <a:latin typeface="Arial" pitchFamily="34" charset="0"/>
                          <a:cs typeface="Arial" pitchFamily="34" charset="0"/>
                        </a:rPr>
                        <a:t>Unknown</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cxnSp>
        <p:nvCxnSpPr>
          <p:cNvPr id="52" name="Straight Connector 5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218"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48" y="179512"/>
            <a:ext cx="1656184" cy="720231"/>
          </a:xfrm>
          <a:prstGeom prst="rect">
            <a:avLst/>
          </a:prstGeom>
          <a:noFill/>
          <a:extLst>
            <a:ext uri="{909E8E84-426E-40DD-AFC4-6F175D3DCCD1}">
              <a14:hiddenFill xmlns:a14="http://schemas.microsoft.com/office/drawing/2010/main">
                <a:solidFill>
                  <a:srgbClr val="FFFFFF"/>
                </a:solidFill>
              </a14:hiddenFill>
            </a:ext>
          </a:extLst>
        </p:spPr>
      </p:pic>
      <p:sp>
        <p:nvSpPr>
          <p:cNvPr id="53" name="Text Box 15"/>
          <p:cNvSpPr txBox="1">
            <a:spLocks noChangeArrowheads="1"/>
          </p:cNvSpPr>
          <p:nvPr/>
        </p:nvSpPr>
        <p:spPr bwMode="auto">
          <a:xfrm>
            <a:off x="5143512" y="40357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10</a:t>
            </a:fld>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64" y="815752"/>
            <a:ext cx="6172200" cy="1524000"/>
          </a:xfrm>
        </p:spPr>
        <p:txBody>
          <a:bodyPr/>
          <a:lstStyle/>
          <a:p>
            <a:r>
              <a:rPr lang="en-US" dirty="0" smtClean="0">
                <a:latin typeface="Arial" panose="020B0604020202020204" pitchFamily="34" charset="0"/>
                <a:cs typeface="Arial" panose="020B0604020202020204" pitchFamily="34" charset="0"/>
              </a:rPr>
              <a:t>Data Collection</a:t>
            </a:r>
            <a:endParaRPr lang="en-CA" dirty="0">
              <a:latin typeface="Arial" panose="020B0604020202020204" pitchFamily="34" charset="0"/>
              <a:cs typeface="Arial" panose="020B0604020202020204" pitchFamily="34" charset="0"/>
            </a:endParaRPr>
          </a:p>
        </p:txBody>
      </p:sp>
      <p:sp>
        <p:nvSpPr>
          <p:cNvPr id="6" name="TextBox 5"/>
          <p:cNvSpPr txBox="1"/>
          <p:nvPr/>
        </p:nvSpPr>
        <p:spPr>
          <a:xfrm>
            <a:off x="671492" y="2736374"/>
            <a:ext cx="5493812" cy="2123658"/>
          </a:xfrm>
          <a:prstGeom prst="rect">
            <a:avLst/>
          </a:prstGeom>
          <a:noFill/>
        </p:spPr>
        <p:txBody>
          <a:bodyPr wrap="none" rtlCol="0">
            <a:spAutoFit/>
          </a:bodyPr>
          <a:lstStyle/>
          <a:p>
            <a:pPr algn="ctr"/>
            <a:r>
              <a:rPr lang="en-US" sz="3600" smtClean="0">
                <a:latin typeface="Arial" panose="020B0604020202020204" pitchFamily="34" charset="0"/>
                <a:cs typeface="Arial" panose="020B0604020202020204" pitchFamily="34" charset="0"/>
              </a:rPr>
              <a:t>REDCap</a:t>
            </a:r>
            <a:r>
              <a:rPr lang="en-US" sz="3600" smtClean="0">
                <a:latin typeface="Arial" panose="020B0604020202020204" pitchFamily="34" charset="0"/>
                <a:ea typeface="DFKai-SB"/>
                <a:cs typeface="Arial" panose="020B0604020202020204" pitchFamily="34" charset="0"/>
              </a:rPr>
              <a:t>™</a:t>
            </a:r>
            <a:endParaRPr lang="en-US" sz="3600" dirty="0" smtClean="0">
              <a:latin typeface="Arial" panose="020B0604020202020204" pitchFamily="34" charset="0"/>
              <a:ea typeface="DFKai-SB"/>
              <a:cs typeface="Arial" panose="020B0604020202020204" pitchFamily="34" charset="0"/>
            </a:endParaRPr>
          </a:p>
          <a:p>
            <a:pPr algn="ctr"/>
            <a:r>
              <a:rPr lang="en-US" sz="2400" dirty="0" smtClean="0">
                <a:latin typeface="Arial" panose="020B0604020202020204" pitchFamily="34" charset="0"/>
                <a:ea typeface="DFKai-SB"/>
                <a:cs typeface="Arial" panose="020B0604020202020204" pitchFamily="34" charset="0"/>
              </a:rPr>
              <a:t>(Electronic Data Capture System)</a:t>
            </a:r>
            <a:endParaRPr lang="en-US" sz="3600" dirty="0" smtClean="0">
              <a:latin typeface="Arial" panose="020B0604020202020204" pitchFamily="34" charset="0"/>
              <a:ea typeface="DFKai-SB"/>
              <a:cs typeface="Arial" panose="020B0604020202020204" pitchFamily="34" charset="0"/>
            </a:endParaRPr>
          </a:p>
          <a:p>
            <a:pPr algn="ctr"/>
            <a:endParaRPr lang="en-US" sz="3600" dirty="0" smtClean="0">
              <a:latin typeface="Arial" panose="020B0604020202020204" pitchFamily="34" charset="0"/>
              <a:ea typeface="DFKai-SB"/>
              <a:cs typeface="Arial" panose="020B0604020202020204" pitchFamily="34" charset="0"/>
            </a:endParaRPr>
          </a:p>
          <a:p>
            <a:pPr algn="ctr"/>
            <a:r>
              <a:rPr lang="en-US" sz="3600" dirty="0" smtClean="0">
                <a:latin typeface="Arial" panose="020B0604020202020204" pitchFamily="34" charset="0"/>
                <a:ea typeface="DFKai-SB"/>
                <a:cs typeface="Arial" panose="020B0604020202020204" pitchFamily="34" charset="0"/>
              </a:rPr>
              <a:t>REENERGIZE - Definitive</a:t>
            </a:r>
            <a:endParaRPr lang="en-CA" sz="3600" dirty="0">
              <a:latin typeface="Arial" panose="020B0604020202020204" pitchFamily="34" charset="0"/>
              <a:cs typeface="Arial" panose="020B0604020202020204" pitchFamily="34" charset="0"/>
            </a:endParaRPr>
          </a:p>
        </p:txBody>
      </p:sp>
      <p:sp>
        <p:nvSpPr>
          <p:cNvPr id="7" name="TextBox 6"/>
          <p:cNvSpPr txBox="1"/>
          <p:nvPr/>
        </p:nvSpPr>
        <p:spPr>
          <a:xfrm>
            <a:off x="553671" y="5448870"/>
            <a:ext cx="5506636" cy="923330"/>
          </a:xfrm>
          <a:prstGeom prst="rect">
            <a:avLst/>
          </a:prstGeom>
          <a:noFill/>
        </p:spPr>
        <p:txBody>
          <a:bodyPr wrap="none" rtlCol="0">
            <a:spAutoFit/>
          </a:bodyPr>
          <a:lstStyle/>
          <a:p>
            <a:r>
              <a:rPr lang="en-US" b="1" smtClean="0">
                <a:latin typeface="Arial" panose="020B0604020202020204" pitchFamily="34" charset="0"/>
                <a:cs typeface="Arial" panose="020B0604020202020204" pitchFamily="34" charset="0"/>
              </a:rPr>
              <a:t>Access REDCap</a:t>
            </a:r>
            <a:r>
              <a:rPr lang="en-US" b="1" smtClean="0">
                <a:latin typeface="Arial" panose="020B0604020202020204" pitchFamily="34" charset="0"/>
                <a:ea typeface="DFKai-SB"/>
                <a:cs typeface="Arial" panose="020B0604020202020204" pitchFamily="34" charset="0"/>
              </a:rPr>
              <a:t>™ </a:t>
            </a:r>
            <a:r>
              <a:rPr lang="en-US" b="1" dirty="0" smtClean="0">
                <a:latin typeface="Arial" panose="020B0604020202020204" pitchFamily="34" charset="0"/>
                <a:ea typeface="DFKai-SB"/>
                <a:cs typeface="Arial" panose="020B0604020202020204" pitchFamily="34" charset="0"/>
              </a:rPr>
              <a:t>at the following web address:</a:t>
            </a:r>
          </a:p>
          <a:p>
            <a:endParaRPr lang="en-US" b="1" dirty="0">
              <a:latin typeface="Arial" panose="020B0604020202020204" pitchFamily="34" charset="0"/>
              <a:ea typeface="DFKai-SB"/>
              <a:cs typeface="Arial" panose="020B0604020202020204" pitchFamily="34" charset="0"/>
            </a:endParaRPr>
          </a:p>
          <a:p>
            <a:pPr algn="ctr"/>
            <a:r>
              <a:rPr lang="en-US" u="sng" dirty="0">
                <a:solidFill>
                  <a:srgbClr val="0000CC"/>
                </a:solidFill>
                <a:latin typeface="Arial" panose="020B0604020202020204" pitchFamily="34" charset="0"/>
                <a:cs typeface="Arial" panose="020B0604020202020204" pitchFamily="34" charset="0"/>
              </a:rPr>
              <a:t>https://ceru.hpcvl.queensu.ca/EDC/redcap</a:t>
            </a:r>
            <a:r>
              <a:rPr lang="en-US" u="sng" dirty="0" smtClean="0">
                <a:solidFill>
                  <a:srgbClr val="0000CC"/>
                </a:solidFill>
                <a:latin typeface="Arial" panose="020B0604020202020204" pitchFamily="34" charset="0"/>
                <a:cs typeface="Arial" panose="020B0604020202020204" pitchFamily="34" charset="0"/>
              </a:rPr>
              <a:t>/</a:t>
            </a:r>
            <a:endParaRPr lang="en-CA" b="1" dirty="0">
              <a:solidFill>
                <a:srgbClr val="0000CC"/>
              </a:solidFill>
              <a:latin typeface="Arial" panose="020B0604020202020204" pitchFamily="34" charset="0"/>
              <a:cs typeface="Arial" panose="020B0604020202020204" pitchFamily="34" charset="0"/>
            </a:endParaRPr>
          </a:p>
        </p:txBody>
      </p:sp>
      <p:pic>
        <p:nvPicPr>
          <p:cNvPr id="1024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395536"/>
            <a:ext cx="1724308"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11</a:t>
            </a:fld>
            <a:endParaRPr lang="en-CA" dirty="0"/>
          </a:p>
        </p:txBody>
      </p:sp>
    </p:spTree>
    <p:extLst>
      <p:ext uri="{BB962C8B-B14F-4D97-AF65-F5344CB8AC3E}">
        <p14:creationId xmlns:p14="http://schemas.microsoft.com/office/powerpoint/2010/main" val="1669342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09999205"/>
              </p:ext>
            </p:extLst>
          </p:nvPr>
        </p:nvGraphicFramePr>
        <p:xfrm>
          <a:off x="142854" y="893289"/>
          <a:ext cx="6572272" cy="8124528"/>
        </p:xfrm>
        <a:graphic>
          <a:graphicData uri="http://schemas.openxmlformats.org/drawingml/2006/table">
            <a:tbl>
              <a:tblPr/>
              <a:tblGrid>
                <a:gridCol w="1125906"/>
                <a:gridCol w="5446366"/>
              </a:tblGrid>
              <a:tr h="37809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 This data is to be collected once,</a:t>
                      </a:r>
                      <a:r>
                        <a:rPr lang="en-CA" sz="1100" kern="1400" baseline="0" dirty="0" smtClean="0">
                          <a:solidFill>
                            <a:srgbClr val="000000"/>
                          </a:solidFill>
                          <a:latin typeface="Arial" panose="020B0604020202020204" pitchFamily="34" charset="0"/>
                          <a:cs typeface="Arial" panose="020B0604020202020204" pitchFamily="34" charset="0"/>
                        </a:rPr>
                        <a:t> at the beginning of the patient's study period.</a:t>
                      </a:r>
                      <a:endParaRPr lang="en-CA" sz="1100" kern="1400" dirty="0" smtClean="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809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Age</a:t>
                      </a:r>
                      <a:endParaRPr lang="en-US"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Enter the age of the patient in years at the time of screening.</a:t>
                      </a:r>
                    </a:p>
                    <a:p>
                      <a:pPr marL="9207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Patients must be </a:t>
                      </a:r>
                      <a:r>
                        <a:rPr lang="en-CA" sz="1100" u="sng" kern="1400" dirty="0" smtClean="0">
                          <a:solidFill>
                            <a:srgbClr val="000000"/>
                          </a:solidFill>
                          <a:latin typeface="Arial" panose="020B0604020202020204" pitchFamily="34" charset="0"/>
                          <a:cs typeface="Arial" panose="020B0604020202020204" pitchFamily="34" charset="0"/>
                        </a:rPr>
                        <a:t>&gt;</a:t>
                      </a:r>
                      <a:r>
                        <a:rPr lang="en-CA" sz="1100" kern="1400" dirty="0" smtClean="0">
                          <a:solidFill>
                            <a:srgbClr val="000000"/>
                          </a:solidFill>
                          <a:latin typeface="Arial" panose="020B0604020202020204" pitchFamily="34" charset="0"/>
                          <a:cs typeface="Arial" panose="020B0604020202020204" pitchFamily="34" charset="0"/>
                        </a:rPr>
                        <a:t> 18 years of age to be eligible to participate in the study.</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8014">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Sex</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92075" algn="l" rtl="0">
                        <a:spcBef>
                          <a:spcPts val="0"/>
                        </a:spcBef>
                        <a:spcAft>
                          <a:spcPts val="0"/>
                        </a:spcAft>
                      </a:pPr>
                      <a:r>
                        <a:rPr lang="en-CA" sz="1100" b="0" kern="1400" dirty="0" smtClean="0">
                          <a:solidFill>
                            <a:srgbClr val="000000"/>
                          </a:solidFill>
                          <a:latin typeface="Arial" panose="020B0604020202020204" pitchFamily="34" charset="0"/>
                          <a:cs typeface="Arial" panose="020B0604020202020204" pitchFamily="34" charset="0"/>
                        </a:rPr>
                        <a:t>Select </a:t>
                      </a:r>
                      <a:r>
                        <a:rPr lang="en-CA" sz="1100" b="0" kern="1400" dirty="0">
                          <a:solidFill>
                            <a:srgbClr val="000000"/>
                          </a:solidFill>
                          <a:latin typeface="Arial" panose="020B0604020202020204" pitchFamily="34" charset="0"/>
                          <a:cs typeface="Arial" panose="020B0604020202020204" pitchFamily="34" charset="0"/>
                        </a:rPr>
                        <a:t>t</a:t>
                      </a:r>
                      <a:r>
                        <a:rPr lang="en-CA" sz="1100" kern="1400" dirty="0">
                          <a:solidFill>
                            <a:srgbClr val="000000"/>
                          </a:solidFill>
                          <a:latin typeface="Arial" panose="020B0604020202020204" pitchFamily="34" charset="0"/>
                          <a:cs typeface="Arial" panose="020B0604020202020204" pitchFamily="34" charset="0"/>
                        </a:rPr>
                        <a:t>he appropriate box </a:t>
                      </a:r>
                      <a:r>
                        <a:rPr lang="en-CA" sz="1100" kern="1400" dirty="0" smtClean="0">
                          <a:solidFill>
                            <a:srgbClr val="000000"/>
                          </a:solidFill>
                          <a:latin typeface="Arial" panose="020B0604020202020204" pitchFamily="34" charset="0"/>
                          <a:cs typeface="Arial" panose="020B0604020202020204" pitchFamily="34" charset="0"/>
                        </a:rPr>
                        <a:t>(female or male).</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02973">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Ethnic Group</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l" rtl="0">
                        <a:spcBef>
                          <a:spcPts val="0"/>
                        </a:spcBef>
                        <a:spcAft>
                          <a:spcPts val="0"/>
                        </a:spcAft>
                        <a:buFont typeface="Arial" panose="020B0604020202020204" pitchFamily="34" charset="0"/>
                        <a:buNone/>
                      </a:pPr>
                      <a:r>
                        <a:rPr lang="en-CA" sz="1100" kern="1400" dirty="0" smtClean="0">
                          <a:solidFill>
                            <a:srgbClr val="000000"/>
                          </a:solidFill>
                          <a:latin typeface="Arial" panose="020B0604020202020204" pitchFamily="34" charset="0"/>
                          <a:cs typeface="Arial" panose="020B0604020202020204" pitchFamily="34" charset="0"/>
                        </a:rPr>
                        <a:t>Choose </a:t>
                      </a:r>
                      <a:r>
                        <a:rPr lang="en-CA" sz="1100" kern="1400" dirty="0">
                          <a:solidFill>
                            <a:srgbClr val="000000"/>
                          </a:solidFill>
                          <a:latin typeface="Arial" panose="020B0604020202020204" pitchFamily="34" charset="0"/>
                          <a:cs typeface="Arial" panose="020B0604020202020204" pitchFamily="34" charset="0"/>
                        </a:rPr>
                        <a:t>the appropriate patient ethnicity from the following list</a:t>
                      </a:r>
                      <a:r>
                        <a:rPr lang="en-CA" sz="1100" kern="1400" dirty="0" smtClean="0">
                          <a:solidFill>
                            <a:srgbClr val="00000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Asian or Pacific Islander</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Black or African American</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East Indian</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Hispanic</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Native (i.e. First</a:t>
                      </a:r>
                      <a:r>
                        <a:rPr lang="en-US" sz="1100" baseline="0" dirty="0" smtClean="0">
                          <a:latin typeface="Arial" panose="020B0604020202020204" pitchFamily="34" charset="0"/>
                          <a:cs typeface="Arial" panose="020B0604020202020204" pitchFamily="34" charset="0"/>
                        </a:rPr>
                        <a:t> Nations; Aboriginal; Indigenous)</a:t>
                      </a:r>
                      <a:endParaRPr lang="en-US" sz="11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White or Caucasian</a:t>
                      </a:r>
                    </a:p>
                    <a:p>
                      <a:pPr marL="285750" indent="-2857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Other (specify)____________________</a:t>
                      </a:r>
                      <a:r>
                        <a:rPr lang="en-CA" sz="1100" kern="1400" dirty="0" smtClean="0">
                          <a:solidFill>
                            <a:srgbClr val="000000"/>
                          </a:solidFill>
                          <a:latin typeface="Arial" panose="020B0604020202020204" pitchFamily="34" charset="0"/>
                          <a:cs typeface="Arial" panose="020B0604020202020204" pitchFamily="34" charset="0"/>
                        </a:rPr>
                        <a:t>                                        </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98265">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APACHE </a:t>
                      </a:r>
                      <a:r>
                        <a:rPr lang="en-US" sz="1100" b="1" kern="1400" dirty="0" smtClean="0">
                          <a:solidFill>
                            <a:srgbClr val="000000"/>
                          </a:solidFill>
                          <a:latin typeface="Arial" pitchFamily="34" charset="0"/>
                          <a:cs typeface="Arial" pitchFamily="34" charset="0"/>
                        </a:rPr>
                        <a:t>II</a:t>
                      </a:r>
                    </a:p>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Score</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a:solidFill>
                            <a:srgbClr val="000000"/>
                          </a:solidFill>
                          <a:latin typeface="Arial" panose="020B0604020202020204" pitchFamily="34" charset="0"/>
                          <a:cs typeface="Arial" panose="020B0604020202020204" pitchFamily="34" charset="0"/>
                        </a:rPr>
                        <a:t>Go to the following website </a:t>
                      </a:r>
                      <a:r>
                        <a:rPr lang="en-CA" sz="1100" b="0" u="sng" kern="1400" dirty="0" smtClean="0">
                          <a:solidFill>
                            <a:schemeClr val="accent6">
                              <a:lumMod val="60000"/>
                              <a:lumOff val="40000"/>
                            </a:schemeClr>
                          </a:solidFill>
                          <a:latin typeface="Arial" panose="020B0604020202020204" pitchFamily="34" charset="0"/>
                          <a:cs typeface="Arial" panose="020B0604020202020204" pitchFamily="34" charset="0"/>
                          <a:hlinkClick r:id="rId2"/>
                        </a:rPr>
                        <a:t>http://www.sfar.org/scores2/apache22.php</a:t>
                      </a:r>
                      <a:r>
                        <a:rPr lang="en-CA" sz="1100" b="0" u="none" kern="1400" dirty="0" smtClean="0">
                          <a:solidFill>
                            <a:schemeClr val="accent6">
                              <a:lumMod val="60000"/>
                              <a:lumOff val="40000"/>
                            </a:schemeClr>
                          </a:solidFill>
                          <a:latin typeface="Arial" panose="020B0604020202020204" pitchFamily="34" charset="0"/>
                          <a:cs typeface="Arial" panose="020B0604020202020204" pitchFamily="34" charset="0"/>
                        </a:rPr>
                        <a:t> </a:t>
                      </a:r>
                      <a:r>
                        <a:rPr lang="en-CA" sz="1100" kern="1400" dirty="0">
                          <a:solidFill>
                            <a:srgbClr val="000000"/>
                          </a:solidFill>
                          <a:latin typeface="Arial" panose="020B0604020202020204" pitchFamily="34" charset="0"/>
                          <a:cs typeface="Arial" panose="020B0604020202020204" pitchFamily="34" charset="0"/>
                        </a:rPr>
                        <a:t>to calculate the APACHE II score.  Record the calculated score. </a:t>
                      </a:r>
                      <a:r>
                        <a:rPr lang="en-CA" sz="1100" kern="1400" dirty="0" smtClean="0">
                          <a:solidFill>
                            <a:srgbClr val="000000"/>
                          </a:solidFill>
                          <a:latin typeface="Arial" panose="020B0604020202020204" pitchFamily="34" charset="0"/>
                          <a:cs typeface="Arial" panose="020B0604020202020204" pitchFamily="34" charset="0"/>
                        </a:rPr>
                        <a:t>Use </a:t>
                      </a:r>
                      <a:r>
                        <a:rPr lang="en-CA" sz="1100" kern="1400" dirty="0">
                          <a:solidFill>
                            <a:srgbClr val="000000"/>
                          </a:solidFill>
                          <a:latin typeface="Arial" panose="020B0604020202020204" pitchFamily="34" charset="0"/>
                          <a:cs typeface="Arial" panose="020B0604020202020204" pitchFamily="34" charset="0"/>
                        </a:rPr>
                        <a:t>variables within the first 24 hrs of this </a:t>
                      </a:r>
                      <a:r>
                        <a:rPr lang="en-CA" sz="1100" kern="1400" dirty="0" smtClean="0">
                          <a:solidFill>
                            <a:srgbClr val="000000"/>
                          </a:solidFill>
                          <a:latin typeface="Arial" panose="020B0604020202020204" pitchFamily="34" charset="0"/>
                          <a:cs typeface="Arial" panose="020B0604020202020204" pitchFamily="34" charset="0"/>
                        </a:rPr>
                        <a:t>ACU </a:t>
                      </a:r>
                      <a:r>
                        <a:rPr lang="en-CA" sz="1100" kern="1400" dirty="0">
                          <a:solidFill>
                            <a:srgbClr val="000000"/>
                          </a:solidFill>
                          <a:latin typeface="Arial" panose="020B0604020202020204" pitchFamily="34" charset="0"/>
                          <a:cs typeface="Arial" panose="020B0604020202020204" pitchFamily="34" charset="0"/>
                        </a:rPr>
                        <a:t>admission.  If variables are not available from the first 24 hrs, go outside the 24 hr window and use data closest to </a:t>
                      </a:r>
                      <a:r>
                        <a:rPr lang="en-CA" sz="1100" kern="1400" dirty="0" smtClean="0">
                          <a:solidFill>
                            <a:srgbClr val="000000"/>
                          </a:solidFill>
                          <a:latin typeface="Arial" panose="020B0604020202020204" pitchFamily="34" charset="0"/>
                          <a:cs typeface="Arial" panose="020B0604020202020204" pitchFamily="34" charset="0"/>
                        </a:rPr>
                        <a:t>ACU </a:t>
                      </a:r>
                      <a:r>
                        <a:rPr lang="en-CA" sz="1100" kern="1400" dirty="0">
                          <a:solidFill>
                            <a:srgbClr val="000000"/>
                          </a:solidFill>
                          <a:latin typeface="Arial" panose="020B0604020202020204" pitchFamily="34" charset="0"/>
                          <a:cs typeface="Arial" panose="020B0604020202020204" pitchFamily="34" charset="0"/>
                        </a:rPr>
                        <a:t>admission. </a:t>
                      </a:r>
                      <a:endParaRPr lang="en-CA" sz="1100" kern="1400" dirty="0" smtClean="0">
                        <a:solidFill>
                          <a:srgbClr val="000000"/>
                        </a:solidFill>
                        <a:latin typeface="Arial" panose="020B0604020202020204" pitchFamily="34" charset="0"/>
                        <a:cs typeface="Arial" panose="020B0604020202020204" pitchFamily="34" charset="0"/>
                      </a:endParaRPr>
                    </a:p>
                    <a:p>
                      <a:pPr marL="92075" marR="0" indent="0" algn="l" rtl="0">
                        <a:spcBef>
                          <a:spcPts val="0"/>
                        </a:spcBef>
                        <a:spcAft>
                          <a:spcPts val="0"/>
                        </a:spcAft>
                      </a:pPr>
                      <a:endParaRPr lang="en-CA" sz="1100" kern="1400" dirty="0">
                        <a:solidFill>
                          <a:srgbClr val="000000"/>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chemeClr val="tx1"/>
                          </a:solidFill>
                          <a:latin typeface="Arial" pitchFamily="34" charset="0"/>
                          <a:cs typeface="Arial" pitchFamily="34" charset="0"/>
                        </a:rPr>
                        <a:t> </a:t>
                      </a:r>
                      <a:r>
                        <a:rPr lang="en-CA" sz="1100" b="0" u="none" kern="1400" baseline="0" dirty="0" smtClean="0">
                          <a:solidFill>
                            <a:srgbClr val="000000"/>
                          </a:solidFill>
                          <a:latin typeface="Arial" panose="020B0604020202020204" pitchFamily="34" charset="0"/>
                          <a:cs typeface="Arial" panose="020B0604020202020204" pitchFamily="34" charset="0"/>
                        </a:rPr>
                        <a:t>E</a:t>
                      </a:r>
                      <a:r>
                        <a:rPr lang="en-CA" sz="1100" b="0" kern="1400" dirty="0" smtClean="0">
                          <a:solidFill>
                            <a:srgbClr val="000000"/>
                          </a:solidFill>
                          <a:latin typeface="Arial" panose="020B0604020202020204" pitchFamily="34" charset="0"/>
                          <a:cs typeface="Arial" panose="020B0604020202020204" pitchFamily="34" charset="0"/>
                        </a:rPr>
                        <a:t>nsure the </a:t>
                      </a:r>
                      <a:r>
                        <a:rPr lang="en-CA" sz="1100" b="0" kern="1400" dirty="0">
                          <a:solidFill>
                            <a:srgbClr val="000000"/>
                          </a:solidFill>
                          <a:latin typeface="Arial" panose="020B0604020202020204" pitchFamily="34" charset="0"/>
                          <a:cs typeface="Arial" panose="020B0604020202020204" pitchFamily="34" charset="0"/>
                        </a:rPr>
                        <a:t>units that you are using for serum sodium, potassium and white blood count are correct. </a:t>
                      </a:r>
                      <a:endParaRPr lang="en-CA" sz="1100" b="0" kern="1400" dirty="0" smtClean="0">
                        <a:solidFill>
                          <a:srgbClr val="000000"/>
                        </a:solidFill>
                        <a:latin typeface="Arial" panose="020B0604020202020204" pitchFamily="34" charset="0"/>
                        <a:cs typeface="Arial" panose="020B0604020202020204" pitchFamily="34" charset="0"/>
                      </a:endParaRPr>
                    </a:p>
                    <a:p>
                      <a:pPr marL="92075" marR="0" indent="0" algn="l" rtl="0">
                        <a:spcBef>
                          <a:spcPts val="0"/>
                        </a:spcBef>
                        <a:spcAft>
                          <a:spcPts val="0"/>
                        </a:spcAft>
                      </a:pPr>
                      <a:endParaRPr lang="en-US" sz="1100" b="0" kern="1400" dirty="0" smtClean="0">
                        <a:solidFill>
                          <a:srgbClr val="000000"/>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US" sz="1100" b="1" u="sng" kern="1400" dirty="0" smtClean="0">
                          <a:solidFill>
                            <a:srgbClr val="000000"/>
                          </a:solidFill>
                          <a:latin typeface="Arial" panose="020B0604020202020204" pitchFamily="34" charset="0"/>
                          <a:cs typeface="Arial" panose="020B0604020202020204" pitchFamily="34" charset="0"/>
                        </a:rPr>
                        <a:t>NOTE: </a:t>
                      </a:r>
                      <a:r>
                        <a:rPr lang="en-US" sz="1100" b="0" kern="1400" dirty="0" smtClean="0">
                          <a:solidFill>
                            <a:srgbClr val="000000"/>
                          </a:solidFill>
                          <a:latin typeface="Arial" panose="020B0604020202020204" pitchFamily="34" charset="0"/>
                          <a:cs typeface="Arial" panose="020B0604020202020204" pitchFamily="34" charset="0"/>
                        </a:rPr>
                        <a:t>A</a:t>
                      </a:r>
                      <a:r>
                        <a:rPr lang="en-US" sz="1100" b="0" kern="1400" baseline="0" dirty="0" smtClean="0">
                          <a:solidFill>
                            <a:srgbClr val="000000"/>
                          </a:solidFill>
                          <a:latin typeface="Arial" panose="020B0604020202020204" pitchFamily="34" charset="0"/>
                          <a:cs typeface="Arial" panose="020B0604020202020204" pitchFamily="34" charset="0"/>
                        </a:rPr>
                        <a:t> partial APACHE score is preferable to no score. If you do not have all the needed variables, simply input the variables you do have.</a:t>
                      </a:r>
                      <a:endParaRPr lang="en-CA" sz="1100" b="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25729">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Comorbidities?</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anose="020B0604020202020204" pitchFamily="34" charset="0"/>
                          <a:cs typeface="Arial" panose="020B0604020202020204" pitchFamily="34" charset="0"/>
                        </a:rPr>
                        <a:t>Indicate</a:t>
                      </a:r>
                      <a:r>
                        <a:rPr lang="en-CA" sz="1100" kern="1400" baseline="0" dirty="0" smtClean="0">
                          <a:solidFill>
                            <a:srgbClr val="000000"/>
                          </a:solidFill>
                          <a:latin typeface="Arial" panose="020B0604020202020204" pitchFamily="34" charset="0"/>
                          <a:cs typeface="Arial" panose="020B0604020202020204" pitchFamily="34" charset="0"/>
                        </a:rPr>
                        <a:t> if the patient has comorbidities by s</a:t>
                      </a:r>
                      <a:r>
                        <a:rPr lang="en-CA" sz="1100" kern="1400" dirty="0" smtClean="0">
                          <a:solidFill>
                            <a:srgbClr val="000000"/>
                          </a:solidFill>
                          <a:latin typeface="Arial" panose="020B0604020202020204" pitchFamily="34" charset="0"/>
                          <a:cs typeface="Arial" panose="020B0604020202020204" pitchFamily="34" charset="0"/>
                        </a:rPr>
                        <a:t>electing “Yes” or “No”. </a:t>
                      </a:r>
                      <a:endParaRPr lang="en-CA" sz="1100" kern="1400" baseline="0" dirty="0" smtClean="0">
                        <a:solidFill>
                          <a:srgbClr val="000000"/>
                        </a:solidFill>
                        <a:latin typeface="Arial" panose="020B0604020202020204" pitchFamily="34" charset="0"/>
                        <a:cs typeface="Arial" panose="020B0604020202020204" pitchFamily="34" charset="0"/>
                      </a:endParaRPr>
                    </a:p>
                    <a:p>
                      <a:pPr marL="263525" marR="0" indent="-171450" algn="l" rtl="0">
                        <a:spcBef>
                          <a:spcPts val="0"/>
                        </a:spcBef>
                        <a:spcAft>
                          <a:spcPts val="0"/>
                        </a:spcAft>
                        <a:buFont typeface="Arial" panose="020B0604020202020204" pitchFamily="34" charset="0"/>
                        <a:buChar char="•"/>
                      </a:pPr>
                      <a:r>
                        <a:rPr lang="en-CA" sz="1100" kern="1400" baseline="0" dirty="0" smtClean="0">
                          <a:solidFill>
                            <a:srgbClr val="000000"/>
                          </a:solidFill>
                          <a:latin typeface="Arial" panose="020B0604020202020204" pitchFamily="34" charset="0"/>
                          <a:cs typeface="Arial" panose="020B0604020202020204" pitchFamily="34" charset="0"/>
                        </a:rPr>
                        <a:t>If “YES”, s</a:t>
                      </a:r>
                      <a:r>
                        <a:rPr lang="en-CA" sz="1100" kern="1400" dirty="0" smtClean="0">
                          <a:solidFill>
                            <a:srgbClr val="000000"/>
                          </a:solidFill>
                          <a:latin typeface="Arial" panose="020B0604020202020204" pitchFamily="34" charset="0"/>
                          <a:cs typeface="Arial" panose="020B0604020202020204" pitchFamily="34" charset="0"/>
                        </a:rPr>
                        <a:t>elect all </a:t>
                      </a:r>
                      <a:r>
                        <a:rPr lang="en-CA" sz="1100" kern="1400" dirty="0">
                          <a:solidFill>
                            <a:srgbClr val="000000"/>
                          </a:solidFill>
                          <a:latin typeface="Arial" panose="020B0604020202020204" pitchFamily="34" charset="0"/>
                          <a:cs typeface="Arial" panose="020B0604020202020204" pitchFamily="34" charset="0"/>
                        </a:rPr>
                        <a:t>comorbidities </a:t>
                      </a:r>
                      <a:r>
                        <a:rPr lang="en-CA" sz="1100" kern="1400" dirty="0" smtClean="0">
                          <a:solidFill>
                            <a:srgbClr val="000000"/>
                          </a:solidFill>
                          <a:latin typeface="Arial" panose="020B0604020202020204" pitchFamily="34" charset="0"/>
                          <a:cs typeface="Arial" panose="020B0604020202020204" pitchFamily="34" charset="0"/>
                        </a:rPr>
                        <a:t>on</a:t>
                      </a:r>
                      <a:r>
                        <a:rPr lang="en-CA" sz="1100" kern="1400" baseline="0" dirty="0" smtClean="0">
                          <a:solidFill>
                            <a:srgbClr val="000000"/>
                          </a:solidFill>
                          <a:latin typeface="Arial" panose="020B0604020202020204" pitchFamily="34" charset="0"/>
                          <a:cs typeface="Arial" panose="020B0604020202020204" pitchFamily="34" charset="0"/>
                        </a:rPr>
                        <a:t> the list provided. </a:t>
                      </a:r>
                      <a:r>
                        <a:rPr lang="en-CA" sz="1100" kern="1400" dirty="0" smtClean="0">
                          <a:solidFill>
                            <a:srgbClr val="000000"/>
                          </a:solidFill>
                          <a:latin typeface="Arial" panose="020B0604020202020204" pitchFamily="34" charset="0"/>
                          <a:cs typeface="Arial" panose="020B0604020202020204" pitchFamily="34" charset="0"/>
                        </a:rPr>
                        <a:t>Only the comorbidities </a:t>
                      </a:r>
                      <a:r>
                        <a:rPr lang="en-CA" sz="1100" kern="1400" dirty="0">
                          <a:solidFill>
                            <a:srgbClr val="000000"/>
                          </a:solidFill>
                          <a:latin typeface="Arial" panose="020B0604020202020204" pitchFamily="34" charset="0"/>
                          <a:cs typeface="Arial" panose="020B0604020202020204" pitchFamily="34" charset="0"/>
                        </a:rPr>
                        <a:t>found on the taxonomy listing should be recorded.  </a:t>
                      </a:r>
                      <a:endParaRPr lang="en-CA" sz="1100" kern="1400" dirty="0" smtClean="0">
                        <a:solidFill>
                          <a:srgbClr val="000000"/>
                        </a:solidFill>
                        <a:latin typeface="Arial" panose="020B0604020202020204" pitchFamily="34" charset="0"/>
                        <a:cs typeface="Arial" panose="020B0604020202020204" pitchFamily="34" charset="0"/>
                      </a:endParaRPr>
                    </a:p>
                    <a:p>
                      <a:pPr marL="263525" marR="0" indent="-171450" algn="l" rtl="0">
                        <a:spcBef>
                          <a:spcPts val="0"/>
                        </a:spcBef>
                        <a:spcAft>
                          <a:spcPts val="600"/>
                        </a:spcAft>
                        <a:buFont typeface="Arial" panose="020B0604020202020204" pitchFamily="34" charset="0"/>
                        <a:buChar char="•"/>
                      </a:pPr>
                      <a:r>
                        <a:rPr lang="en-CA" sz="1100" kern="1400" dirty="0" smtClean="0">
                          <a:solidFill>
                            <a:srgbClr val="000000"/>
                          </a:solidFill>
                          <a:latin typeface="Arial" panose="020B0604020202020204" pitchFamily="34" charset="0"/>
                          <a:cs typeface="Arial" panose="020B0604020202020204" pitchFamily="34" charset="0"/>
                        </a:rPr>
                        <a:t>If the patient has </a:t>
                      </a:r>
                      <a:r>
                        <a:rPr lang="en-CA" sz="1100" kern="1400" baseline="0" dirty="0" smtClean="0">
                          <a:solidFill>
                            <a:srgbClr val="000000"/>
                          </a:solidFill>
                          <a:latin typeface="Arial" panose="020B0604020202020204" pitchFamily="34" charset="0"/>
                          <a:cs typeface="Arial" panose="020B0604020202020204" pitchFamily="34" charset="0"/>
                        </a:rPr>
                        <a:t>comorbidities not listed on the taxonomy, select </a:t>
                      </a:r>
                      <a:r>
                        <a:rPr lang="en-CA" sz="1100" kern="1400" dirty="0" smtClean="0">
                          <a:solidFill>
                            <a:srgbClr val="000000"/>
                          </a:solidFill>
                          <a:latin typeface="Arial" panose="020B0604020202020204" pitchFamily="34" charset="0"/>
                          <a:cs typeface="Arial" panose="020B0604020202020204" pitchFamily="34" charset="0"/>
                        </a:rPr>
                        <a:t>“NO”</a:t>
                      </a:r>
                      <a:r>
                        <a:rPr lang="en-CA" sz="1100" kern="1400" baseline="0" dirty="0" smtClean="0">
                          <a:solidFill>
                            <a:srgbClr val="000000"/>
                          </a:solidFill>
                          <a:latin typeface="Arial" panose="020B0604020202020204" pitchFamily="34" charset="0"/>
                          <a:cs typeface="Arial" panose="020B0604020202020204" pitchFamily="34" charset="0"/>
                        </a:rPr>
                        <a:t> to “Comorbidities?”</a:t>
                      </a:r>
                      <a:endParaRPr lang="en-US" sz="1100" kern="1400" dirty="0" smtClean="0">
                        <a:solidFill>
                          <a:srgbClr val="000000"/>
                        </a:solidFill>
                        <a:latin typeface="Arial" panose="020B0604020202020204" pitchFamily="34" charset="0"/>
                        <a:cs typeface="Arial" panose="020B0604020202020204" pitchFamily="34" charset="0"/>
                      </a:endParaRPr>
                    </a:p>
                    <a:p>
                      <a:pPr marL="85725" lvl="0" indent="0"/>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chemeClr val="tx1"/>
                          </a:solidFill>
                          <a:latin typeface="Arial" pitchFamily="34" charset="0"/>
                          <a:cs typeface="Arial" pitchFamily="34" charset="0"/>
                        </a:rPr>
                        <a:t> </a:t>
                      </a:r>
                      <a:r>
                        <a:rPr lang="en-US" sz="1100" b="0" u="none" kern="1200" dirty="0" smtClean="0">
                          <a:solidFill>
                            <a:srgbClr val="000000"/>
                          </a:solidFill>
                          <a:latin typeface="Arial" panose="020B0604020202020204" pitchFamily="34" charset="0"/>
                          <a:ea typeface="+mn-ea"/>
                          <a:cs typeface="Arial" panose="020B0604020202020204" pitchFamily="34" charset="0"/>
                        </a:rPr>
                        <a:t>If</a:t>
                      </a:r>
                      <a:r>
                        <a:rPr lang="en-US" sz="1100" b="0" kern="1200" dirty="0" smtClean="0">
                          <a:solidFill>
                            <a:srgbClr val="000000"/>
                          </a:solidFill>
                          <a:latin typeface="Arial" panose="020B0604020202020204" pitchFamily="34" charset="0"/>
                          <a:ea typeface="+mn-ea"/>
                          <a:cs typeface="Arial" panose="020B0604020202020204" pitchFamily="34" charset="0"/>
                        </a:rPr>
                        <a:t> a subject has a documented history of </a:t>
                      </a:r>
                      <a:r>
                        <a:rPr lang="en-US" sz="1100" b="1" kern="1200" dirty="0" smtClean="0">
                          <a:solidFill>
                            <a:srgbClr val="000000"/>
                          </a:solidFill>
                          <a:latin typeface="Arial" panose="020B0604020202020204" pitchFamily="34" charset="0"/>
                          <a:ea typeface="+mn-ea"/>
                          <a:cs typeface="Arial" panose="020B0604020202020204" pitchFamily="34" charset="0"/>
                        </a:rPr>
                        <a:t>alcohol abuse</a:t>
                      </a:r>
                      <a:r>
                        <a:rPr lang="en-US" sz="1100" b="0" kern="1200" dirty="0" smtClean="0">
                          <a:solidFill>
                            <a:srgbClr val="000000"/>
                          </a:solidFill>
                          <a:latin typeface="Arial" panose="020B0604020202020204" pitchFamily="34" charset="0"/>
                          <a:ea typeface="+mn-ea"/>
                          <a:cs typeface="Arial" panose="020B0604020202020204" pitchFamily="34" charset="0"/>
                        </a:rPr>
                        <a:t> </a:t>
                      </a:r>
                      <a:r>
                        <a:rPr lang="en-US" sz="1100" b="0" u="sng" kern="1200" dirty="0" smtClean="0">
                          <a:solidFill>
                            <a:srgbClr val="000000"/>
                          </a:solidFill>
                          <a:latin typeface="Arial" panose="020B0604020202020204" pitchFamily="34" charset="0"/>
                          <a:ea typeface="+mn-ea"/>
                          <a:cs typeface="Arial" panose="020B0604020202020204" pitchFamily="34" charset="0"/>
                        </a:rPr>
                        <a:t>in the medical chart</a:t>
                      </a:r>
                      <a:r>
                        <a:rPr lang="en-US" sz="1100" b="0" kern="1200" dirty="0" smtClean="0">
                          <a:solidFill>
                            <a:srgbClr val="000000"/>
                          </a:solidFill>
                          <a:latin typeface="Arial" panose="020B0604020202020204" pitchFamily="34" charset="0"/>
                          <a:ea typeface="+mn-ea"/>
                          <a:cs typeface="Arial" panose="020B0604020202020204" pitchFamily="34" charset="0"/>
                        </a:rPr>
                        <a:t>, it should be recorded in</a:t>
                      </a:r>
                      <a:r>
                        <a:rPr lang="en-US" sz="1100" b="0" kern="1200" baseline="0" dirty="0" smtClean="0">
                          <a:solidFill>
                            <a:srgbClr val="000000"/>
                          </a:solidFill>
                          <a:latin typeface="Arial" panose="020B0604020202020204" pitchFamily="34" charset="0"/>
                          <a:ea typeface="+mn-ea"/>
                          <a:cs typeface="Arial" panose="020B0604020202020204" pitchFamily="34" charset="0"/>
                        </a:rPr>
                        <a:t> REDCap</a:t>
                      </a:r>
                      <a:r>
                        <a:rPr lang="en-US" sz="1100" b="0" kern="1200" baseline="30000" dirty="0" smtClean="0">
                          <a:solidFill>
                            <a:srgbClr val="000000"/>
                          </a:solidFill>
                          <a:latin typeface="Arial" panose="020B0604020202020204" pitchFamily="34" charset="0"/>
                          <a:ea typeface="+mn-ea"/>
                          <a:cs typeface="Arial" panose="020B0604020202020204" pitchFamily="34" charset="0"/>
                        </a:rPr>
                        <a:t>TM</a:t>
                      </a:r>
                      <a:r>
                        <a:rPr lang="en-US" sz="1100" b="0" kern="1200" dirty="0" smtClean="0">
                          <a:solidFill>
                            <a:srgbClr val="000000"/>
                          </a:solidFill>
                          <a:latin typeface="Arial" panose="020B0604020202020204" pitchFamily="34" charset="0"/>
                          <a:ea typeface="+mn-ea"/>
                          <a:cs typeface="Arial" panose="020B0604020202020204" pitchFamily="34" charset="0"/>
                        </a:rPr>
                        <a:t>. If alcohol abuse is </a:t>
                      </a:r>
                      <a:r>
                        <a:rPr lang="en-US" sz="1100" b="0" u="sng" kern="1200" dirty="0" smtClean="0">
                          <a:solidFill>
                            <a:srgbClr val="000000"/>
                          </a:solidFill>
                          <a:latin typeface="Arial" panose="020B0604020202020204" pitchFamily="34" charset="0"/>
                          <a:ea typeface="+mn-ea"/>
                          <a:cs typeface="Arial" panose="020B0604020202020204" pitchFamily="34" charset="0"/>
                        </a:rPr>
                        <a:t>not</a:t>
                      </a:r>
                      <a:r>
                        <a:rPr lang="en-US" sz="1100" b="0" kern="1200" dirty="0" smtClean="0">
                          <a:solidFill>
                            <a:srgbClr val="000000"/>
                          </a:solidFill>
                          <a:latin typeface="Arial" panose="020B0604020202020204" pitchFamily="34" charset="0"/>
                          <a:ea typeface="+mn-ea"/>
                          <a:cs typeface="Arial" panose="020B0604020202020204" pitchFamily="34" charset="0"/>
                        </a:rPr>
                        <a:t> documented in the chart, do not record it as a comorbidity.</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8608">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Tobacco </a:t>
                      </a:r>
                      <a:r>
                        <a:rPr lang="en-US" sz="1100" b="1" kern="1400" dirty="0" smtClean="0">
                          <a:solidFill>
                            <a:srgbClr val="000000"/>
                          </a:solidFill>
                          <a:latin typeface="Arial" pitchFamily="34" charset="0"/>
                          <a:cs typeface="Arial" pitchFamily="34" charset="0"/>
                        </a:rPr>
                        <a:t>Use</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rgbClr val="000000"/>
                          </a:solidFill>
                          <a:latin typeface="Arial" panose="020B0604020202020204" pitchFamily="34" charset="0"/>
                          <a:cs typeface="Arial" panose="020B0604020202020204" pitchFamily="34" charset="0"/>
                        </a:rPr>
                        <a:t>Indicate whether the patient is a current smoker or uses </a:t>
                      </a:r>
                      <a:r>
                        <a:rPr lang="en-CA" sz="1100" kern="1400" dirty="0" smtClean="0">
                          <a:solidFill>
                            <a:srgbClr val="000000"/>
                          </a:solidFill>
                          <a:latin typeface="Arial" panose="020B0604020202020204" pitchFamily="34" charset="0"/>
                          <a:cs typeface="Arial" panose="020B0604020202020204" pitchFamily="34" charset="0"/>
                        </a:rPr>
                        <a:t>tobacco</a:t>
                      </a:r>
                      <a:r>
                        <a:rPr lang="en-CA" sz="1100" kern="1400" baseline="0" dirty="0" smtClean="0">
                          <a:solidFill>
                            <a:srgbClr val="000000"/>
                          </a:solidFill>
                          <a:latin typeface="Arial" panose="020B0604020202020204" pitchFamily="34" charset="0"/>
                          <a:cs typeface="Arial" panose="020B0604020202020204" pitchFamily="34" charset="0"/>
                        </a:rPr>
                        <a:t> by selecting “YES” or “NO”. </a:t>
                      </a:r>
                      <a:r>
                        <a:rPr lang="en-CA" sz="1100" kern="1400" dirty="0" smtClean="0">
                          <a:solidFill>
                            <a:srgbClr val="000000"/>
                          </a:solidFill>
                          <a:latin typeface="Arial" panose="020B0604020202020204" pitchFamily="34" charset="0"/>
                          <a:cs typeface="Arial" panose="020B0604020202020204" pitchFamily="34" charset="0"/>
                        </a:rPr>
                        <a:t>If </a:t>
                      </a:r>
                      <a:r>
                        <a:rPr lang="en-CA" sz="1100" kern="1400" dirty="0">
                          <a:solidFill>
                            <a:srgbClr val="000000"/>
                          </a:solidFill>
                          <a:latin typeface="Arial" panose="020B0604020202020204" pitchFamily="34" charset="0"/>
                          <a:cs typeface="Arial" panose="020B0604020202020204" pitchFamily="34" charset="0"/>
                        </a:rPr>
                        <a:t>you are not able to obtain this information, </a:t>
                      </a:r>
                      <a:r>
                        <a:rPr lang="en-CA" sz="1100" kern="1400" dirty="0" smtClean="0">
                          <a:solidFill>
                            <a:srgbClr val="000000"/>
                          </a:solidFill>
                          <a:latin typeface="Arial" panose="020B0604020202020204" pitchFamily="34" charset="0"/>
                          <a:cs typeface="Arial" panose="020B0604020202020204" pitchFamily="34" charset="0"/>
                        </a:rPr>
                        <a:t>select "Not Available".</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38181">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Hospital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Admission </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chemeClr val="tx1"/>
                          </a:solidFill>
                          <a:latin typeface="Arial" panose="020B0604020202020204" pitchFamily="34" charset="0"/>
                          <a:cs typeface="Arial" panose="020B0604020202020204" pitchFamily="34" charset="0"/>
                        </a:rPr>
                        <a:t>Enter the date and time of hospitalization. This is the time of initial presentation </a:t>
                      </a:r>
                      <a:r>
                        <a:rPr lang="en-CA" sz="1100" kern="1400" dirty="0" smtClean="0">
                          <a:solidFill>
                            <a:schemeClr val="tx1"/>
                          </a:solidFill>
                          <a:latin typeface="Arial" panose="020B0604020202020204" pitchFamily="34" charset="0"/>
                          <a:cs typeface="Arial" panose="020B0604020202020204" pitchFamily="34" charset="0"/>
                        </a:rPr>
                        <a:t>to </a:t>
                      </a:r>
                      <a:r>
                        <a:rPr lang="en-CA" sz="1100" b="0" u="sng" kern="1400" dirty="0" smtClean="0">
                          <a:solidFill>
                            <a:schemeClr val="tx1"/>
                          </a:solidFill>
                          <a:latin typeface="Arial" panose="020B0604020202020204" pitchFamily="34" charset="0"/>
                          <a:cs typeface="Arial" panose="020B0604020202020204" pitchFamily="34" charset="0"/>
                        </a:rPr>
                        <a:t>your</a:t>
                      </a:r>
                      <a:r>
                        <a:rPr lang="en-CA" sz="1100" b="1" kern="1400" baseline="0" dirty="0" smtClean="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emergency </a:t>
                      </a:r>
                      <a:r>
                        <a:rPr lang="en-CA" sz="1100" kern="1400" dirty="0">
                          <a:solidFill>
                            <a:schemeClr val="tx1"/>
                          </a:solidFill>
                          <a:latin typeface="Arial" panose="020B0604020202020204" pitchFamily="34" charset="0"/>
                          <a:cs typeface="Arial" panose="020B0604020202020204" pitchFamily="34" charset="0"/>
                        </a:rPr>
                        <a:t>department or hospital ward, whichever is the earliest</a:t>
                      </a:r>
                      <a:r>
                        <a:rPr lang="en-CA" sz="1100" kern="1400" dirty="0" smtClean="0">
                          <a:solidFill>
                            <a:schemeClr val="tx1"/>
                          </a:solidFill>
                          <a:latin typeface="Arial" panose="020B0604020202020204" pitchFamily="34" charset="0"/>
                          <a:cs typeface="Arial" panose="020B0604020202020204" pitchFamily="34" charset="0"/>
                        </a:rPr>
                        <a:t>.</a:t>
                      </a:r>
                    </a:p>
                    <a:p>
                      <a:pPr marL="85725"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If </a:t>
                      </a:r>
                      <a:r>
                        <a:rPr lang="en-CA" sz="1100" kern="1400" dirty="0">
                          <a:solidFill>
                            <a:schemeClr val="tx1"/>
                          </a:solidFill>
                          <a:latin typeface="Arial" panose="020B0604020202020204" pitchFamily="34" charset="0"/>
                          <a:cs typeface="Arial" panose="020B0604020202020204" pitchFamily="34" charset="0"/>
                        </a:rPr>
                        <a:t>the patient is admitted directly to the </a:t>
                      </a:r>
                      <a:r>
                        <a:rPr lang="en-CA" sz="1100" kern="1400" dirty="0" smtClean="0">
                          <a:solidFill>
                            <a:schemeClr val="tx1"/>
                          </a:solidFill>
                          <a:latin typeface="Arial" panose="020B0604020202020204" pitchFamily="34" charset="0"/>
                          <a:cs typeface="Arial" panose="020B0604020202020204" pitchFamily="34" charset="0"/>
                        </a:rPr>
                        <a:t>ACU, “ACU</a:t>
                      </a:r>
                      <a:r>
                        <a:rPr lang="en-CA" sz="1100" kern="1400" baseline="0" dirty="0" smtClean="0">
                          <a:solidFill>
                            <a:schemeClr val="tx1"/>
                          </a:solidFill>
                          <a:latin typeface="Arial" panose="020B0604020202020204" pitchFamily="34" charset="0"/>
                          <a:cs typeface="Arial" panose="020B0604020202020204" pitchFamily="34" charset="0"/>
                        </a:rPr>
                        <a:t> Admission” date and time is the same as “Hospital Admission” date and time.</a:t>
                      </a:r>
                      <a:endParaRPr lang="en-CA" sz="1100" kern="1400" dirty="0" smtClean="0">
                        <a:solidFill>
                          <a:schemeClr val="tx1"/>
                        </a:solidFill>
                        <a:latin typeface="Arial" panose="020B0604020202020204" pitchFamily="34" charset="0"/>
                        <a:cs typeface="Arial" panose="020B0604020202020204" pitchFamily="34" charset="0"/>
                      </a:endParaRPr>
                    </a:p>
                    <a:p>
                      <a:pPr marL="85725" marR="0" indent="0" algn="l" rtl="0">
                        <a:spcBef>
                          <a:spcPts val="0"/>
                        </a:spcBef>
                        <a:spcAft>
                          <a:spcPts val="0"/>
                        </a:spcAft>
                      </a:pPr>
                      <a:endParaRPr lang="en-CA" sz="1100" kern="1400" dirty="0" smtClean="0">
                        <a:solidFill>
                          <a:schemeClr val="tx1"/>
                        </a:solidFill>
                        <a:latin typeface="Arial" panose="020B0604020202020204" pitchFamily="34" charset="0"/>
                        <a:cs typeface="Arial" panose="020B0604020202020204" pitchFamily="34" charset="0"/>
                      </a:endParaRPr>
                    </a:p>
                    <a:p>
                      <a:pPr marL="85725"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If </a:t>
                      </a:r>
                      <a:r>
                        <a:rPr lang="en-CA" sz="1100" kern="1400" dirty="0">
                          <a:solidFill>
                            <a:schemeClr val="tx1"/>
                          </a:solidFill>
                          <a:latin typeface="Arial" panose="020B0604020202020204" pitchFamily="34" charset="0"/>
                          <a:cs typeface="Arial" panose="020B0604020202020204" pitchFamily="34" charset="0"/>
                        </a:rPr>
                        <a:t>the </a:t>
                      </a:r>
                      <a:r>
                        <a:rPr lang="en-CA" sz="1100" kern="1400" dirty="0" smtClean="0">
                          <a:solidFill>
                            <a:schemeClr val="tx1"/>
                          </a:solidFill>
                          <a:latin typeface="Arial" panose="020B0604020202020204" pitchFamily="34" charset="0"/>
                          <a:cs typeface="Arial" panose="020B0604020202020204" pitchFamily="34" charset="0"/>
                        </a:rPr>
                        <a:t>admission time </a:t>
                      </a:r>
                      <a:r>
                        <a:rPr lang="en-CA" sz="1100" kern="1400" dirty="0">
                          <a:solidFill>
                            <a:schemeClr val="tx1"/>
                          </a:solidFill>
                          <a:latin typeface="Arial" panose="020B0604020202020204" pitchFamily="34" charset="0"/>
                          <a:cs typeface="Arial" panose="020B0604020202020204" pitchFamily="34" charset="0"/>
                        </a:rPr>
                        <a:t>is not available, enter the time of the first documentation.</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8098">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A</a:t>
                      </a:r>
                      <a:r>
                        <a:rPr lang="en-US" sz="1100" b="1" kern="1400" dirty="0" smtClean="0">
                          <a:solidFill>
                            <a:srgbClr val="000000"/>
                          </a:solidFill>
                          <a:latin typeface="Arial" pitchFamily="34" charset="0"/>
                          <a:cs typeface="Arial" pitchFamily="34" charset="0"/>
                        </a:rPr>
                        <a:t>CU Admission</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rgbClr val="000000"/>
                          </a:solidFill>
                          <a:latin typeface="Arial" panose="020B0604020202020204" pitchFamily="34" charset="0"/>
                          <a:cs typeface="Arial" panose="020B0604020202020204" pitchFamily="34" charset="0"/>
                        </a:rPr>
                        <a:t>Enter the date and time of </a:t>
                      </a:r>
                      <a:r>
                        <a:rPr lang="en-CA" sz="1100" kern="1400" dirty="0" smtClean="0">
                          <a:solidFill>
                            <a:srgbClr val="000000"/>
                          </a:solidFill>
                          <a:latin typeface="Arial" panose="020B0604020202020204" pitchFamily="34" charset="0"/>
                          <a:cs typeface="Arial" panose="020B0604020202020204" pitchFamily="34" charset="0"/>
                        </a:rPr>
                        <a:t>ACU </a:t>
                      </a:r>
                      <a:r>
                        <a:rPr lang="en-CA" sz="1100" kern="1400" dirty="0">
                          <a:solidFill>
                            <a:srgbClr val="000000"/>
                          </a:solidFill>
                          <a:latin typeface="Arial" panose="020B0604020202020204" pitchFamily="34" charset="0"/>
                          <a:cs typeface="Arial" panose="020B0604020202020204" pitchFamily="34" charset="0"/>
                        </a:rPr>
                        <a:t>admission. If the patient is admitted directly to the </a:t>
                      </a:r>
                      <a:r>
                        <a:rPr lang="en-CA" sz="1100" kern="1400" dirty="0" smtClean="0">
                          <a:solidFill>
                            <a:srgbClr val="000000"/>
                          </a:solidFill>
                          <a:latin typeface="Arial" panose="020B0604020202020204" pitchFamily="34" charset="0"/>
                          <a:cs typeface="Arial" panose="020B0604020202020204" pitchFamily="34" charset="0"/>
                        </a:rPr>
                        <a:t>ACU</a:t>
                      </a:r>
                      <a:r>
                        <a:rPr lang="en-CA" sz="1100" kern="1400" dirty="0">
                          <a:solidFill>
                            <a:srgbClr val="000000"/>
                          </a:solidFill>
                          <a:latin typeface="Arial" panose="020B0604020202020204" pitchFamily="34" charset="0"/>
                          <a:cs typeface="Arial" panose="020B0604020202020204" pitchFamily="34" charset="0"/>
                        </a:rPr>
                        <a:t>, this date and time is the same as the </a:t>
                      </a:r>
                      <a:r>
                        <a:rPr lang="en-CA" sz="1100" kern="1400" dirty="0" smtClean="0">
                          <a:solidFill>
                            <a:srgbClr val="000000"/>
                          </a:solidFill>
                          <a:latin typeface="Arial" panose="020B0604020202020204" pitchFamily="34" charset="0"/>
                          <a:cs typeface="Arial" panose="020B0604020202020204" pitchFamily="34" charset="0"/>
                        </a:rPr>
                        <a:t>hospital admission </a:t>
                      </a:r>
                      <a:r>
                        <a:rPr lang="en-CA" sz="1100" kern="1400" dirty="0">
                          <a:solidFill>
                            <a:srgbClr val="000000"/>
                          </a:solidFill>
                          <a:latin typeface="Arial" panose="020B0604020202020204" pitchFamily="34" charset="0"/>
                          <a:cs typeface="Arial" panose="020B0604020202020204" pitchFamily="34" charset="0"/>
                        </a:rPr>
                        <a:t>date and time. </a:t>
                      </a:r>
                      <a:r>
                        <a:rPr lang="en-CA" sz="1100" kern="1400" dirty="0" smtClean="0">
                          <a:solidFill>
                            <a:srgbClr val="000000"/>
                          </a:solidFill>
                          <a:latin typeface="Arial" panose="020B0604020202020204" pitchFamily="34" charset="0"/>
                          <a:cs typeface="Arial" panose="020B0604020202020204" pitchFamily="34" charset="0"/>
                        </a:rPr>
                        <a:t>If </a:t>
                      </a:r>
                      <a:r>
                        <a:rPr lang="en-CA" sz="1100" kern="1400" dirty="0">
                          <a:solidFill>
                            <a:srgbClr val="000000"/>
                          </a:solidFill>
                          <a:latin typeface="Arial" panose="020B0604020202020204" pitchFamily="34" charset="0"/>
                          <a:cs typeface="Arial" panose="020B0604020202020204" pitchFamily="34" charset="0"/>
                        </a:rPr>
                        <a:t>the </a:t>
                      </a:r>
                      <a:r>
                        <a:rPr lang="en-CA" sz="1100" kern="1400" dirty="0" smtClean="0">
                          <a:solidFill>
                            <a:srgbClr val="000000"/>
                          </a:solidFill>
                          <a:latin typeface="Arial" panose="020B0604020202020204" pitchFamily="34" charset="0"/>
                          <a:cs typeface="Arial" panose="020B0604020202020204" pitchFamily="34" charset="0"/>
                        </a:rPr>
                        <a:t>admission </a:t>
                      </a:r>
                      <a:r>
                        <a:rPr lang="en-CA" sz="1100" kern="1400" dirty="0">
                          <a:solidFill>
                            <a:srgbClr val="000000"/>
                          </a:solidFill>
                          <a:latin typeface="Arial" panose="020B0604020202020204" pitchFamily="34" charset="0"/>
                          <a:cs typeface="Arial" panose="020B0604020202020204" pitchFamily="34" charset="0"/>
                        </a:rPr>
                        <a:t>time is not available, enter the time of the first </a:t>
                      </a:r>
                      <a:r>
                        <a:rPr lang="en-CA" sz="1100" kern="1400" dirty="0" smtClean="0">
                          <a:solidFill>
                            <a:srgbClr val="000000"/>
                          </a:solidFill>
                          <a:latin typeface="Arial" panose="020B0604020202020204" pitchFamily="34" charset="0"/>
                          <a:cs typeface="Arial" panose="020B0604020202020204" pitchFamily="34" charset="0"/>
                        </a:rPr>
                        <a:t>chart documentation.</a:t>
                      </a:r>
                    </a:p>
                    <a:p>
                      <a:pPr marL="85725" marR="0" indent="0" algn="l" rtl="0">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L="85725" marR="0" indent="0" algn="l" rtl="0">
                        <a:spcBef>
                          <a:spcPts val="0"/>
                        </a:spcBef>
                        <a:spcAft>
                          <a:spcPts val="0"/>
                        </a:spcAft>
                      </a:pPr>
                      <a:r>
                        <a:rPr lang="en-US" sz="1100" b="1" u="none" kern="1400" dirty="0" smtClean="0">
                          <a:solidFill>
                            <a:srgbClr val="000000"/>
                          </a:solidFill>
                          <a:latin typeface="Arial" panose="020B0604020202020204" pitchFamily="34" charset="0"/>
                          <a:cs typeface="Arial" panose="020B0604020202020204" pitchFamily="34" charset="0"/>
                        </a:rPr>
                        <a:t>NOTE:</a:t>
                      </a:r>
                      <a:r>
                        <a:rPr lang="en-US" sz="1100" b="1" u="none" kern="1400" baseline="0" dirty="0" smtClean="0">
                          <a:solidFill>
                            <a:srgbClr val="000000"/>
                          </a:solidFill>
                          <a:latin typeface="Arial" panose="020B0604020202020204" pitchFamily="34" charset="0"/>
                          <a:cs typeface="Arial" panose="020B0604020202020204" pitchFamily="34" charset="0"/>
                        </a:rPr>
                        <a:t> </a:t>
                      </a:r>
                      <a:r>
                        <a:rPr lang="en-US" sz="1100" kern="1400" baseline="0" dirty="0" smtClean="0">
                          <a:solidFill>
                            <a:srgbClr val="000000"/>
                          </a:solidFill>
                          <a:latin typeface="Arial" panose="020B0604020202020204" pitchFamily="34" charset="0"/>
                          <a:cs typeface="Arial" panose="020B0604020202020204" pitchFamily="34" charset="0"/>
                        </a:rPr>
                        <a:t>This date is very important, as it will be used to generate the dates on the </a:t>
                      </a:r>
                      <a:r>
                        <a:rPr lang="en-US" sz="1100" kern="1400" baseline="0" dirty="0" err="1" smtClean="0">
                          <a:solidFill>
                            <a:srgbClr val="000000"/>
                          </a:solidFill>
                          <a:latin typeface="Arial" panose="020B0604020202020204" pitchFamily="34" charset="0"/>
                          <a:cs typeface="Arial" panose="020B0604020202020204" pitchFamily="34" charset="0"/>
                        </a:rPr>
                        <a:t>REDCap</a:t>
                      </a:r>
                      <a:r>
                        <a:rPr lang="en-US" sz="1100" kern="1400" baseline="0" dirty="0" smtClean="0">
                          <a:solidFill>
                            <a:srgbClr val="000000"/>
                          </a:solidFill>
                          <a:latin typeface="Arial" panose="020B0604020202020204" pitchFamily="34" charset="0"/>
                          <a:cs typeface="Arial" panose="020B0604020202020204" pitchFamily="34" charset="0"/>
                        </a:rPr>
                        <a:t>™ grid.</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29706" name="Text Box 10"/>
          <p:cNvSpPr txBox="1">
            <a:spLocks noChangeArrowheads="1"/>
          </p:cNvSpPr>
          <p:nvPr/>
        </p:nvSpPr>
        <p:spPr bwMode="auto">
          <a:xfrm>
            <a:off x="142852" y="467544"/>
            <a:ext cx="6858000" cy="2857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Baseline Instructions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3"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Straight Connector 13"/>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266"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3" y="35496"/>
            <a:ext cx="988261"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12</a:t>
            </a:fld>
            <a:endParaRPr lang="en-CA" dirty="0"/>
          </a:p>
        </p:txBody>
      </p:sp>
    </p:spTree>
    <p:extLst>
      <p:ext uri="{BB962C8B-B14F-4D97-AF65-F5344CB8AC3E}">
        <p14:creationId xmlns:p14="http://schemas.microsoft.com/office/powerpoint/2010/main" val="2258616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142852" y="467544"/>
            <a:ext cx="6858000" cy="2857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Baseline Instructions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83" y="35496"/>
            <a:ext cx="988261" cy="4297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629693845"/>
              </p:ext>
            </p:extLst>
          </p:nvPr>
        </p:nvGraphicFramePr>
        <p:xfrm>
          <a:off x="162696" y="827584"/>
          <a:ext cx="6578672" cy="4735620"/>
        </p:xfrm>
        <a:graphic>
          <a:graphicData uri="http://schemas.openxmlformats.org/drawingml/2006/table">
            <a:tbl>
              <a:tblPr/>
              <a:tblGrid>
                <a:gridCol w="1053898"/>
                <a:gridCol w="5524774"/>
              </a:tblGrid>
              <a:tr h="43204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Co-enrollment</a:t>
                      </a:r>
                      <a:endParaRPr lang="en-US"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chemeClr val="tx1"/>
                          </a:solidFill>
                          <a:latin typeface="Arial" panose="020B0604020202020204" pitchFamily="34" charset="0"/>
                          <a:cs typeface="Arial" panose="020B0604020202020204" pitchFamily="34" charset="0"/>
                        </a:rPr>
                        <a:t>Is the patient co-enrolled in another academic ACU study?  If </a:t>
                      </a:r>
                      <a:r>
                        <a:rPr lang="en-CA" sz="1100" i="0" kern="1400" dirty="0" smtClean="0">
                          <a:solidFill>
                            <a:schemeClr val="tx1"/>
                          </a:solidFill>
                          <a:latin typeface="Arial" panose="020B0604020202020204" pitchFamily="34" charset="0"/>
                          <a:cs typeface="Arial" panose="020B0604020202020204" pitchFamily="34" charset="0"/>
                        </a:rPr>
                        <a:t>“YES”</a:t>
                      </a:r>
                      <a:r>
                        <a:rPr lang="en-CA" sz="1100" kern="1400" dirty="0" smtClean="0">
                          <a:solidFill>
                            <a:schemeClr val="tx1"/>
                          </a:solidFill>
                          <a:latin typeface="Arial" panose="020B0604020202020204" pitchFamily="34" charset="0"/>
                          <a:cs typeface="Arial" panose="020B0604020202020204" pitchFamily="34" charset="0"/>
                        </a:rPr>
                        <a:t>, then enter the name(s) of the study / studies.</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50042">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Burn Injury Date</a:t>
                      </a:r>
                      <a:r>
                        <a:rPr lang="en-CA" sz="1100" b="1" kern="1400" baseline="0" dirty="0" smtClean="0">
                          <a:solidFill>
                            <a:srgbClr val="000000"/>
                          </a:solidFill>
                          <a:latin typeface="Arial" pitchFamily="34" charset="0"/>
                          <a:cs typeface="Arial" pitchFamily="34" charset="0"/>
                        </a:rPr>
                        <a:t> and Time</a:t>
                      </a:r>
                      <a:endParaRPr lang="en-CA"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rgbClr val="000000"/>
                          </a:solidFill>
                          <a:latin typeface="Arial" panose="020B0604020202020204" pitchFamily="34" charset="0"/>
                          <a:cs typeface="Arial" panose="020B0604020202020204" pitchFamily="34" charset="0"/>
                        </a:rPr>
                        <a:t>Enter the date and time the burn </a:t>
                      </a:r>
                      <a:r>
                        <a:rPr lang="en-CA" sz="1100" kern="1400" dirty="0" smtClean="0">
                          <a:solidFill>
                            <a:srgbClr val="000000"/>
                          </a:solidFill>
                          <a:latin typeface="Arial" panose="020B0604020202020204" pitchFamily="34" charset="0"/>
                          <a:cs typeface="Arial" panose="020B0604020202020204" pitchFamily="34" charset="0"/>
                        </a:rPr>
                        <a:t>injury occurred.</a:t>
                      </a:r>
                    </a:p>
                    <a:p>
                      <a:pPr marL="85725" marR="0" indent="0" algn="l" rtl="0">
                        <a:spcBef>
                          <a:spcPts val="0"/>
                        </a:spcBef>
                        <a:spcAft>
                          <a:spcPts val="0"/>
                        </a:spcAft>
                      </a:pPr>
                      <a:r>
                        <a:rPr lang="en-CA" sz="1100" kern="1400" dirty="0" smtClean="0">
                          <a:solidFill>
                            <a:srgbClr val="000000"/>
                          </a:solidFill>
                          <a:latin typeface="Arial" panose="020B0604020202020204" pitchFamily="34" charset="0"/>
                          <a:cs typeface="Arial" panose="020B0604020202020204" pitchFamily="34" charset="0"/>
                        </a:rPr>
                        <a:t>If </a:t>
                      </a:r>
                      <a:r>
                        <a:rPr lang="en-CA" sz="1100" kern="1400" dirty="0">
                          <a:solidFill>
                            <a:srgbClr val="000000"/>
                          </a:solidFill>
                          <a:latin typeface="Arial" panose="020B0604020202020204" pitchFamily="34" charset="0"/>
                          <a:cs typeface="Arial" panose="020B0604020202020204" pitchFamily="34" charset="0"/>
                        </a:rPr>
                        <a:t>the time of the burn is not </a:t>
                      </a:r>
                      <a:r>
                        <a:rPr lang="en-CA" sz="1100" kern="1400" dirty="0" smtClean="0">
                          <a:solidFill>
                            <a:srgbClr val="000000"/>
                          </a:solidFill>
                          <a:latin typeface="Arial" panose="020B0604020202020204" pitchFamily="34" charset="0"/>
                          <a:cs typeface="Arial" panose="020B0604020202020204" pitchFamily="34" charset="0"/>
                        </a:rPr>
                        <a:t>available,</a:t>
                      </a:r>
                      <a:r>
                        <a:rPr lang="en-CA" sz="1100" kern="1400" baseline="0" dirty="0" smtClean="0">
                          <a:solidFill>
                            <a:srgbClr val="000000"/>
                          </a:solidFill>
                          <a:latin typeface="Arial" panose="020B0604020202020204" pitchFamily="34" charset="0"/>
                          <a:cs typeface="Arial" panose="020B0604020202020204" pitchFamily="34" charset="0"/>
                        </a:rPr>
                        <a:t> select</a:t>
                      </a:r>
                      <a:r>
                        <a:rPr lang="en-CA" sz="1100" kern="1400" dirty="0" smtClean="0">
                          <a:solidFill>
                            <a:srgbClr val="000000"/>
                          </a:solidFill>
                          <a:latin typeface="Arial" panose="020B0604020202020204" pitchFamily="34" charset="0"/>
                          <a:cs typeface="Arial" panose="020B0604020202020204" pitchFamily="34" charset="0"/>
                        </a:rPr>
                        <a:t> “No </a:t>
                      </a:r>
                      <a:r>
                        <a:rPr lang="en-CA" sz="1100" kern="1400" dirty="0">
                          <a:solidFill>
                            <a:srgbClr val="000000"/>
                          </a:solidFill>
                          <a:latin typeface="Arial" panose="020B0604020202020204" pitchFamily="34" charset="0"/>
                          <a:cs typeface="Arial" panose="020B0604020202020204" pitchFamily="34" charset="0"/>
                        </a:rPr>
                        <a:t>time </a:t>
                      </a:r>
                      <a:r>
                        <a:rPr lang="en-CA" sz="1100" kern="1400" dirty="0" smtClean="0">
                          <a:solidFill>
                            <a:srgbClr val="000000"/>
                          </a:solidFill>
                          <a:latin typeface="Arial" panose="020B0604020202020204" pitchFamily="34" charset="0"/>
                          <a:cs typeface="Arial" panose="020B0604020202020204" pitchFamily="34" charset="0"/>
                        </a:rPr>
                        <a:t>available”</a:t>
                      </a:r>
                      <a:endParaRPr lang="en-CA" sz="1100" kern="1400" dirty="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38600">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Type of </a:t>
                      </a:r>
                      <a:r>
                        <a:rPr lang="en-US" sz="1100" b="1" kern="1400" dirty="0" smtClean="0">
                          <a:solidFill>
                            <a:srgbClr val="000000"/>
                          </a:solidFill>
                          <a:latin typeface="Arial" pitchFamily="34" charset="0"/>
                          <a:cs typeface="Arial" pitchFamily="34" charset="0"/>
                        </a:rPr>
                        <a:t>Burn</a:t>
                      </a:r>
                      <a:endParaRPr lang="en-US" sz="1100"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a:solidFill>
                            <a:schemeClr val="tx1"/>
                          </a:solidFill>
                          <a:latin typeface="Arial" panose="020B0604020202020204" pitchFamily="34" charset="0"/>
                          <a:cs typeface="Arial" panose="020B0604020202020204" pitchFamily="34" charset="0"/>
                        </a:rPr>
                        <a:t>Select the type of </a:t>
                      </a:r>
                      <a:r>
                        <a:rPr lang="en-CA" sz="1100" kern="1400" dirty="0" smtClean="0">
                          <a:solidFill>
                            <a:schemeClr val="tx1"/>
                          </a:solidFill>
                          <a:latin typeface="Arial" panose="020B0604020202020204" pitchFamily="34" charset="0"/>
                          <a:cs typeface="Arial" panose="020B0604020202020204" pitchFamily="34" charset="0"/>
                        </a:rPr>
                        <a:t>burn </a:t>
                      </a:r>
                      <a:r>
                        <a:rPr lang="en-CA" sz="1100" kern="1400" dirty="0">
                          <a:solidFill>
                            <a:schemeClr val="tx1"/>
                          </a:solidFill>
                          <a:latin typeface="Arial" panose="020B0604020202020204" pitchFamily="34" charset="0"/>
                          <a:cs typeface="Arial" panose="020B0604020202020204" pitchFamily="34" charset="0"/>
                        </a:rPr>
                        <a:t>that best describes the nature of </a:t>
                      </a:r>
                      <a:r>
                        <a:rPr lang="en-CA" sz="1100" kern="1400" dirty="0" smtClean="0">
                          <a:solidFill>
                            <a:schemeClr val="tx1"/>
                          </a:solidFill>
                          <a:latin typeface="Arial" panose="020B0604020202020204" pitchFamily="34" charset="0"/>
                          <a:cs typeface="Arial" panose="020B0604020202020204" pitchFamily="34" charset="0"/>
                        </a:rPr>
                        <a:t>the thermal </a:t>
                      </a:r>
                      <a:r>
                        <a:rPr lang="en-CA" sz="1100" kern="1400" dirty="0">
                          <a:solidFill>
                            <a:schemeClr val="tx1"/>
                          </a:solidFill>
                          <a:latin typeface="Arial" panose="020B0604020202020204" pitchFamily="34" charset="0"/>
                          <a:cs typeface="Arial" panose="020B0604020202020204" pitchFamily="34" charset="0"/>
                        </a:rPr>
                        <a:t>burn injury from </a:t>
                      </a:r>
                      <a:r>
                        <a:rPr lang="en-CA" sz="1100" kern="1400" dirty="0" smtClean="0">
                          <a:solidFill>
                            <a:schemeClr val="tx1"/>
                          </a:solidFill>
                          <a:latin typeface="Arial" panose="020B0604020202020204" pitchFamily="34" charset="0"/>
                          <a:cs typeface="Arial" panose="020B0604020202020204" pitchFamily="34" charset="0"/>
                        </a:rPr>
                        <a:t>the list below </a:t>
                      </a:r>
                      <a:r>
                        <a:rPr lang="en-CA" sz="1100" kern="1400" dirty="0">
                          <a:solidFill>
                            <a:schemeClr val="tx1"/>
                          </a:solidFill>
                          <a:latin typeface="Arial" panose="020B0604020202020204" pitchFamily="34" charset="0"/>
                          <a:cs typeface="Arial" panose="020B0604020202020204" pitchFamily="34" charset="0"/>
                        </a:rPr>
                        <a:t>(select only one</a:t>
                      </a:r>
                      <a:r>
                        <a:rPr lang="en-CA" sz="1100" kern="1400" dirty="0" smtClean="0">
                          <a:solidFill>
                            <a:schemeClr val="tx1"/>
                          </a:solidFill>
                          <a:latin typeface="Arial" panose="020B0604020202020204" pitchFamily="34" charset="0"/>
                          <a:cs typeface="Arial" panose="020B0604020202020204" pitchFamily="34" charset="0"/>
                        </a:rPr>
                        <a:t>).</a:t>
                      </a:r>
                      <a:r>
                        <a:rPr lang="en-CA" sz="1100" kern="1400" baseline="0" dirty="0" smtClean="0">
                          <a:solidFill>
                            <a:schemeClr val="tx1"/>
                          </a:solidFill>
                          <a:latin typeface="Arial" panose="020B0604020202020204" pitchFamily="34" charset="0"/>
                          <a:cs typeface="Arial" panose="020B0604020202020204" pitchFamily="34" charset="0"/>
                        </a:rPr>
                        <a:t> Frostbite is </a:t>
                      </a:r>
                      <a:r>
                        <a:rPr lang="en-CA" sz="1100" u="sng" kern="1400" baseline="0" dirty="0" smtClean="0">
                          <a:solidFill>
                            <a:schemeClr val="tx1"/>
                          </a:solidFill>
                          <a:latin typeface="Arial" panose="020B0604020202020204" pitchFamily="34" charset="0"/>
                          <a:cs typeface="Arial" panose="020B0604020202020204" pitchFamily="34" charset="0"/>
                        </a:rPr>
                        <a:t>NOT</a:t>
                      </a:r>
                      <a:r>
                        <a:rPr lang="en-CA" sz="1100" kern="1400" baseline="0" dirty="0" smtClean="0">
                          <a:solidFill>
                            <a:schemeClr val="tx1"/>
                          </a:solidFill>
                          <a:latin typeface="Arial" panose="020B0604020202020204" pitchFamily="34" charset="0"/>
                          <a:cs typeface="Arial" panose="020B0604020202020204" pitchFamily="34" charset="0"/>
                        </a:rPr>
                        <a:t> considered a type of burn for this study. </a:t>
                      </a:r>
                      <a:endParaRPr lang="en-CA" sz="1100" kern="1400" dirty="0">
                        <a:solidFill>
                          <a:schemeClr val="tx1"/>
                        </a:solidFill>
                        <a:latin typeface="Arial" panose="020B0604020202020204" pitchFamily="34" charset="0"/>
                        <a:cs typeface="Arial" panose="020B0604020202020204" pitchFamily="34" charset="0"/>
                      </a:endParaRPr>
                    </a:p>
                    <a:p>
                      <a:pPr marL="447675" marR="0" indent="-88900" algn="l" rtl="0">
                        <a:spcBef>
                          <a:spcPts val="0"/>
                        </a:spcBef>
                        <a:spcAft>
                          <a:spcPts val="0"/>
                        </a:spcAft>
                        <a:buFont typeface="Arial" pitchFamily="34" charset="0"/>
                        <a:buChar char="•"/>
                        <a:tabLst>
                          <a:tab pos="447675" algn="l"/>
                        </a:tabLst>
                      </a:pPr>
                      <a:r>
                        <a:rPr lang="en-CA" sz="1100" kern="1400" dirty="0" smtClean="0">
                          <a:solidFill>
                            <a:schemeClr val="tx1"/>
                          </a:solidFill>
                          <a:latin typeface="Arial" panose="020B0604020202020204" pitchFamily="34" charset="0"/>
                          <a:cs typeface="Arial" panose="020B0604020202020204" pitchFamily="34" charset="0"/>
                        </a:rPr>
                        <a:t>Scald</a:t>
                      </a:r>
                    </a:p>
                    <a:p>
                      <a:pPr marL="447675" marR="0" indent="-88900" algn="l" rtl="0">
                        <a:spcBef>
                          <a:spcPts val="0"/>
                        </a:spcBef>
                        <a:spcAft>
                          <a:spcPts val="0"/>
                        </a:spcAft>
                        <a:buFont typeface="Arial" pitchFamily="34" charset="0"/>
                        <a:buChar char="•"/>
                        <a:tabLst>
                          <a:tab pos="447675" algn="l"/>
                        </a:tabLst>
                      </a:pPr>
                      <a:r>
                        <a:rPr lang="en-US" sz="1100" kern="1400" dirty="0" smtClean="0">
                          <a:solidFill>
                            <a:schemeClr val="tx1"/>
                          </a:solidFill>
                          <a:latin typeface="Arial" panose="020B0604020202020204" pitchFamily="34" charset="0"/>
                          <a:cs typeface="Arial" panose="020B0604020202020204" pitchFamily="34" charset="0"/>
                        </a:rPr>
                        <a:t>Fire (Includes both flame and flash burns)</a:t>
                      </a:r>
                      <a:endParaRPr lang="en-CA" sz="1100" kern="1400" dirty="0" smtClean="0">
                        <a:solidFill>
                          <a:schemeClr val="tx1"/>
                        </a:solidFill>
                        <a:latin typeface="Arial" panose="020B0604020202020204" pitchFamily="34" charset="0"/>
                        <a:cs typeface="Arial" panose="020B0604020202020204" pitchFamily="34" charset="0"/>
                      </a:endParaRPr>
                    </a:p>
                    <a:p>
                      <a:pPr marL="447675" marR="0" indent="-88900" algn="l" rtl="0">
                        <a:spcBef>
                          <a:spcPts val="0"/>
                        </a:spcBef>
                        <a:spcAft>
                          <a:spcPts val="0"/>
                        </a:spcAft>
                        <a:buFont typeface="Arial" pitchFamily="34" charset="0"/>
                        <a:buChar char="•"/>
                        <a:tabLst>
                          <a:tab pos="447675" algn="l"/>
                        </a:tabLst>
                      </a:pPr>
                      <a:r>
                        <a:rPr lang="en-CA" sz="1100" kern="1400" dirty="0" smtClean="0">
                          <a:solidFill>
                            <a:schemeClr val="tx1"/>
                          </a:solidFill>
                          <a:latin typeface="Arial" panose="020B0604020202020204" pitchFamily="34" charset="0"/>
                          <a:cs typeface="Arial" panose="020B0604020202020204" pitchFamily="34" charset="0"/>
                        </a:rPr>
                        <a:t>Chemical</a:t>
                      </a:r>
                    </a:p>
                    <a:p>
                      <a:pPr marL="447675" marR="0" indent="-88900" algn="l" rtl="0">
                        <a:spcBef>
                          <a:spcPts val="0"/>
                        </a:spcBef>
                        <a:spcAft>
                          <a:spcPts val="0"/>
                        </a:spcAft>
                        <a:buFont typeface="Arial" pitchFamily="34" charset="0"/>
                        <a:buChar char="•"/>
                        <a:tabLst>
                          <a:tab pos="447675" algn="l"/>
                        </a:tabLst>
                      </a:pPr>
                      <a:r>
                        <a:rPr lang="en-CA" sz="1100" kern="1400" dirty="0" smtClean="0">
                          <a:solidFill>
                            <a:schemeClr val="tx1"/>
                          </a:solidFill>
                          <a:latin typeface="Arial" panose="020B0604020202020204" pitchFamily="34" charset="0"/>
                          <a:cs typeface="Arial" panose="020B0604020202020204" pitchFamily="34" charset="0"/>
                        </a:rPr>
                        <a:t>Radiation</a:t>
                      </a:r>
                    </a:p>
                    <a:p>
                      <a:pPr marL="447675" marR="0" indent="-88900" algn="l" rtl="0">
                        <a:spcBef>
                          <a:spcPts val="0"/>
                        </a:spcBef>
                        <a:spcAft>
                          <a:spcPts val="0"/>
                        </a:spcAft>
                        <a:buFont typeface="Arial" pitchFamily="34" charset="0"/>
                        <a:buChar char="•"/>
                        <a:tabLst>
                          <a:tab pos="447675" algn="l"/>
                        </a:tabLst>
                      </a:pPr>
                      <a:r>
                        <a:rPr lang="en-CA" sz="1100" kern="1400" dirty="0" smtClean="0">
                          <a:solidFill>
                            <a:schemeClr val="tx1"/>
                          </a:solidFill>
                          <a:latin typeface="Arial" panose="020B0604020202020204" pitchFamily="34" charset="0"/>
                          <a:cs typeface="Arial" panose="020B0604020202020204" pitchFamily="34" charset="0"/>
                        </a:rPr>
                        <a:t>Unknown</a:t>
                      </a:r>
                    </a:p>
                    <a:p>
                      <a:pPr marL="447675" marR="0" indent="-88900" algn="l" rtl="0">
                        <a:spcBef>
                          <a:spcPts val="0"/>
                        </a:spcBef>
                        <a:spcAft>
                          <a:spcPts val="0"/>
                        </a:spcAft>
                        <a:buFont typeface="Arial" pitchFamily="34" charset="0"/>
                        <a:buChar char="•"/>
                        <a:tabLst>
                          <a:tab pos="447675" algn="l"/>
                        </a:tabLst>
                      </a:pPr>
                      <a:r>
                        <a:rPr lang="en-CA" sz="1100" kern="1400" dirty="0" smtClean="0">
                          <a:solidFill>
                            <a:schemeClr val="tx1"/>
                          </a:solidFill>
                          <a:latin typeface="Arial" panose="020B0604020202020204" pitchFamily="34" charset="0"/>
                          <a:cs typeface="Arial" panose="020B0604020202020204" pitchFamily="34" charset="0"/>
                        </a:rPr>
                        <a:t>Other </a:t>
                      </a:r>
                      <a:r>
                        <a:rPr lang="en-CA" sz="1100" kern="1400" dirty="0">
                          <a:solidFill>
                            <a:schemeClr val="tx1"/>
                          </a:solidFill>
                          <a:latin typeface="Arial" panose="020B0604020202020204" pitchFamily="34" charset="0"/>
                          <a:cs typeface="Arial" panose="020B0604020202020204" pitchFamily="34" charset="0"/>
                        </a:rPr>
                        <a:t>(please specify) </a:t>
                      </a:r>
                      <a:r>
                        <a:rPr lang="en-CA" sz="1100" kern="1400" dirty="0" smtClean="0">
                          <a:solidFill>
                            <a:schemeClr val="tx1"/>
                          </a:solidFill>
                          <a:latin typeface="Arial" panose="020B0604020202020204" pitchFamily="34" charset="0"/>
                          <a:cs typeface="Arial" panose="020B0604020202020204" pitchFamily="34" charset="0"/>
                        </a:rPr>
                        <a:t>_______________</a:t>
                      </a:r>
                    </a:p>
                    <a:p>
                      <a:pPr marL="541338" marR="0" indent="-84138" algn="l" rtl="0">
                        <a:spcBef>
                          <a:spcPts val="0"/>
                        </a:spcBef>
                        <a:spcAft>
                          <a:spcPts val="0"/>
                        </a:spcAft>
                        <a:buFont typeface="Arial" pitchFamily="34" charset="0"/>
                        <a:buChar char="•"/>
                      </a:pPr>
                      <a:endParaRPr lang="en-US" sz="1100" kern="1400" dirty="0" smtClean="0">
                        <a:solidFill>
                          <a:schemeClr val="tx1"/>
                        </a:solidFill>
                        <a:latin typeface="Arial" panose="020B0604020202020204" pitchFamily="34" charset="0"/>
                        <a:cs typeface="Arial" panose="020B0604020202020204" pitchFamily="34" charset="0"/>
                      </a:endParaRPr>
                    </a:p>
                    <a:p>
                      <a:pPr marL="457200" marR="0" indent="0" algn="l" rtl="0">
                        <a:spcBef>
                          <a:spcPts val="0"/>
                        </a:spcBef>
                        <a:spcAft>
                          <a:spcPts val="0"/>
                        </a:spcAft>
                        <a:buFont typeface="Arial" pitchFamily="34" charset="0"/>
                        <a:buNone/>
                      </a:pPr>
                      <a:endParaRPr lang="en-US" sz="1100" kern="1400" dirty="0" smtClean="0">
                        <a:solidFill>
                          <a:schemeClr val="tx1"/>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53138">
                <a:tc>
                  <a:txBody>
                    <a:bodyPr/>
                    <a:lstStyle/>
                    <a:p>
                      <a:pPr marL="0" marR="0" indent="0" algn="l" rtl="0">
                        <a:spcBef>
                          <a:spcPts val="0"/>
                        </a:spcBef>
                        <a:spcAft>
                          <a:spcPts val="0"/>
                        </a:spcAft>
                      </a:pPr>
                      <a:r>
                        <a:rPr lang="en-CA" sz="1100" b="1" u="none" kern="1200" dirty="0" smtClean="0">
                          <a:solidFill>
                            <a:srgbClr val="000000"/>
                          </a:solidFill>
                          <a:latin typeface="Arial" pitchFamily="34" charset="0"/>
                          <a:ea typeface="+mn-ea"/>
                          <a:cs typeface="Arial" pitchFamily="34" charset="0"/>
                        </a:rPr>
                        <a:t>Burn Size Expressed as % TBSA</a:t>
                      </a:r>
                      <a:endParaRPr lang="en-US" sz="1100" b="1" u="none"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Record the total </a:t>
                      </a:r>
                      <a:r>
                        <a:rPr lang="en-CA" sz="1100" kern="1400" dirty="0" smtClean="0">
                          <a:solidFill>
                            <a:srgbClr val="000000"/>
                          </a:solidFill>
                          <a:latin typeface="Arial" panose="020B0604020202020204" pitchFamily="34" charset="0"/>
                          <a:cs typeface="Arial" panose="020B0604020202020204" pitchFamily="34" charset="0"/>
                        </a:rPr>
                        <a:t>burn</a:t>
                      </a:r>
                      <a:r>
                        <a:rPr lang="en-CA" sz="1100" kern="1400" dirty="0" smtClean="0">
                          <a:solidFill>
                            <a:srgbClr val="FF0000"/>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size as percent</a:t>
                      </a:r>
                      <a:r>
                        <a:rPr lang="en-CA" sz="1100" kern="1400" baseline="0" dirty="0" smtClean="0">
                          <a:solidFill>
                            <a:schemeClr val="tx1"/>
                          </a:solidFill>
                          <a:latin typeface="Arial" panose="020B0604020202020204" pitchFamily="34" charset="0"/>
                          <a:cs typeface="Arial" panose="020B0604020202020204" pitchFamily="34" charset="0"/>
                        </a:rPr>
                        <a:t> Total Body Surface Area (%TBSA).</a:t>
                      </a:r>
                      <a:r>
                        <a:rPr lang="en-CA" sz="1100" kern="1400" dirty="0" smtClean="0">
                          <a:solidFill>
                            <a:schemeClr val="tx1"/>
                          </a:solidFill>
                          <a:latin typeface="Arial" panose="020B0604020202020204" pitchFamily="34" charset="0"/>
                          <a:cs typeface="Arial" panose="020B0604020202020204" pitchFamily="34" charset="0"/>
                        </a:rPr>
                        <a:t>  This assessment is made</a:t>
                      </a:r>
                      <a:r>
                        <a:rPr lang="en-CA" sz="1100" kern="1400" baseline="0" dirty="0" smtClean="0">
                          <a:solidFill>
                            <a:schemeClr val="tx1"/>
                          </a:solidFill>
                          <a:latin typeface="Arial" panose="020B0604020202020204" pitchFamily="34" charset="0"/>
                          <a:cs typeface="Arial" panose="020B0604020202020204" pitchFamily="34" charset="0"/>
                        </a:rPr>
                        <a:t> by the attendin</a:t>
                      </a:r>
                      <a:r>
                        <a:rPr lang="en-CA" sz="1100" kern="1400" dirty="0" smtClean="0">
                          <a:solidFill>
                            <a:schemeClr val="tx1"/>
                          </a:solidFill>
                          <a:latin typeface="Arial" panose="020B0604020202020204" pitchFamily="34" charset="0"/>
                          <a:cs typeface="Arial" panose="020B0604020202020204" pitchFamily="34" charset="0"/>
                        </a:rPr>
                        <a:t>g surgeon / physician based on her / his clinical judgment and confirmed by the SI / sub-I,</a:t>
                      </a:r>
                      <a:r>
                        <a:rPr lang="en-CA" sz="1100" kern="1400" baseline="0" dirty="0" smtClean="0">
                          <a:solidFill>
                            <a:schemeClr val="tx1"/>
                          </a:solidFill>
                          <a:latin typeface="Arial" panose="020B0604020202020204" pitchFamily="34" charset="0"/>
                          <a:cs typeface="Arial" panose="020B0604020202020204" pitchFamily="34" charset="0"/>
                        </a:rPr>
                        <a:t> if it is not the same person</a:t>
                      </a:r>
                      <a:r>
                        <a:rPr lang="en-CA" sz="1100" kern="1400" dirty="0" smtClean="0">
                          <a:solidFill>
                            <a:schemeClr val="tx1"/>
                          </a:solidFill>
                          <a:latin typeface="Arial" panose="020B0604020202020204" pitchFamily="34" charset="0"/>
                          <a:cs typeface="Arial" panose="020B0604020202020204" pitchFamily="34" charset="0"/>
                        </a:rPr>
                        <a:t>.</a:t>
                      </a:r>
                    </a:p>
                    <a:p>
                      <a:pPr marL="88900" marR="0" indent="0" algn="l" rtl="0">
                        <a:spcBef>
                          <a:spcPts val="0"/>
                        </a:spcBef>
                        <a:spcAft>
                          <a:spcPts val="0"/>
                        </a:spcAft>
                      </a:pPr>
                      <a:endParaRPr lang="en-CA" sz="1100" kern="1400" dirty="0" smtClean="0">
                        <a:solidFill>
                          <a:schemeClr val="tx1"/>
                        </a:solidFill>
                        <a:latin typeface="Arial" panose="020B0604020202020204" pitchFamily="34" charset="0"/>
                        <a:cs typeface="Arial" panose="020B0604020202020204" pitchFamily="34" charset="0"/>
                      </a:endParaRPr>
                    </a:p>
                    <a:p>
                      <a:pPr marL="88900"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Record TBSA in the nearest whole number rounding up from 0.5 and down from 0.4; i.e. 26.5% is recorded as 27% and 26.4% is recorded as 26%.</a:t>
                      </a:r>
                    </a:p>
                    <a:p>
                      <a:pPr marL="88900" marR="0" indent="0" algn="l" rtl="0">
                        <a:spcBef>
                          <a:spcPts val="0"/>
                        </a:spcBef>
                        <a:spcAft>
                          <a:spcPts val="0"/>
                        </a:spcAft>
                      </a:pPr>
                      <a:endParaRPr lang="en-US" sz="1100" kern="1400" dirty="0" smtClean="0">
                        <a:solidFill>
                          <a:schemeClr val="tx1"/>
                        </a:solidFill>
                        <a:latin typeface="Arial" panose="020B0604020202020204" pitchFamily="34" charset="0"/>
                        <a:cs typeface="Arial" panose="020B0604020202020204" pitchFamily="34" charset="0"/>
                      </a:endParaRPr>
                    </a:p>
                    <a:p>
                      <a:pPr marL="88900" marR="0" indent="0" algn="l" rtl="0">
                        <a:spcBef>
                          <a:spcPts val="0"/>
                        </a:spcBef>
                        <a:spcAft>
                          <a:spcPts val="0"/>
                        </a:spcAft>
                      </a:pPr>
                      <a:r>
                        <a:rPr lang="en-US" sz="1100" kern="1400" dirty="0" smtClean="0">
                          <a:solidFill>
                            <a:schemeClr val="tx1"/>
                          </a:solidFill>
                          <a:latin typeface="Arial" panose="020B0604020202020204" pitchFamily="34" charset="0"/>
                          <a:cs typeface="Arial" panose="020B0604020202020204" pitchFamily="34" charset="0"/>
                        </a:rPr>
                        <a:t>See Appendix</a:t>
                      </a:r>
                      <a:r>
                        <a:rPr lang="en-US" sz="1100" kern="1400" baseline="0" dirty="0" smtClean="0">
                          <a:solidFill>
                            <a:schemeClr val="tx1"/>
                          </a:solidFill>
                          <a:latin typeface="Arial" panose="020B0604020202020204" pitchFamily="34" charset="0"/>
                          <a:cs typeface="Arial" panose="020B0604020202020204" pitchFamily="34" charset="0"/>
                        </a:rPr>
                        <a:t> 1: Lund-Browder Diagram for a guide on how to calculate the TBSA. </a:t>
                      </a:r>
                      <a:endParaRPr lang="en-US" sz="1100" kern="1400" dirty="0" smtClean="0">
                        <a:solidFill>
                          <a:schemeClr val="tx1"/>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34039">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High Dose Vitamin C </a:t>
                      </a:r>
                    </a:p>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Resuscitation</a:t>
                      </a:r>
                      <a:endParaRPr lang="en-US" sz="1100" b="1" kern="1400" dirty="0">
                        <a:solidFill>
                          <a:schemeClr val="tx1"/>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US" sz="1100" kern="1400" dirty="0" smtClean="0">
                          <a:solidFill>
                            <a:schemeClr val="tx1"/>
                          </a:solidFill>
                          <a:latin typeface="Arial" panose="020B0604020202020204" pitchFamily="34" charset="0"/>
                          <a:cs typeface="Arial" panose="020B0604020202020204" pitchFamily="34" charset="0"/>
                        </a:rPr>
                        <a:t>Indicate whether the patient received </a:t>
                      </a:r>
                      <a:r>
                        <a:rPr lang="en-US" sz="1100" kern="1400" baseline="0" dirty="0" smtClean="0">
                          <a:solidFill>
                            <a:schemeClr val="tx1"/>
                          </a:solidFill>
                          <a:latin typeface="Arial" panose="020B0604020202020204" pitchFamily="34" charset="0"/>
                          <a:cs typeface="Arial" panose="020B0604020202020204" pitchFamily="34" charset="0"/>
                        </a:rPr>
                        <a:t>high dose Vitamin C as part of her / his resuscitation protocol (approximated as 66mg/kg/</a:t>
                      </a:r>
                      <a:r>
                        <a:rPr lang="en-US" sz="1100" kern="1400" baseline="0" dirty="0" err="1" smtClean="0">
                          <a:solidFill>
                            <a:schemeClr val="tx1"/>
                          </a:solidFill>
                          <a:latin typeface="Arial" panose="020B0604020202020204" pitchFamily="34" charset="0"/>
                          <a:cs typeface="Arial" panose="020B0604020202020204" pitchFamily="34" charset="0"/>
                        </a:rPr>
                        <a:t>hr</a:t>
                      </a:r>
                      <a:r>
                        <a:rPr lang="en-US" sz="1100" kern="1400" baseline="0" dirty="0" smtClean="0">
                          <a:solidFill>
                            <a:schemeClr val="tx1"/>
                          </a:solidFill>
                          <a:latin typeface="Arial" panose="020B0604020202020204" pitchFamily="34" charset="0"/>
                          <a:cs typeface="Arial" panose="020B0604020202020204" pitchFamily="34" charset="0"/>
                        </a:rPr>
                        <a:t>) by selecting "YES" or "NO".</a:t>
                      </a:r>
                    </a:p>
                    <a:p>
                      <a:pPr marL="85725" marR="0" indent="0" algn="l" rtl="0">
                        <a:spcBef>
                          <a:spcPts val="0"/>
                        </a:spcBef>
                        <a:spcAft>
                          <a:spcPts val="0"/>
                        </a:spcAft>
                      </a:pPr>
                      <a:endParaRPr lang="en-CA" sz="1100" kern="1400" dirty="0">
                        <a:solidFill>
                          <a:schemeClr val="tx1"/>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4437112" y="2267744"/>
            <a:ext cx="2304256" cy="1107996"/>
          </a:xfrm>
          <a:prstGeom prst="rect">
            <a:avLst/>
          </a:prstGeom>
          <a:noFill/>
          <a:ln>
            <a:solidFill>
              <a:schemeClr val="tx1"/>
            </a:solidFill>
          </a:ln>
        </p:spPr>
        <p:txBody>
          <a:bodyPr wrap="square" rtlCol="0">
            <a:spAutoFit/>
          </a:bodyPr>
          <a:lstStyle/>
          <a:p>
            <a:r>
              <a:rPr lang="en-US" sz="1100" b="1" u="sng" dirty="0">
                <a:latin typeface="Arial" panose="020B0604020202020204" pitchFamily="34" charset="0"/>
                <a:cs typeface="Arial" panose="020B0604020202020204" pitchFamily="34" charset="0"/>
              </a:rPr>
              <a:t>Do NOT </a:t>
            </a:r>
            <a:r>
              <a:rPr lang="en-US" sz="1100" b="1" u="sng" dirty="0" smtClean="0">
                <a:latin typeface="Arial" panose="020B0604020202020204" pitchFamily="34" charset="0"/>
                <a:cs typeface="Arial" panose="020B0604020202020204" pitchFamily="34" charset="0"/>
              </a:rPr>
              <a:t>Include:</a:t>
            </a:r>
            <a:endParaRPr lang="en-CA" sz="1100" b="1" u="sng"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Frost Bite</a:t>
            </a:r>
          </a:p>
          <a:p>
            <a:r>
              <a:rPr lang="en-US" sz="1100" dirty="0" smtClean="0">
                <a:latin typeface="Arial" panose="020B0604020202020204" pitchFamily="34" charset="0"/>
                <a:cs typeface="Arial" panose="020B0604020202020204" pitchFamily="34" charset="0"/>
              </a:rPr>
              <a:t>Steven-Johnson Syndrome (SJS)</a:t>
            </a:r>
          </a:p>
          <a:p>
            <a:r>
              <a:rPr lang="en-US" sz="1100" dirty="0" smtClean="0">
                <a:latin typeface="Arial" panose="020B0604020202020204" pitchFamily="34" charset="0"/>
                <a:cs typeface="Arial" panose="020B0604020202020204" pitchFamily="34" charset="0"/>
              </a:rPr>
              <a:t>Toxic Epidermal Necrolysis (TEN)</a:t>
            </a:r>
          </a:p>
          <a:p>
            <a:pPr marL="88900" indent="-88900"/>
            <a:r>
              <a:rPr lang="en-US" sz="1100" dirty="0" smtClean="0">
                <a:latin typeface="Arial" panose="020B0604020202020204" pitchFamily="34" charset="0"/>
                <a:cs typeface="Arial" panose="020B0604020202020204" pitchFamily="34" charset="0"/>
              </a:rPr>
              <a:t>High Voltage Electrical (internal injury) Burns    </a:t>
            </a:r>
          </a:p>
        </p:txBody>
      </p:sp>
      <p:sp>
        <p:nvSpPr>
          <p:cNvPr id="1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13</a:t>
            </a:fld>
            <a:endParaRPr lang="en-CA" dirty="0"/>
          </a:p>
        </p:txBody>
      </p:sp>
    </p:spTree>
    <p:extLst>
      <p:ext uri="{BB962C8B-B14F-4D97-AF65-F5344CB8AC3E}">
        <p14:creationId xmlns:p14="http://schemas.microsoft.com/office/powerpoint/2010/main" val="2366502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65" name="Table 64"/>
          <p:cNvGraphicFramePr>
            <a:graphicFrameLocks noGrp="1"/>
          </p:cNvGraphicFramePr>
          <p:nvPr>
            <p:extLst>
              <p:ext uri="{D42A27DB-BD31-4B8C-83A1-F6EECF244321}">
                <p14:modId xmlns:p14="http://schemas.microsoft.com/office/powerpoint/2010/main" val="3810325136"/>
              </p:ext>
            </p:extLst>
          </p:nvPr>
        </p:nvGraphicFramePr>
        <p:xfrm>
          <a:off x="264405" y="999006"/>
          <a:ext cx="6357984" cy="7042762"/>
        </p:xfrm>
        <a:graphic>
          <a:graphicData uri="http://schemas.openxmlformats.org/drawingml/2006/table">
            <a:tbl>
              <a:tblPr/>
              <a:tblGrid>
                <a:gridCol w="2630890"/>
                <a:gridCol w="1973168"/>
                <a:gridCol w="1753926"/>
              </a:tblGrid>
              <a:tr h="175431">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Age </a:t>
                      </a: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years</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100" dirty="0">
                        <a:latin typeface="Arial" panose="020B0604020202020204" pitchFamily="34" charset="0"/>
                        <a:cs typeface="Arial" panose="020B0604020202020204" pitchFamily="34" charset="0"/>
                      </a:endParaRP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755">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Sex</a:t>
                      </a:r>
                      <a:endParaRPr lang="en-US" sz="1100" b="1"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Female</a:t>
                      </a:r>
                      <a:r>
                        <a:rPr lang="en-CA" sz="1100" cap="none" baseline="0" dirty="0" smtClean="0">
                          <a:latin typeface="Arial" pitchFamily="34" charset="0"/>
                          <a:ea typeface="MS Mincho"/>
                          <a:cs typeface="Arial" pitchFamily="34" charset="0"/>
                        </a:rPr>
                        <a:t>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Male</a:t>
                      </a: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100" dirty="0">
                        <a:latin typeface="Arial" panose="020B0604020202020204" pitchFamily="34" charset="0"/>
                        <a:cs typeface="Arial" panose="020B0604020202020204" pitchFamily="34" charset="0"/>
                      </a:endParaRP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84566">
                <a:tc>
                  <a:txBody>
                    <a:bodyPr/>
                    <a:lstStyle/>
                    <a:p>
                      <a:pPr marR="0" indent="0"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  Ethnic Group</a:t>
                      </a:r>
                      <a:endParaRPr lang="en-US" sz="1100" b="1"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Asian o</a:t>
                      </a:r>
                      <a:r>
                        <a:rPr lang="en-CA" sz="1100" kern="1400" cap="none" baseline="0" dirty="0" smtClean="0">
                          <a:solidFill>
                            <a:srgbClr val="000000"/>
                          </a:solidFill>
                          <a:latin typeface="Arial" pitchFamily="34" charset="0"/>
                          <a:ea typeface="MS Mincho"/>
                          <a:cs typeface="Arial" pitchFamily="34" charset="0"/>
                        </a:rPr>
                        <a:t>r Pacific Islander</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Black or African American</a:t>
                      </a:r>
                      <a:endParaRPr lang="en-US" sz="1100" kern="1400" dirty="0" smtClean="0">
                        <a:solidFill>
                          <a:srgbClr val="00000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East Indian</a:t>
                      </a:r>
                      <a:endParaRPr lang="en-CA" sz="1100" kern="1400" cap="none" baseline="0" dirty="0" smtClean="0">
                        <a:solidFill>
                          <a:srgbClr val="000000"/>
                        </a:solidFill>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Hispanic</a:t>
                      </a:r>
                      <a:endParaRPr lang="en-US" sz="1100" kern="1400" dirty="0" smtClean="0">
                        <a:solidFill>
                          <a:srgbClr val="000000"/>
                        </a:solidFill>
                        <a:latin typeface="Arial" panose="020B0604020202020204" pitchFamily="34" charset="0"/>
                        <a:cs typeface="Arial" panose="020B0604020202020204"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Native</a:t>
                      </a:r>
                      <a:endParaRPr lang="en-CA" sz="1100" kern="1400" cap="none" baseline="0" dirty="0" smtClean="0">
                        <a:solidFill>
                          <a:srgbClr val="000000"/>
                        </a:solidFill>
                        <a:latin typeface="Arial" pitchFamily="34" charset="0"/>
                        <a:ea typeface="MS Mincho"/>
                        <a:cs typeface="Arial" pitchFamily="34" charset="0"/>
                      </a:endParaRPr>
                    </a:p>
                    <a:p>
                      <a:pPr marL="3600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White or Caucasian</a:t>
                      </a:r>
                      <a:endParaRPr lang="en-CA" sz="1100" kern="1400" cap="none" baseline="0" dirty="0" smtClean="0">
                        <a:solidFill>
                          <a:srgbClr val="000000"/>
                        </a:solidFill>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Other (specify):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a:solidFill>
                            <a:srgbClr val="000000"/>
                          </a:solidFill>
                          <a:latin typeface="Arial" panose="020B0604020202020204" pitchFamily="34" charset="0"/>
                          <a:cs typeface="Arial" panose="020B0604020202020204" pitchFamily="34" charset="0"/>
                        </a:rPr>
                        <a:t> </a:t>
                      </a: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1160">
                <a:tc>
                  <a:txBody>
                    <a:bodyPr/>
                    <a:lstStyle/>
                    <a:p>
                      <a:pPr marR="0" indent="0"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  APACHE II Score </a:t>
                      </a:r>
                    </a:p>
                    <a:p>
                      <a:pPr marR="0" indent="0" algn="l" rtl="0">
                        <a:lnSpc>
                          <a:spcPct val="100000"/>
                        </a:lnSpc>
                        <a:spcBef>
                          <a:spcPts val="0"/>
                        </a:spcBef>
                        <a:spcAft>
                          <a:spcPts val="0"/>
                        </a:spcAft>
                      </a:pPr>
                      <a:r>
                        <a:rPr lang="en-US" sz="1100" b="0" kern="1400" dirty="0" smtClean="0">
                          <a:solidFill>
                            <a:srgbClr val="000000"/>
                          </a:solidFill>
                          <a:latin typeface="Arial" panose="020B0604020202020204" pitchFamily="34" charset="0"/>
                          <a:cs typeface="Arial" panose="020B0604020202020204" pitchFamily="34" charset="0"/>
                        </a:rPr>
                        <a:t>  (Range</a:t>
                      </a:r>
                      <a:r>
                        <a:rPr lang="en-US" sz="1100" b="0" kern="1400" baseline="0" dirty="0" smtClean="0">
                          <a:solidFill>
                            <a:srgbClr val="000000"/>
                          </a:solidFill>
                          <a:latin typeface="Arial" panose="020B0604020202020204" pitchFamily="34" charset="0"/>
                          <a:cs typeface="Arial" panose="020B0604020202020204" pitchFamily="34" charset="0"/>
                        </a:rPr>
                        <a:t>: 5 – 60)</a:t>
                      </a:r>
                      <a:endParaRPr lang="en-US" sz="1100" b="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R="0" lvl="2" indent="0" algn="l" rtl="0">
                        <a:lnSpc>
                          <a:spcPct val="100000"/>
                        </a:lnSpc>
                        <a:spcBef>
                          <a:spcPts val="0"/>
                        </a:spcBef>
                        <a:spcAft>
                          <a:spcPts val="0"/>
                        </a:spcAft>
                      </a:pPr>
                      <a:r>
                        <a:rPr lang="en-US" sz="1100" kern="1400" dirty="0">
                          <a:solidFill>
                            <a:srgbClr val="000000"/>
                          </a:solidFill>
                          <a:latin typeface="Arial" panose="020B0604020202020204" pitchFamily="34" charset="0"/>
                          <a:cs typeface="Arial" panose="020B0604020202020204" pitchFamily="34" charset="0"/>
                        </a:rPr>
                        <a:t> </a:t>
                      </a:r>
                    </a:p>
                  </a:txBody>
                  <a:tcPr marL="18288" marR="18288" marT="18288" marB="18288">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R="0" lvl="2" indent="0" algn="l" rtl="0">
                        <a:lnSpc>
                          <a:spcPct val="100000"/>
                        </a:lnSpc>
                        <a:spcBef>
                          <a:spcPts val="0"/>
                        </a:spcBef>
                        <a:spcAft>
                          <a:spcPts val="0"/>
                        </a:spcAft>
                      </a:pPr>
                      <a:r>
                        <a:rPr lang="en-US" sz="1100" kern="1400" dirty="0">
                          <a:solidFill>
                            <a:srgbClr val="000000"/>
                          </a:solidFill>
                          <a:latin typeface="Arial" panose="020B0604020202020204" pitchFamily="34" charset="0"/>
                          <a:cs typeface="Arial" panose="020B0604020202020204" pitchFamily="34" charset="0"/>
                        </a:rPr>
                        <a:t> </a:t>
                      </a: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3754">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Comorbidities</a:t>
                      </a:r>
                    </a:p>
                    <a:p>
                      <a:pPr marL="0" marR="0" indent="92075"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If "YES“, select from</a:t>
                      </a:r>
                      <a:r>
                        <a:rPr lang="en-US" sz="1100" kern="1400" baseline="0" dirty="0" smtClean="0">
                          <a:solidFill>
                            <a:srgbClr val="000000"/>
                          </a:solidFill>
                          <a:latin typeface="Arial" pitchFamily="34" charset="0"/>
                          <a:cs typeface="Arial" pitchFamily="34" charset="0"/>
                        </a:rPr>
                        <a:t> the list on the next page</a:t>
                      </a: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36000" marR="0" lvl="0" indent="0" algn="l" rtl="0">
                        <a:lnSpc>
                          <a:spcPct val="100000"/>
                        </a:lnSpc>
                        <a:spcBef>
                          <a:spcPts val="0"/>
                        </a:spcBef>
                        <a:spcAft>
                          <a:spcPts val="0"/>
                        </a:spcAft>
                      </a:pPr>
                      <a:r>
                        <a:rPr lang="en-US" sz="1100" kern="1400" cap="none" baseline="0" dirty="0" smtClean="0">
                          <a:solidFill>
                            <a:srgbClr val="000000"/>
                          </a:solidFill>
                          <a:latin typeface="Arial" pitchFamily="34" charset="0"/>
                          <a:cs typeface="Arial" pitchFamily="34" charset="0"/>
                        </a:rPr>
                        <a:t> </a:t>
                      </a:r>
                    </a:p>
                    <a:p>
                      <a:pPr marL="36000" marR="0" lvl="0" indent="0"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 </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0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Tobacco</a:t>
                      </a:r>
                      <a:r>
                        <a:rPr lang="en-US" sz="1100" b="1" kern="1400" baseline="0" dirty="0" smtClean="0">
                          <a:solidFill>
                            <a:srgbClr val="000000"/>
                          </a:solidFill>
                          <a:latin typeface="Arial" pitchFamily="34" charset="0"/>
                          <a:cs typeface="Arial" pitchFamily="34" charset="0"/>
                        </a:rPr>
                        <a:t> Use</a:t>
                      </a:r>
                      <a:endParaRPr lang="en-US" sz="1100" b="1"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chemeClr val="bg1"/>
                          </a:solidFill>
                          <a:latin typeface="Arial" pitchFamily="34" charset="0"/>
                          <a:cs typeface="Arial" pitchFamily="34" charset="0"/>
                        </a:rPr>
                        <a:t>-</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Not Available</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094">
                <a:tc>
                  <a:txBody>
                    <a:bodyPr/>
                    <a:lstStyle/>
                    <a:p>
                      <a:pPr marL="0" marR="0" lvl="2" indent="92075"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Hospital Admission Date and Time </a:t>
                      </a: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Date (YYYY-MM-DD)</a:t>
                      </a:r>
                    </a:p>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kern="1400" dirty="0" smtClean="0">
                          <a:solidFill>
                            <a:srgbClr val="000000"/>
                          </a:solidFill>
                          <a:latin typeface="Arial" pitchFamily="34" charset="0"/>
                          <a:cs typeface="Arial" pitchFamily="34" charset="0"/>
                        </a:rPr>
                        <a:t>Time (HH:MM</a:t>
                      </a:r>
                      <a:r>
                        <a:rPr lang="en-US" sz="1100" kern="1400" baseline="0" dirty="0" smtClean="0">
                          <a:solidFill>
                            <a:srgbClr val="000000"/>
                          </a:solidFill>
                          <a:latin typeface="Arial" pitchFamily="34" charset="0"/>
                          <a:cs typeface="Arial" pitchFamily="34" charset="0"/>
                        </a:rPr>
                        <a:t> 24hr)</a:t>
                      </a:r>
                      <a:endParaRPr lang="en-CA" sz="1100" dirty="0">
                        <a:latin typeface="Arial" pitchFamily="34" charset="0"/>
                        <a:cs typeface="Arial" pitchFamily="34" charset="0"/>
                      </a:endParaRPr>
                    </a:p>
                  </a:txBody>
                  <a:tcPr marL="18288" marR="18288" marT="18288" marB="18288">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094">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ACU Admission Date</a:t>
                      </a:r>
                      <a:r>
                        <a:rPr lang="en-US" sz="1100" b="1" kern="1400" baseline="0" dirty="0" smtClean="0">
                          <a:solidFill>
                            <a:srgbClr val="000000"/>
                          </a:solidFill>
                          <a:latin typeface="Arial" pitchFamily="34" charset="0"/>
                          <a:cs typeface="Arial" pitchFamily="34" charset="0"/>
                        </a:rPr>
                        <a:t> and Time</a:t>
                      </a:r>
                      <a:endParaRPr lang="en-US" sz="1100" b="1"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Date (YYYY-MM-DD)</a:t>
                      </a:r>
                    </a:p>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kern="1400" dirty="0" smtClean="0">
                          <a:solidFill>
                            <a:srgbClr val="000000"/>
                          </a:solidFill>
                          <a:latin typeface="Arial" pitchFamily="34" charset="0"/>
                          <a:cs typeface="Arial" pitchFamily="34" charset="0"/>
                        </a:rPr>
                        <a:t>Time (HH:MM</a:t>
                      </a:r>
                      <a:r>
                        <a:rPr lang="en-US" sz="1100" kern="1400" baseline="0" dirty="0" smtClean="0">
                          <a:solidFill>
                            <a:srgbClr val="000000"/>
                          </a:solidFill>
                          <a:latin typeface="Arial" pitchFamily="34" charset="0"/>
                          <a:cs typeface="Arial" pitchFamily="34" charset="0"/>
                        </a:rPr>
                        <a:t> 24hr)</a:t>
                      </a:r>
                      <a:endParaRPr lang="en-CA" sz="1100" dirty="0">
                        <a:latin typeface="Arial" pitchFamily="34" charset="0"/>
                        <a:cs typeface="Arial" pitchFamily="34" charset="0"/>
                      </a:endParaRPr>
                    </a:p>
                  </a:txBody>
                  <a:tcPr marL="18288" marR="18288" marT="18288" marB="18288">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094">
                <a:tc>
                  <a:txBody>
                    <a:bodyPr/>
                    <a:lstStyle/>
                    <a:p>
                      <a:pPr marL="92075" marR="0" indent="0" algn="l" rtl="0">
                        <a:lnSpc>
                          <a:spcPct val="100000"/>
                        </a:lnSpc>
                        <a:spcBef>
                          <a:spcPts val="0"/>
                        </a:spcBef>
                        <a:spcAft>
                          <a:spcPts val="0"/>
                        </a:spcAft>
                      </a:pPr>
                      <a:r>
                        <a:rPr lang="en-CA" sz="1100" b="1" kern="1400" dirty="0" smtClean="0">
                          <a:solidFill>
                            <a:srgbClr val="000000"/>
                          </a:solidFill>
                          <a:latin typeface="Arial" pitchFamily="34" charset="0"/>
                          <a:cs typeface="Arial" pitchFamily="34" charset="0"/>
                        </a:rPr>
                        <a:t>Is the patient co-enrolled in another academic ACU study?</a:t>
                      </a:r>
                      <a:endParaRPr lang="en-US" sz="1100" b="1"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4356">
                <a:tc>
                  <a:txBody>
                    <a:bodyPr/>
                    <a:lstStyle/>
                    <a:p>
                      <a:pPr marL="0" marR="0" indent="26670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If "YES",</a:t>
                      </a:r>
                      <a:r>
                        <a:rPr lang="en-US" sz="1100" kern="1400" baseline="0" dirty="0" smtClean="0">
                          <a:solidFill>
                            <a:srgbClr val="000000"/>
                          </a:solidFill>
                          <a:latin typeface="Arial" pitchFamily="34" charset="0"/>
                          <a:cs typeface="Arial" pitchFamily="34" charset="0"/>
                        </a:rPr>
                        <a:t> Please specify:</a:t>
                      </a:r>
                      <a:endParaRPr lang="en-US" sz="1100"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2094">
                <a:tc>
                  <a:txBody>
                    <a:bodyPr/>
                    <a:lstStyle/>
                    <a:p>
                      <a:pPr marL="0" marR="0" lvl="2" indent="92075"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Burn Injury Date </a:t>
                      </a:r>
                      <a:r>
                        <a:rPr lang="en-US" sz="1100" b="1" kern="1400" baseline="0" dirty="0" smtClean="0">
                          <a:solidFill>
                            <a:srgbClr val="000000"/>
                          </a:solidFill>
                          <a:latin typeface="Arial" pitchFamily="34" charset="0"/>
                          <a:cs typeface="Arial" pitchFamily="34" charset="0"/>
                        </a:rPr>
                        <a:t>and Time</a:t>
                      </a:r>
                    </a:p>
                    <a:p>
                      <a:pPr marL="0" marR="0" lvl="2" indent="92075"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p>
                      <a:pPr marL="0" marR="0" indent="92075"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If</a:t>
                      </a:r>
                      <a:r>
                        <a:rPr lang="en-US" sz="1100" kern="1400" baseline="0" dirty="0" smtClean="0">
                          <a:solidFill>
                            <a:srgbClr val="000000"/>
                          </a:solidFill>
                          <a:latin typeface="Arial" pitchFamily="34" charset="0"/>
                          <a:cs typeface="Arial" pitchFamily="34" charset="0"/>
                        </a:rPr>
                        <a:t> time is not available, select “Not available”</a:t>
                      </a:r>
                      <a:endParaRPr lang="en-US" sz="1100"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Date (YYYY-MM-DD)</a:t>
                      </a:r>
                    </a:p>
                  </a:txBody>
                  <a:tcPr marL="18288" marR="18288" marT="18288" marB="1828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Time (HH:MM</a:t>
                      </a:r>
                      <a:r>
                        <a:rPr lang="en-US" sz="1100" kern="1400" baseline="0" dirty="0" smtClean="0">
                          <a:solidFill>
                            <a:srgbClr val="000000"/>
                          </a:solidFill>
                          <a:latin typeface="Arial" pitchFamily="34" charset="0"/>
                          <a:cs typeface="Arial" pitchFamily="34" charset="0"/>
                        </a:rPr>
                        <a:t> 24hr)</a:t>
                      </a:r>
                      <a:endParaRPr lang="en-US" sz="1100" kern="1400" dirty="0" smtClean="0">
                        <a:solidFill>
                          <a:srgbClr val="000000"/>
                        </a:solidFill>
                        <a:latin typeface="Arial" pitchFamily="34" charset="0"/>
                        <a:cs typeface="Arial" pitchFamily="34" charset="0"/>
                      </a:endParaRPr>
                    </a:p>
                    <a:p>
                      <a:endParaRPr lang="en-US" sz="1100" kern="1400" dirty="0" smtClean="0">
                        <a:solidFill>
                          <a:srgbClr val="000000"/>
                        </a:solidFill>
                        <a:latin typeface="Arial" pitchFamily="34" charset="0"/>
                        <a:cs typeface="Arial" pitchFamily="34" charset="0"/>
                      </a:endParaRPr>
                    </a:p>
                    <a:p>
                      <a:endParaRPr lang="en-US" sz="1100" kern="1400" dirty="0" smtClean="0">
                        <a:solidFill>
                          <a:srgbClr val="000000"/>
                        </a:solidFill>
                        <a:latin typeface="Arial" pitchFamily="34" charset="0"/>
                        <a:cs typeface="Arial" pitchFamily="34" charset="0"/>
                      </a:endParaRPr>
                    </a:p>
                    <a:p>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Not available</a:t>
                      </a:r>
                      <a:endParaRPr lang="en-CA" sz="1100" dirty="0">
                        <a:latin typeface="Arial" pitchFamily="34" charset="0"/>
                        <a:cs typeface="Arial" pitchFamily="34" charset="0"/>
                      </a:endParaRPr>
                    </a:p>
                  </a:txBody>
                  <a:tcPr marL="18288" marR="18288" marT="18288" marB="18288">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Type of</a:t>
                      </a:r>
                      <a:r>
                        <a:rPr lang="en-US" sz="1100" b="1" kern="1400" baseline="0" dirty="0" smtClean="0">
                          <a:solidFill>
                            <a:srgbClr val="000000"/>
                          </a:solidFill>
                          <a:latin typeface="Arial" pitchFamily="34" charset="0"/>
                          <a:cs typeface="Arial" pitchFamily="34" charset="0"/>
                        </a:rPr>
                        <a:t> Burn </a:t>
                      </a:r>
                    </a:p>
                    <a:p>
                      <a:pPr marL="0" marR="0" indent="92075" algn="l" rtl="0">
                        <a:lnSpc>
                          <a:spcPct val="100000"/>
                        </a:lnSpc>
                        <a:spcBef>
                          <a:spcPts val="0"/>
                        </a:spcBef>
                        <a:spcAft>
                          <a:spcPts val="0"/>
                        </a:spcAft>
                      </a:pPr>
                      <a:r>
                        <a:rPr lang="en-US" sz="1100" b="0" kern="1400" baseline="0" dirty="0" smtClean="0">
                          <a:solidFill>
                            <a:srgbClr val="000000"/>
                          </a:solidFill>
                          <a:latin typeface="Arial" pitchFamily="34" charset="0"/>
                          <a:cs typeface="Arial" pitchFamily="34" charset="0"/>
                        </a:rPr>
                        <a:t>(Select only one)</a:t>
                      </a:r>
                      <a:endParaRPr lang="en-US" sz="1100" b="0"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Scald</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Fire </a:t>
                      </a:r>
                      <a:r>
                        <a:rPr lang="en-CA" sz="900" kern="1400" cap="none" baseline="0" dirty="0" smtClean="0">
                          <a:solidFill>
                            <a:srgbClr val="000000"/>
                          </a:solidFill>
                          <a:latin typeface="Arial" pitchFamily="34" charset="0"/>
                          <a:ea typeface="MS Mincho"/>
                          <a:cs typeface="Arial" pitchFamily="34" charset="0"/>
                        </a:rPr>
                        <a:t>(includes flame and flash)</a:t>
                      </a:r>
                      <a:endParaRPr lang="en-US" sz="900" kern="1400" dirty="0" smtClean="0">
                        <a:solidFill>
                          <a:srgbClr val="00000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Chemical</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Radiation</a:t>
                      </a:r>
                      <a:endParaRPr lang="en-US" sz="1100" kern="1400" dirty="0" smtClean="0">
                        <a:solidFill>
                          <a:srgbClr val="000000"/>
                        </a:solidFill>
                        <a:latin typeface="Arial" panose="020B0604020202020204" pitchFamily="34" charset="0"/>
                        <a:cs typeface="Arial" panose="020B0604020202020204"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Unknown</a:t>
                      </a:r>
                      <a:endParaRPr lang="en-CA" sz="1100" kern="1400" cap="none" baseline="0" dirty="0" smtClean="0">
                        <a:solidFill>
                          <a:srgbClr val="000000"/>
                        </a:solidFill>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400" cap="none" baseline="0" dirty="0" smtClean="0">
                          <a:solidFill>
                            <a:srgbClr val="000000"/>
                          </a:solidFill>
                          <a:latin typeface="Arial" pitchFamily="34" charset="0"/>
                          <a:ea typeface="MS Mincho"/>
                          <a:cs typeface="Arial" pitchFamily="34" charset="0"/>
                        </a:rPr>
                        <a:t>Other (specify):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400" cap="none" baseline="0" dirty="0" smtClean="0">
                        <a:solidFill>
                          <a:srgbClr val="000000"/>
                        </a:solidFill>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a:solidFill>
                            <a:srgbClr val="000000"/>
                          </a:solidFill>
                          <a:latin typeface="Arial" panose="020B0604020202020204" pitchFamily="34" charset="0"/>
                          <a:cs typeface="Arial" panose="020B0604020202020204" pitchFamily="34" charset="0"/>
                        </a:rPr>
                        <a:t> </a:t>
                      </a: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indent="88900" algn="l" rtl="0">
                        <a:lnSpc>
                          <a:spcPct val="100000"/>
                        </a:lnSpc>
                        <a:spcBef>
                          <a:spcPts val="0"/>
                        </a:spcBef>
                        <a:spcAft>
                          <a:spcPts val="0"/>
                        </a:spcAft>
                      </a:pPr>
                      <a:r>
                        <a:rPr lang="en-CA" sz="1100" b="1" u="none" kern="1200" dirty="0" smtClean="0">
                          <a:solidFill>
                            <a:srgbClr val="000000"/>
                          </a:solidFill>
                          <a:latin typeface="Arial" pitchFamily="34" charset="0"/>
                          <a:ea typeface="+mn-ea"/>
                          <a:cs typeface="Arial" pitchFamily="34" charset="0"/>
                        </a:rPr>
                        <a:t>Burn Size expressed as % Total</a:t>
                      </a:r>
                      <a:r>
                        <a:rPr lang="en-CA" sz="1100" b="1" u="none" kern="1200" baseline="0" dirty="0" smtClean="0">
                          <a:solidFill>
                            <a:srgbClr val="000000"/>
                          </a:solidFill>
                          <a:latin typeface="Arial" pitchFamily="34" charset="0"/>
                          <a:ea typeface="+mn-ea"/>
                          <a:cs typeface="Arial" pitchFamily="34" charset="0"/>
                        </a:rPr>
                        <a:t> </a:t>
                      </a:r>
                      <a:r>
                        <a:rPr lang="en-CA" sz="1100" b="1" u="none" kern="1200" dirty="0" smtClean="0">
                          <a:solidFill>
                            <a:srgbClr val="000000"/>
                          </a:solidFill>
                          <a:latin typeface="Arial" pitchFamily="34" charset="0"/>
                          <a:ea typeface="+mn-ea"/>
                          <a:cs typeface="Arial" pitchFamily="34" charset="0"/>
                        </a:rPr>
                        <a:t>Body </a:t>
                      </a:r>
                    </a:p>
                    <a:p>
                      <a:pPr marL="0" marR="0" indent="88900" algn="l" rtl="0">
                        <a:lnSpc>
                          <a:spcPct val="100000"/>
                        </a:lnSpc>
                        <a:spcBef>
                          <a:spcPts val="0"/>
                        </a:spcBef>
                        <a:spcAft>
                          <a:spcPts val="0"/>
                        </a:spcAft>
                      </a:pPr>
                      <a:r>
                        <a:rPr lang="en-CA" sz="1100" b="1" u="none" kern="1200" dirty="0" smtClean="0">
                          <a:solidFill>
                            <a:srgbClr val="000000"/>
                          </a:solidFill>
                          <a:latin typeface="Arial" pitchFamily="34" charset="0"/>
                          <a:ea typeface="+mn-ea"/>
                          <a:cs typeface="Arial" pitchFamily="34" charset="0"/>
                        </a:rPr>
                        <a:t>Surface Area </a:t>
                      </a:r>
                      <a:r>
                        <a:rPr lang="en-CA" sz="1100" b="0" u="none" kern="1200" dirty="0" smtClean="0">
                          <a:solidFill>
                            <a:srgbClr val="000000"/>
                          </a:solidFill>
                          <a:latin typeface="Arial" pitchFamily="34" charset="0"/>
                          <a:ea typeface="+mn-ea"/>
                          <a:cs typeface="Arial" pitchFamily="34" charset="0"/>
                        </a:rPr>
                        <a:t>(%TBSA)</a:t>
                      </a:r>
                      <a:endParaRPr lang="en-US" sz="1100" b="0" u="none" kern="1400" dirty="0" smtClean="0">
                        <a:solidFill>
                          <a:srgbClr val="000000"/>
                        </a:solidFill>
                        <a:latin typeface="Arial" pitchFamily="34" charset="0"/>
                        <a:cs typeface="Arial" pitchFamily="34" charset="0"/>
                      </a:endParaRPr>
                    </a:p>
                    <a:p>
                      <a:pPr marL="0" marR="0" indent="8890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1664">
                <a:tc>
                  <a:txBody>
                    <a:bodyPr/>
                    <a:lstStyle/>
                    <a:p>
                      <a:pPr marL="0" marR="0" indent="92075" algn="l" rtl="0">
                        <a:lnSpc>
                          <a:spcPct val="100000"/>
                        </a:lnSpc>
                        <a:spcBef>
                          <a:spcPts val="0"/>
                        </a:spcBef>
                        <a:spcAft>
                          <a:spcPts val="0"/>
                        </a:spcAft>
                      </a:pPr>
                      <a:r>
                        <a:rPr lang="en-US" sz="1100" b="1" kern="1400" dirty="0" smtClean="0">
                          <a:solidFill>
                            <a:schemeClr val="tx1"/>
                          </a:solidFill>
                          <a:latin typeface="Arial" pitchFamily="34" charset="0"/>
                          <a:cs typeface="Arial" pitchFamily="34" charset="0"/>
                        </a:rPr>
                        <a:t>Did the patient receive high</a:t>
                      </a:r>
                      <a:r>
                        <a:rPr lang="en-US" sz="1100" b="1" kern="1400" baseline="0" dirty="0" smtClean="0">
                          <a:solidFill>
                            <a:schemeClr val="tx1"/>
                          </a:solidFill>
                          <a:latin typeface="Arial" pitchFamily="34" charset="0"/>
                          <a:cs typeface="Arial" pitchFamily="34" charset="0"/>
                        </a:rPr>
                        <a:t> dose Vitamin C as part of her / his resuscitation protocol (approximately 66mg/kg/</a:t>
                      </a:r>
                      <a:r>
                        <a:rPr lang="en-US" sz="1100" b="1" kern="1400" baseline="0" dirty="0" err="1" smtClean="0">
                          <a:solidFill>
                            <a:schemeClr val="tx1"/>
                          </a:solidFill>
                          <a:latin typeface="Arial" pitchFamily="34" charset="0"/>
                          <a:cs typeface="Arial" pitchFamily="34" charset="0"/>
                        </a:rPr>
                        <a:t>hr</a:t>
                      </a:r>
                      <a:r>
                        <a:rPr lang="en-US" sz="1100" b="1" kern="1400" baseline="0" dirty="0" smtClean="0">
                          <a:solidFill>
                            <a:schemeClr val="tx1"/>
                          </a:solidFill>
                          <a:latin typeface="Arial" pitchFamily="34" charset="0"/>
                          <a:cs typeface="Arial" pitchFamily="34" charset="0"/>
                        </a:rPr>
                        <a:t>)?</a:t>
                      </a:r>
                      <a:endParaRPr lang="en-US" sz="1100" b="1" kern="1400" dirty="0" smtClean="0">
                        <a:solidFill>
                          <a:schemeClr val="tx1"/>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chemeClr val="tx1"/>
                          </a:solidFill>
                          <a:latin typeface="Arial" pitchFamily="34" charset="0"/>
                          <a:cs typeface="Arial" pitchFamily="34" charset="0"/>
                        </a:rPr>
                        <a:t> </a:t>
                      </a:r>
                      <a:r>
                        <a:rPr lang="en-CA" sz="1100" cap="none" baseline="0" dirty="0" smtClean="0">
                          <a:solidFill>
                            <a:schemeClr val="tx1"/>
                          </a:solidFill>
                          <a:latin typeface="Arial" pitchFamily="34" charset="0"/>
                          <a:ea typeface="MS Mincho"/>
                          <a:cs typeface="Arial" pitchFamily="34" charset="0"/>
                        </a:rPr>
                        <a:t>Yes  </a:t>
                      </a:r>
                      <a:r>
                        <a:rPr lang="en-CA" sz="1100" kern="1400" cap="none" baseline="0" dirty="0" smtClean="0">
                          <a:solidFill>
                            <a:schemeClr val="tx1"/>
                          </a:solidFill>
                          <a:latin typeface="Arial" pitchFamily="34" charset="0"/>
                          <a:ea typeface="MS Mincho"/>
                          <a:cs typeface="Arial" pitchFamily="34" charset="0"/>
                        </a:rPr>
                        <a: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chemeClr val="tx1"/>
                          </a:solidFill>
                          <a:latin typeface="Arial" pitchFamily="34" charset="0"/>
                          <a:cs typeface="Arial" pitchFamily="34" charset="0"/>
                        </a:rPr>
                        <a:t> </a:t>
                      </a:r>
                      <a:r>
                        <a:rPr lang="en-CA" sz="1100" cap="none" baseline="0" dirty="0" smtClean="0">
                          <a:solidFill>
                            <a:schemeClr val="tx1"/>
                          </a:solidFill>
                          <a:latin typeface="Arial" pitchFamily="34" charset="0"/>
                          <a:ea typeface="MS Mincho"/>
                          <a:cs typeface="Arial" pitchFamily="34" charset="0"/>
                        </a:rPr>
                        <a:t>No</a:t>
                      </a:r>
                      <a:endParaRPr lang="en-US" sz="1100" kern="1400" dirty="0" smtClean="0">
                        <a:solidFill>
                          <a:schemeClr val="tx1"/>
                        </a:solidFill>
                        <a:latin typeface="Arial" pitchFamily="34" charset="0"/>
                        <a:cs typeface="Arial" pitchFamily="34" charset="0"/>
                      </a:endParaRPr>
                    </a:p>
                    <a:p>
                      <a:pPr marR="0" indent="0" algn="l" rtl="0">
                        <a:lnSpc>
                          <a:spcPct val="100000"/>
                        </a:lnSpc>
                        <a:spcBef>
                          <a:spcPts val="0"/>
                        </a:spcBef>
                        <a:spcAft>
                          <a:spcPts val="0"/>
                        </a:spcAft>
                      </a:pPr>
                      <a:endParaRPr lang="en-US" sz="1100" kern="1400" dirty="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6" name="Text Box 42"/>
          <p:cNvSpPr txBox="1">
            <a:spLocks noChangeArrowheads="1"/>
          </p:cNvSpPr>
          <p:nvPr/>
        </p:nvSpPr>
        <p:spPr bwMode="auto">
          <a:xfrm>
            <a:off x="188640" y="656162"/>
            <a:ext cx="6491333" cy="34284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400" dirty="0" smtClean="0">
                <a:solidFill>
                  <a:srgbClr val="000000"/>
                </a:solidFill>
                <a:latin typeface="Arial Black" pitchFamily="34" charset="0"/>
                <a:ea typeface="Times New Roman" pitchFamily="18" charset="0"/>
                <a:cs typeface="Arial" pitchFamily="34" charset="0"/>
              </a:rPr>
              <a:t>Baseline </a:t>
            </a:r>
            <a:endParaRPr lang="en-US" dirty="0" smtClean="0">
              <a:latin typeface="Arial" pitchFamily="34" charset="0"/>
              <a:cs typeface="Arial" pitchFamily="34" charset="0"/>
            </a:endParaRPr>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0"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90" y="120338"/>
            <a:ext cx="1626326" cy="70724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14</a:t>
            </a:fld>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50918509"/>
              </p:ext>
            </p:extLst>
          </p:nvPr>
        </p:nvGraphicFramePr>
        <p:xfrm>
          <a:off x="3500438" y="2053539"/>
          <a:ext cx="3214710" cy="5451001"/>
        </p:xfrm>
        <a:graphic>
          <a:graphicData uri="http://schemas.openxmlformats.org/drawingml/2006/table">
            <a:tbl>
              <a:tblPr/>
              <a:tblGrid>
                <a:gridCol w="285752"/>
                <a:gridCol w="2928958"/>
              </a:tblGrid>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Gastrointestinal</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18</a:t>
                      </a:r>
                      <a:r>
                        <a:rPr lang="en-US" sz="1100" b="0" i="0" u="none" strike="noStrike" dirty="0">
                          <a:solidFill>
                            <a:srgbClr val="000000"/>
                          </a:solidFill>
                          <a:latin typeface="Arial" pitchFamily="34" charset="0"/>
                          <a:cs typeface="Arial" pitchFamily="34" charset="0"/>
                        </a:rPr>
                        <a:t>. Mild liver disease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19</a:t>
                      </a:r>
                      <a:r>
                        <a:rPr lang="en-CA" sz="1100" b="0" i="0" u="none" strike="noStrike" dirty="0">
                          <a:solidFill>
                            <a:srgbClr val="000000"/>
                          </a:solidFill>
                          <a:latin typeface="Arial" pitchFamily="34" charset="0"/>
                          <a:cs typeface="Arial" pitchFamily="34" charset="0"/>
                        </a:rPr>
                        <a:t>. Moderate or severe liver disease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20</a:t>
                      </a:r>
                      <a:r>
                        <a:rPr lang="en-US" sz="1100" b="0" i="0" u="none" strike="noStrike" dirty="0">
                          <a:solidFill>
                            <a:srgbClr val="000000"/>
                          </a:solidFill>
                          <a:latin typeface="Arial" pitchFamily="34" charset="0"/>
                          <a:cs typeface="Arial" pitchFamily="34" charset="0"/>
                        </a:rPr>
                        <a:t>. GI Bleeding</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21</a:t>
                      </a:r>
                      <a:r>
                        <a:rPr lang="en-US" sz="1100" b="0" i="0" u="none" strike="noStrike" dirty="0">
                          <a:solidFill>
                            <a:srgbClr val="000000"/>
                          </a:solidFill>
                          <a:latin typeface="Arial" pitchFamily="34" charset="0"/>
                          <a:cs typeface="Arial" pitchFamily="34" charset="0"/>
                        </a:rPr>
                        <a:t>. Inflammatory bowel</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22</a:t>
                      </a:r>
                      <a:r>
                        <a:rPr lang="en-US" sz="1100" b="0" i="0" u="none" strike="noStrike" dirty="0">
                          <a:solidFill>
                            <a:srgbClr val="000000"/>
                          </a:solidFill>
                          <a:latin typeface="Arial" pitchFamily="34" charset="0"/>
                          <a:cs typeface="Arial" pitchFamily="34" charset="0"/>
                        </a:rPr>
                        <a:t>. Peptic ulcer disease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23</a:t>
                      </a:r>
                      <a:r>
                        <a:rPr lang="en-US" sz="1100" b="0" i="0" u="none" strike="noStrike" dirty="0">
                          <a:solidFill>
                            <a:srgbClr val="000000"/>
                          </a:solidFill>
                          <a:latin typeface="Arial" pitchFamily="34" charset="0"/>
                          <a:cs typeface="Arial" pitchFamily="34" charset="0"/>
                        </a:rPr>
                        <a:t>. Gastrointestinal Disease (</a:t>
                      </a:r>
                      <a:r>
                        <a:rPr lang="en-US" sz="1100" b="0" i="0" u="none" strike="noStrike" dirty="0" smtClean="0">
                          <a:solidFill>
                            <a:srgbClr val="000000"/>
                          </a:solidFill>
                          <a:latin typeface="Arial" pitchFamily="34" charset="0"/>
                          <a:cs typeface="Arial" pitchFamily="34" charset="0"/>
                        </a:rPr>
                        <a:t>hernia</a:t>
                      </a:r>
                      <a:r>
                        <a:rPr lang="en-US" sz="1100" b="0" i="0" u="none" strike="noStrike" baseline="0" dirty="0" smtClean="0">
                          <a:solidFill>
                            <a:srgbClr val="000000"/>
                          </a:solidFill>
                          <a:latin typeface="Arial" pitchFamily="34" charset="0"/>
                          <a:cs typeface="Arial" pitchFamily="34" charset="0"/>
                        </a:rPr>
                        <a:t> or </a:t>
                      </a:r>
                      <a:r>
                        <a:rPr lang="en-US" sz="1100" b="0" i="0" u="none" strike="noStrike" dirty="0" smtClean="0">
                          <a:solidFill>
                            <a:srgbClr val="000000"/>
                          </a:solidFill>
                          <a:latin typeface="Arial" pitchFamily="34" charset="0"/>
                          <a:cs typeface="Arial" pitchFamily="34" charset="0"/>
                        </a:rPr>
                        <a:t>reflux</a:t>
                      </a:r>
                      <a:r>
                        <a:rPr lang="en-US" sz="1100" b="0" i="0" u="none" strike="noStrike" dirty="0">
                          <a:solidFill>
                            <a:srgbClr val="000000"/>
                          </a:solidFill>
                          <a:latin typeface="Arial" pitchFamily="34" charset="0"/>
                          <a:cs typeface="Arial" pitchFamily="34" charset="0"/>
                        </a:rPr>
                        <a:t>)</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Cancer / Immune</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24</a:t>
                      </a:r>
                      <a:r>
                        <a:rPr lang="en-US" sz="1100" b="0" i="0" u="none" strike="noStrike" dirty="0">
                          <a:solidFill>
                            <a:srgbClr val="000000"/>
                          </a:solidFill>
                          <a:latin typeface="Arial" pitchFamily="34" charset="0"/>
                          <a:cs typeface="Arial" pitchFamily="34" charset="0"/>
                        </a:rPr>
                        <a:t>. Any Tumor</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25</a:t>
                      </a:r>
                      <a:r>
                        <a:rPr lang="en-US" sz="1100" b="0" i="0" u="none" strike="noStrike" dirty="0">
                          <a:solidFill>
                            <a:srgbClr val="000000"/>
                          </a:solidFill>
                          <a:latin typeface="Arial" pitchFamily="34" charset="0"/>
                          <a:cs typeface="Arial" pitchFamily="34" charset="0"/>
                        </a:rPr>
                        <a:t>. Lymphoma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26</a:t>
                      </a:r>
                      <a:r>
                        <a:rPr lang="en-US" sz="1100" b="0" i="0" u="none" strike="noStrike" dirty="0">
                          <a:solidFill>
                            <a:srgbClr val="000000"/>
                          </a:solidFill>
                          <a:latin typeface="Arial" pitchFamily="34" charset="0"/>
                          <a:cs typeface="Arial" pitchFamily="34" charset="0"/>
                        </a:rPr>
                        <a:t>. Leukemia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27</a:t>
                      </a:r>
                      <a:r>
                        <a:rPr lang="en-US" sz="1100" b="0" i="0" u="none" strike="noStrike" dirty="0">
                          <a:solidFill>
                            <a:srgbClr val="000000"/>
                          </a:solidFill>
                          <a:latin typeface="Arial" pitchFamily="34" charset="0"/>
                          <a:cs typeface="Arial" pitchFamily="34" charset="0"/>
                        </a:rPr>
                        <a:t>. AIDS</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28</a:t>
                      </a:r>
                      <a:r>
                        <a:rPr lang="en-US" sz="1100" b="0" i="0" u="none" strike="noStrike" dirty="0">
                          <a:solidFill>
                            <a:srgbClr val="000000"/>
                          </a:solidFill>
                          <a:latin typeface="Arial" pitchFamily="34" charset="0"/>
                          <a:cs typeface="Arial" pitchFamily="34" charset="0"/>
                        </a:rPr>
                        <a:t>. Metastatic solid tumor </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Psychological</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29</a:t>
                      </a:r>
                      <a:r>
                        <a:rPr lang="en-CA" sz="1100" b="0" i="0" u="none" strike="noStrike" dirty="0">
                          <a:solidFill>
                            <a:srgbClr val="000000"/>
                          </a:solidFill>
                          <a:latin typeface="Arial" pitchFamily="34" charset="0"/>
                          <a:cs typeface="Arial" pitchFamily="34" charset="0"/>
                        </a:rPr>
                        <a:t>. Anxiety or Panic Disorders</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30</a:t>
                      </a:r>
                      <a:r>
                        <a:rPr lang="en-US" sz="1100" b="0" i="0" u="none" strike="noStrike" dirty="0">
                          <a:solidFill>
                            <a:srgbClr val="000000"/>
                          </a:solidFill>
                          <a:latin typeface="Arial" pitchFamily="34" charset="0"/>
                          <a:cs typeface="Arial" pitchFamily="34" charset="0"/>
                        </a:rPr>
                        <a:t>. Depression</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a:t>
                      </a:r>
                      <a:r>
                        <a:rPr lang="en-US" sz="1100" b="1" i="0" u="none" strike="noStrike" dirty="0" err="1" smtClean="0">
                          <a:solidFill>
                            <a:srgbClr val="000000"/>
                          </a:solidFill>
                          <a:latin typeface="Arial" pitchFamily="34" charset="0"/>
                          <a:cs typeface="Arial" pitchFamily="34" charset="0"/>
                        </a:rPr>
                        <a:t>Muskoskeletal</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31</a:t>
                      </a:r>
                      <a:r>
                        <a:rPr lang="en-US" sz="1100" b="0" i="0" u="none" strike="noStrike" dirty="0">
                          <a:solidFill>
                            <a:srgbClr val="000000"/>
                          </a:solidFill>
                          <a:latin typeface="Arial" pitchFamily="34" charset="0"/>
                          <a:cs typeface="Arial" pitchFamily="34" charset="0"/>
                        </a:rPr>
                        <a:t>. Arthritis (Rheumatoid or Osteoarthritis)</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6469">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32</a:t>
                      </a:r>
                      <a:r>
                        <a:rPr lang="en-CA" sz="1100" b="0" i="0" u="none" strike="noStrike" dirty="0">
                          <a:solidFill>
                            <a:srgbClr val="000000"/>
                          </a:solidFill>
                          <a:latin typeface="Arial" pitchFamily="34" charset="0"/>
                          <a:cs typeface="Arial" pitchFamily="34" charset="0"/>
                        </a:rPr>
                        <a:t>. Degenerative Disc disease (back disease, spinal stenosis or severe chronic back pain)</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33</a:t>
                      </a:r>
                      <a:r>
                        <a:rPr lang="en-US" sz="1100" b="0" i="0" u="none" strike="noStrike" dirty="0">
                          <a:solidFill>
                            <a:srgbClr val="000000"/>
                          </a:solidFill>
                          <a:latin typeface="Arial" pitchFamily="34" charset="0"/>
                          <a:cs typeface="Arial" pitchFamily="34" charset="0"/>
                        </a:rPr>
                        <a:t>. Osteoporosis</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34</a:t>
                      </a:r>
                      <a:r>
                        <a:rPr lang="en-US" sz="1100" b="0" i="0" u="none" strike="noStrike" dirty="0">
                          <a:solidFill>
                            <a:srgbClr val="000000"/>
                          </a:solidFill>
                          <a:latin typeface="Arial" pitchFamily="34" charset="0"/>
                          <a:cs typeface="Arial" pitchFamily="34" charset="0"/>
                        </a:rPr>
                        <a:t>. Connective Tissue disease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3567">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baseline="0" dirty="0" smtClean="0">
                          <a:solidFill>
                            <a:srgbClr val="000000"/>
                          </a:solidFill>
                          <a:latin typeface="Arial" pitchFamily="34" charset="0"/>
                          <a:cs typeface="Arial" pitchFamily="34" charset="0"/>
                        </a:rPr>
                        <a:t> </a:t>
                      </a:r>
                      <a:r>
                        <a:rPr lang="en-US" sz="1100" b="1" i="0" u="none" strike="noStrike" dirty="0" smtClean="0">
                          <a:solidFill>
                            <a:srgbClr val="000000"/>
                          </a:solidFill>
                          <a:latin typeface="Arial" pitchFamily="34" charset="0"/>
                          <a:cs typeface="Arial" pitchFamily="34" charset="0"/>
                        </a:rPr>
                        <a:t>Miscellaneous</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6469">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6700" indent="-266700" algn="l" fontAlgn="b"/>
                      <a:r>
                        <a:rPr lang="en-US" sz="1100" b="0" i="0" u="none" strike="noStrike" dirty="0" smtClean="0">
                          <a:solidFill>
                            <a:srgbClr val="000000"/>
                          </a:solidFill>
                          <a:latin typeface="Arial" pitchFamily="34" charset="0"/>
                          <a:cs typeface="Arial" pitchFamily="34" charset="0"/>
                        </a:rPr>
                        <a:t> 35</a:t>
                      </a:r>
                      <a:r>
                        <a:rPr lang="en-US" sz="1100" b="0" i="0" u="none" strike="noStrike" dirty="0">
                          <a:solidFill>
                            <a:srgbClr val="000000"/>
                          </a:solidFill>
                          <a:latin typeface="Arial" pitchFamily="34" charset="0"/>
                          <a:cs typeface="Arial" pitchFamily="34" charset="0"/>
                        </a:rPr>
                        <a:t>. Visual Impairment (cataracts, glaucoma, macular degeneration</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6469">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6700" indent="-266700" algn="l" fontAlgn="b"/>
                      <a:r>
                        <a:rPr lang="en-CA" sz="1100" b="0" i="0" u="none" strike="noStrike" dirty="0" smtClean="0">
                          <a:solidFill>
                            <a:srgbClr val="000000"/>
                          </a:solidFill>
                          <a:latin typeface="Arial" pitchFamily="34" charset="0"/>
                          <a:cs typeface="Arial" pitchFamily="34" charset="0"/>
                        </a:rPr>
                        <a:t> 36</a:t>
                      </a:r>
                      <a:r>
                        <a:rPr lang="en-CA" sz="1100" b="0" i="0" u="none" strike="noStrike" dirty="0">
                          <a:solidFill>
                            <a:srgbClr val="000000"/>
                          </a:solidFill>
                          <a:latin typeface="Arial" pitchFamily="34" charset="0"/>
                          <a:cs typeface="Arial" pitchFamily="34" charset="0"/>
                        </a:rPr>
                        <a:t>. Hearing Impairment (very hard of hearing even with hearing aids)</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6469">
                <a:tc>
                  <a:txBody>
                    <a:bodyPr/>
                    <a:lstStyle/>
                    <a:p>
                      <a:pPr algn="l" fontAlgn="b"/>
                      <a:endParaRPr lang="en-CA" sz="1100" b="0" i="0" u="none" strike="noStrike" dirty="0">
                        <a:latin typeface="Arial" pitchFamily="34" charset="0"/>
                        <a:cs typeface="Arial" pitchFamily="34" charset="0"/>
                      </a:endParaRP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6700" indent="-266700" algn="l" fontAlgn="b"/>
                      <a:r>
                        <a:rPr lang="en-CA" sz="1100" b="0" i="0" u="none" strike="noStrike" dirty="0" smtClean="0">
                          <a:solidFill>
                            <a:srgbClr val="000000"/>
                          </a:solidFill>
                          <a:latin typeface="Arial" pitchFamily="34" charset="0"/>
                          <a:cs typeface="Arial" pitchFamily="34" charset="0"/>
                        </a:rPr>
                        <a:t> 37.  </a:t>
                      </a:r>
                      <a:r>
                        <a:rPr lang="en-CA" sz="1100" b="0" i="0" u="none" strike="noStrike" baseline="0" dirty="0" smtClean="0">
                          <a:solidFill>
                            <a:srgbClr val="000000"/>
                          </a:solidFill>
                          <a:latin typeface="Arial" pitchFamily="34" charset="0"/>
                          <a:cs typeface="Arial" pitchFamily="34" charset="0"/>
                        </a:rPr>
                        <a:t>A</a:t>
                      </a:r>
                      <a:r>
                        <a:rPr lang="en-CA" sz="1100" b="0" i="0" u="none" strike="noStrike" dirty="0" smtClean="0">
                          <a:solidFill>
                            <a:srgbClr val="000000"/>
                          </a:solidFill>
                          <a:latin typeface="Arial" pitchFamily="34" charset="0"/>
                          <a:cs typeface="Arial" pitchFamily="34" charset="0"/>
                        </a:rPr>
                        <a:t>lcohol Abuse </a:t>
                      </a:r>
                      <a:endParaRPr lang="en-CA"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2729277"/>
              </p:ext>
            </p:extLst>
          </p:nvPr>
        </p:nvGraphicFramePr>
        <p:xfrm>
          <a:off x="214290" y="2083772"/>
          <a:ext cx="3143272" cy="5224532"/>
        </p:xfrm>
        <a:graphic>
          <a:graphicData uri="http://schemas.openxmlformats.org/drawingml/2006/table">
            <a:tbl>
              <a:tblPr/>
              <a:tblGrid>
                <a:gridCol w="224520"/>
                <a:gridCol w="2918752"/>
              </a:tblGrid>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Myocardial</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a:t>
                      </a:r>
                      <a:r>
                        <a:rPr lang="en-US" sz="1100" b="0" i="0" u="none" strike="noStrike" dirty="0">
                          <a:solidFill>
                            <a:srgbClr val="000000"/>
                          </a:solidFill>
                          <a:latin typeface="Arial" pitchFamily="34" charset="0"/>
                          <a:cs typeface="Arial" pitchFamily="34" charset="0"/>
                        </a:rPr>
                        <a:t>. Angina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2</a:t>
                      </a:r>
                      <a:r>
                        <a:rPr lang="en-US" sz="1100" b="0" i="0" u="none" strike="noStrike" dirty="0">
                          <a:solidFill>
                            <a:srgbClr val="000000"/>
                          </a:solidFill>
                          <a:latin typeface="Arial" pitchFamily="34" charset="0"/>
                          <a:cs typeface="Arial" pitchFamily="34" charset="0"/>
                        </a:rPr>
                        <a:t>. Arrhythmia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3</a:t>
                      </a:r>
                      <a:r>
                        <a:rPr lang="en-US" sz="1100" b="0" i="0" u="none" strike="noStrike" dirty="0">
                          <a:solidFill>
                            <a:srgbClr val="000000"/>
                          </a:solidFill>
                          <a:latin typeface="Arial" pitchFamily="34" charset="0"/>
                          <a:cs typeface="Arial" pitchFamily="34" charset="0"/>
                        </a:rPr>
                        <a:t>. </a:t>
                      </a:r>
                      <a:r>
                        <a:rPr lang="en-US" sz="1100" b="0" i="0" u="none" strike="noStrike" dirty="0" err="1">
                          <a:solidFill>
                            <a:srgbClr val="000000"/>
                          </a:solidFill>
                          <a:latin typeface="Arial" pitchFamily="34" charset="0"/>
                          <a:cs typeface="Arial" pitchFamily="34" charset="0"/>
                        </a:rPr>
                        <a:t>Valvular</a:t>
                      </a:r>
                      <a:endParaRPr lang="en-US"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4</a:t>
                      </a:r>
                      <a:r>
                        <a:rPr lang="en-US" sz="1100" b="0" i="0" u="none" strike="noStrike" dirty="0">
                          <a:solidFill>
                            <a:srgbClr val="000000"/>
                          </a:solidFill>
                          <a:latin typeface="Arial" pitchFamily="34" charset="0"/>
                          <a:cs typeface="Arial" pitchFamily="34" charset="0"/>
                        </a:rPr>
                        <a:t>. Myocardial infarction</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5</a:t>
                      </a:r>
                      <a:r>
                        <a:rPr lang="en-CA" sz="1100" b="0" i="0" u="none" strike="noStrike" dirty="0">
                          <a:solidFill>
                            <a:srgbClr val="000000"/>
                          </a:solidFill>
                          <a:latin typeface="Arial" pitchFamily="34" charset="0"/>
                          <a:cs typeface="Arial" pitchFamily="34" charset="0"/>
                        </a:rPr>
                        <a:t>. Congestive heart failure (or heart disease)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Vascular</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6</a:t>
                      </a:r>
                      <a:r>
                        <a:rPr lang="en-US" sz="1100" b="0" i="0" u="none" strike="noStrike" dirty="0">
                          <a:solidFill>
                            <a:srgbClr val="000000"/>
                          </a:solidFill>
                          <a:latin typeface="Arial" pitchFamily="34" charset="0"/>
                          <a:cs typeface="Arial" pitchFamily="34" charset="0"/>
                        </a:rPr>
                        <a:t>. Hypertension</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7</a:t>
                      </a:r>
                      <a:r>
                        <a:rPr lang="en-US" sz="1100" b="0" i="0" u="none" strike="noStrike" dirty="0">
                          <a:solidFill>
                            <a:srgbClr val="000000"/>
                          </a:solidFill>
                          <a:latin typeface="Arial" pitchFamily="34" charset="0"/>
                          <a:cs typeface="Arial" pitchFamily="34" charset="0"/>
                        </a:rPr>
                        <a:t>. Peripheral vascular disease or </a:t>
                      </a:r>
                      <a:r>
                        <a:rPr lang="en-US" sz="1100" b="0" i="0" u="none" strike="noStrike" dirty="0" err="1">
                          <a:solidFill>
                            <a:srgbClr val="000000"/>
                          </a:solidFill>
                          <a:latin typeface="Arial" pitchFamily="34" charset="0"/>
                          <a:cs typeface="Arial" pitchFamily="34" charset="0"/>
                        </a:rPr>
                        <a:t>claudication</a:t>
                      </a:r>
                      <a:endParaRPr lang="en-US"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8</a:t>
                      </a:r>
                      <a:r>
                        <a:rPr lang="en-US" sz="1100" b="0" i="0" u="none" strike="noStrike" dirty="0">
                          <a:solidFill>
                            <a:srgbClr val="000000"/>
                          </a:solidFill>
                          <a:latin typeface="Arial" pitchFamily="34" charset="0"/>
                          <a:cs typeface="Arial" pitchFamily="34" charset="0"/>
                        </a:rPr>
                        <a:t>. Cerebrovascular disease (Stroke </a:t>
                      </a:r>
                      <a:r>
                        <a:rPr lang="en-US" sz="1100" b="0" i="0" u="none" strike="noStrike" dirty="0" smtClean="0">
                          <a:solidFill>
                            <a:srgbClr val="000000"/>
                          </a:solidFill>
                          <a:latin typeface="Arial" pitchFamily="34" charset="0"/>
                          <a:cs typeface="Arial" pitchFamily="34" charset="0"/>
                        </a:rPr>
                        <a:t>or TIA</a:t>
                      </a:r>
                      <a:r>
                        <a:rPr lang="en-US" sz="1100" b="0" i="0" u="none" strike="noStrike" dirty="0">
                          <a:solidFill>
                            <a:srgbClr val="000000"/>
                          </a:solidFill>
                          <a:latin typeface="Arial" pitchFamily="34" charset="0"/>
                          <a:cs typeface="Arial" pitchFamily="34" charset="0"/>
                        </a:rPr>
                        <a:t>)</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Pulmonary</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5263">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9</a:t>
                      </a:r>
                      <a:r>
                        <a:rPr lang="en-CA" sz="1100" b="0" i="0" u="none" strike="noStrike" dirty="0">
                          <a:solidFill>
                            <a:srgbClr val="000000"/>
                          </a:solidFill>
                          <a:latin typeface="Arial" pitchFamily="34" charset="0"/>
                          <a:cs typeface="Arial" pitchFamily="34" charset="0"/>
                        </a:rPr>
                        <a:t>. Chronic obstructive pulmonary disease </a:t>
                      </a:r>
                      <a:r>
                        <a:rPr lang="en-CA" sz="1100" b="0" i="0" u="none" strike="noStrike" dirty="0" smtClean="0">
                          <a:solidFill>
                            <a:srgbClr val="000000"/>
                          </a:solidFill>
                          <a:latin typeface="Arial" pitchFamily="34" charset="0"/>
                          <a:cs typeface="Arial" pitchFamily="34" charset="0"/>
                        </a:rPr>
                        <a:t>              </a:t>
                      </a:r>
                      <a:r>
                        <a:rPr lang="en-CA" sz="1100" b="0" i="0" u="none" strike="noStrike" dirty="0" smtClean="0">
                          <a:solidFill>
                            <a:schemeClr val="bg1"/>
                          </a:solidFill>
                          <a:latin typeface="Arial" pitchFamily="34" charset="0"/>
                          <a:cs typeface="Arial" pitchFamily="34" charset="0"/>
                        </a:rPr>
                        <a:t>-</a:t>
                      </a:r>
                      <a:r>
                        <a:rPr lang="en-CA" sz="1100" b="0" i="0" u="none" strike="noStrike" dirty="0" smtClean="0">
                          <a:solidFill>
                            <a:srgbClr val="000000"/>
                          </a:solidFill>
                          <a:latin typeface="Arial" pitchFamily="34" charset="0"/>
                          <a:cs typeface="Arial" pitchFamily="34" charset="0"/>
                        </a:rPr>
                        <a:t>    (</a:t>
                      </a:r>
                      <a:r>
                        <a:rPr lang="en-CA" sz="1100" b="0" i="0" u="none" strike="noStrike" dirty="0">
                          <a:solidFill>
                            <a:srgbClr val="000000"/>
                          </a:solidFill>
                          <a:latin typeface="Arial" pitchFamily="34" charset="0"/>
                          <a:cs typeface="Arial" pitchFamily="34" charset="0"/>
                        </a:rPr>
                        <a:t>COPD, </a:t>
                      </a:r>
                      <a:r>
                        <a:rPr lang="en-CA" sz="1100" b="0" i="0" u="none" strike="noStrike" baseline="0" dirty="0" smtClean="0">
                          <a:solidFill>
                            <a:srgbClr val="000000"/>
                          </a:solidFill>
                          <a:latin typeface="Arial" pitchFamily="34" charset="0"/>
                          <a:cs typeface="Arial" pitchFamily="34" charset="0"/>
                        </a:rPr>
                        <a:t> </a:t>
                      </a:r>
                      <a:r>
                        <a:rPr lang="en-CA" sz="1100" b="0" i="0" u="none" strike="noStrike" dirty="0" smtClean="0">
                          <a:solidFill>
                            <a:srgbClr val="000000"/>
                          </a:solidFill>
                          <a:latin typeface="Arial" pitchFamily="34" charset="0"/>
                          <a:cs typeface="Arial" pitchFamily="34" charset="0"/>
                        </a:rPr>
                        <a:t>emphysema</a:t>
                      </a:r>
                      <a:r>
                        <a:rPr lang="en-CA" sz="1100" b="0" i="0" u="none" strike="noStrike" dirty="0">
                          <a:solidFill>
                            <a:srgbClr val="000000"/>
                          </a:solidFill>
                          <a:latin typeface="Arial" pitchFamily="34" charset="0"/>
                          <a:cs typeface="Arial" pitchFamily="34" charset="0"/>
                        </a:rPr>
                        <a:t>)</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10</a:t>
                      </a:r>
                      <a:r>
                        <a:rPr lang="en-US" sz="1100" b="0" i="0" u="none" strike="noStrike" dirty="0">
                          <a:solidFill>
                            <a:srgbClr val="000000"/>
                          </a:solidFill>
                          <a:latin typeface="Arial" pitchFamily="34" charset="0"/>
                          <a:cs typeface="Arial" pitchFamily="34" charset="0"/>
                        </a:rPr>
                        <a:t>. </a:t>
                      </a:r>
                      <a:r>
                        <a:rPr lang="en-US" sz="1100" b="0" i="0" u="none" strike="noStrike" dirty="0" smtClean="0">
                          <a:solidFill>
                            <a:srgbClr val="000000"/>
                          </a:solidFill>
                          <a:latin typeface="Arial" pitchFamily="34" charset="0"/>
                          <a:cs typeface="Arial" pitchFamily="34" charset="0"/>
                        </a:rPr>
                        <a:t>Asthma</a:t>
                      </a:r>
                      <a:endParaRPr lang="en-US"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Neurologic</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11</a:t>
                      </a:r>
                      <a:r>
                        <a:rPr lang="en-US" sz="1100" b="0" i="0" u="none" strike="noStrike" dirty="0">
                          <a:solidFill>
                            <a:srgbClr val="000000"/>
                          </a:solidFill>
                          <a:latin typeface="Arial" pitchFamily="34" charset="0"/>
                          <a:cs typeface="Arial" pitchFamily="34" charset="0"/>
                        </a:rPr>
                        <a:t>. Dementia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12</a:t>
                      </a:r>
                      <a:r>
                        <a:rPr lang="en-US" sz="1100" b="0" i="0" u="none" strike="noStrike" dirty="0">
                          <a:solidFill>
                            <a:srgbClr val="000000"/>
                          </a:solidFill>
                          <a:latin typeface="Arial" pitchFamily="34" charset="0"/>
                          <a:cs typeface="Arial" pitchFamily="34" charset="0"/>
                        </a:rPr>
                        <a:t>. </a:t>
                      </a:r>
                      <a:r>
                        <a:rPr lang="en-US" sz="1100" b="0" i="0" u="none" strike="noStrike" dirty="0" err="1">
                          <a:solidFill>
                            <a:srgbClr val="000000"/>
                          </a:solidFill>
                          <a:latin typeface="Arial" pitchFamily="34" charset="0"/>
                          <a:cs typeface="Arial" pitchFamily="34" charset="0"/>
                        </a:rPr>
                        <a:t>Hemiplegia</a:t>
                      </a:r>
                      <a:r>
                        <a:rPr lang="en-US" sz="1100" b="0" i="0" u="none" strike="noStrike" dirty="0">
                          <a:solidFill>
                            <a:srgbClr val="000000"/>
                          </a:solidFill>
                          <a:latin typeface="Arial" pitchFamily="34" charset="0"/>
                          <a:cs typeface="Arial" pitchFamily="34" charset="0"/>
                        </a:rPr>
                        <a:t> (paraplegia)</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5263">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13</a:t>
                      </a:r>
                      <a:r>
                        <a:rPr lang="en-CA" sz="1100" b="0" i="0" u="none" strike="noStrike" dirty="0">
                          <a:solidFill>
                            <a:srgbClr val="000000"/>
                          </a:solidFill>
                          <a:latin typeface="Arial" pitchFamily="34" charset="0"/>
                          <a:cs typeface="Arial" pitchFamily="34" charset="0"/>
                        </a:rPr>
                        <a:t>. Neurologic illnesses (such as Multiple </a:t>
                      </a:r>
                      <a:endParaRPr lang="en-CA" sz="1100" b="0" i="0" u="none" strike="noStrike" dirty="0" smtClean="0">
                        <a:solidFill>
                          <a:srgbClr val="000000"/>
                        </a:solidFill>
                        <a:latin typeface="Arial" pitchFamily="34" charset="0"/>
                        <a:cs typeface="Arial" pitchFamily="34" charset="0"/>
                      </a:endParaRPr>
                    </a:p>
                    <a:p>
                      <a:pPr algn="l" fontAlgn="b"/>
                      <a:r>
                        <a:rPr lang="en-CA" sz="1100" b="0" i="0" u="none" strike="noStrike" dirty="0" smtClean="0">
                          <a:solidFill>
                            <a:srgbClr val="000000"/>
                          </a:solidFill>
                          <a:latin typeface="Arial" pitchFamily="34" charset="0"/>
                          <a:cs typeface="Arial" pitchFamily="34" charset="0"/>
                        </a:rPr>
                        <a:t>       sclerosis </a:t>
                      </a:r>
                      <a:r>
                        <a:rPr lang="en-CA" sz="1100" b="0" i="0" u="none" strike="noStrike" dirty="0">
                          <a:solidFill>
                            <a:srgbClr val="000000"/>
                          </a:solidFill>
                          <a:latin typeface="Arial" pitchFamily="34" charset="0"/>
                          <a:cs typeface="Arial" pitchFamily="34" charset="0"/>
                        </a:rPr>
                        <a:t>or </a:t>
                      </a:r>
                      <a:r>
                        <a:rPr lang="en-CA" sz="1100" b="0" i="0" u="none" strike="noStrike" dirty="0" smtClean="0">
                          <a:solidFill>
                            <a:srgbClr val="000000"/>
                          </a:solidFill>
                          <a:latin typeface="Arial" pitchFamily="34" charset="0"/>
                          <a:cs typeface="Arial" pitchFamily="34" charset="0"/>
                        </a:rPr>
                        <a:t> </a:t>
                      </a:r>
                      <a:r>
                        <a:rPr lang="en-CA" sz="1100" b="0" i="0" u="none" strike="noStrike" dirty="0" err="1" smtClean="0">
                          <a:solidFill>
                            <a:srgbClr val="000000"/>
                          </a:solidFill>
                          <a:latin typeface="Arial" pitchFamily="34" charset="0"/>
                          <a:cs typeface="Arial" pitchFamily="34" charset="0"/>
                        </a:rPr>
                        <a:t>Parkinson"s</a:t>
                      </a:r>
                      <a:r>
                        <a:rPr lang="en-CA" sz="1100" b="0" i="0" u="none" strike="noStrike" dirty="0" smtClean="0">
                          <a:solidFill>
                            <a:srgbClr val="000000"/>
                          </a:solidFill>
                          <a:latin typeface="Arial" pitchFamily="34" charset="0"/>
                          <a:cs typeface="Arial" pitchFamily="34" charset="0"/>
                        </a:rPr>
                        <a:t>)</a:t>
                      </a:r>
                      <a:endParaRPr lang="en-CA"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smtClean="0">
                          <a:solidFill>
                            <a:srgbClr val="000000"/>
                          </a:solidFill>
                          <a:latin typeface="Arial" pitchFamily="34" charset="0"/>
                          <a:cs typeface="Arial" pitchFamily="34" charset="0"/>
                        </a:rPr>
                        <a:t> Endocrine</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smtClean="0">
                          <a:solidFill>
                            <a:srgbClr val="000000"/>
                          </a:solidFill>
                          <a:latin typeface="Arial" pitchFamily="34" charset="0"/>
                          <a:cs typeface="Arial" pitchFamily="34" charset="0"/>
                        </a:rPr>
                        <a:t> 14</a:t>
                      </a:r>
                      <a:r>
                        <a:rPr lang="en-US" sz="1100" b="0" i="0" u="none" strike="noStrike" dirty="0">
                          <a:solidFill>
                            <a:srgbClr val="000000"/>
                          </a:solidFill>
                          <a:latin typeface="Arial" pitchFamily="34" charset="0"/>
                          <a:cs typeface="Arial" pitchFamily="34" charset="0"/>
                        </a:rPr>
                        <a:t>. Diabetes </a:t>
                      </a:r>
                      <a:r>
                        <a:rPr lang="en-US" sz="1100" b="0" i="0" u="none" strike="noStrike" dirty="0" smtClean="0">
                          <a:solidFill>
                            <a:srgbClr val="000000"/>
                          </a:solidFill>
                          <a:latin typeface="Arial" pitchFamily="34" charset="0"/>
                          <a:cs typeface="Arial" pitchFamily="34" charset="0"/>
                        </a:rPr>
                        <a:t>Type </a:t>
                      </a:r>
                      <a:r>
                        <a:rPr lang="en-US" sz="1100" b="0" i="0" u="none" strike="noStrike" dirty="0">
                          <a:solidFill>
                            <a:srgbClr val="000000"/>
                          </a:solidFill>
                          <a:latin typeface="Arial" pitchFamily="34" charset="0"/>
                          <a:cs typeface="Arial" pitchFamily="34" charset="0"/>
                        </a:rPr>
                        <a:t>I or </a:t>
                      </a:r>
                      <a:r>
                        <a:rPr lang="en-US" sz="1100" b="0" i="0" u="none" strike="noStrike" dirty="0" smtClean="0">
                          <a:solidFill>
                            <a:srgbClr val="000000"/>
                          </a:solidFill>
                          <a:latin typeface="Arial" pitchFamily="34" charset="0"/>
                          <a:cs typeface="Arial" pitchFamily="34" charset="0"/>
                        </a:rPr>
                        <a:t>II</a:t>
                      </a:r>
                      <a:endParaRPr lang="en-US"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smtClean="0">
                          <a:solidFill>
                            <a:srgbClr val="000000"/>
                          </a:solidFill>
                          <a:latin typeface="Arial" pitchFamily="34" charset="0"/>
                          <a:cs typeface="Arial" pitchFamily="34" charset="0"/>
                        </a:rPr>
                        <a:t> 15</a:t>
                      </a:r>
                      <a:r>
                        <a:rPr lang="en-CA" sz="1100" b="0" i="0" u="none" strike="noStrike" dirty="0">
                          <a:solidFill>
                            <a:srgbClr val="000000"/>
                          </a:solidFill>
                          <a:latin typeface="Arial" pitchFamily="34" charset="0"/>
                          <a:cs typeface="Arial" pitchFamily="34" charset="0"/>
                        </a:rPr>
                        <a:t>. Diabetes with end organ damage</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5263">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6700" indent="-266700" algn="l" fontAlgn="b"/>
                      <a:r>
                        <a:rPr lang="en-CA" sz="1100" b="0" i="0" u="none" strike="noStrike" dirty="0" smtClean="0">
                          <a:solidFill>
                            <a:srgbClr val="000000"/>
                          </a:solidFill>
                          <a:latin typeface="Arial" pitchFamily="34" charset="0"/>
                          <a:cs typeface="Arial" pitchFamily="34" charset="0"/>
                        </a:rPr>
                        <a:t>16</a:t>
                      </a:r>
                      <a:r>
                        <a:rPr lang="en-CA" sz="1100" b="0" i="0" u="none" strike="noStrike" dirty="0">
                          <a:solidFill>
                            <a:srgbClr val="000000"/>
                          </a:solidFill>
                          <a:latin typeface="Arial" pitchFamily="34" charset="0"/>
                          <a:cs typeface="Arial" pitchFamily="34" charset="0"/>
                        </a:rPr>
                        <a:t>. Obesity and/or BMI &gt; 30 </a:t>
                      </a:r>
                      <a:endParaRPr lang="en-CA" sz="1100" b="0" i="0" u="none" strike="noStrike" dirty="0" smtClean="0">
                        <a:solidFill>
                          <a:srgbClr val="000000"/>
                        </a:solidFill>
                        <a:latin typeface="Arial" pitchFamily="34" charset="0"/>
                        <a:cs typeface="Arial" pitchFamily="34" charset="0"/>
                      </a:endParaRPr>
                    </a:p>
                    <a:p>
                      <a:pPr marL="266700" indent="-266700" algn="l" fontAlgn="b"/>
                      <a:r>
                        <a:rPr lang="en-CA" sz="1100" b="0" i="0" u="none" strike="noStrike" dirty="0" smtClean="0">
                          <a:solidFill>
                            <a:srgbClr val="000000"/>
                          </a:solidFill>
                          <a:latin typeface="Arial" pitchFamily="34" charset="0"/>
                          <a:cs typeface="Arial" pitchFamily="34" charset="0"/>
                        </a:rPr>
                        <a:t>     (weight </a:t>
                      </a:r>
                      <a:r>
                        <a:rPr lang="en-CA" sz="1100" b="0" i="0" u="none" strike="noStrike" dirty="0">
                          <a:solidFill>
                            <a:srgbClr val="000000"/>
                          </a:solidFill>
                          <a:latin typeface="Arial" pitchFamily="34" charset="0"/>
                          <a:cs typeface="Arial" pitchFamily="34" charset="0"/>
                        </a:rPr>
                        <a:t>in kg/(</a:t>
                      </a:r>
                      <a:r>
                        <a:rPr lang="en-CA" sz="1100" b="0" i="0" u="none" strike="noStrike" dirty="0" err="1">
                          <a:solidFill>
                            <a:srgbClr val="000000"/>
                          </a:solidFill>
                          <a:latin typeface="Arial" pitchFamily="34" charset="0"/>
                          <a:cs typeface="Arial" pitchFamily="34" charset="0"/>
                        </a:rPr>
                        <a:t>ht</a:t>
                      </a:r>
                      <a:r>
                        <a:rPr lang="en-CA" sz="1100" b="0" i="0" u="none" strike="noStrike" dirty="0">
                          <a:solidFill>
                            <a:srgbClr val="000000"/>
                          </a:solidFill>
                          <a:latin typeface="Arial" pitchFamily="34" charset="0"/>
                          <a:cs typeface="Arial" pitchFamily="34" charset="0"/>
                        </a:rPr>
                        <a:t> </a:t>
                      </a:r>
                      <a:r>
                        <a:rPr lang="en-CA" sz="1100" b="0" i="0" u="none" strike="noStrike" dirty="0" smtClean="0">
                          <a:solidFill>
                            <a:srgbClr val="000000"/>
                          </a:solidFill>
                          <a:latin typeface="Arial" pitchFamily="34" charset="0"/>
                          <a:cs typeface="Arial" pitchFamily="34" charset="0"/>
                        </a:rPr>
                        <a:t>in meters)</a:t>
                      </a:r>
                      <a:r>
                        <a:rPr lang="en-CA" sz="1100" b="0" i="0" u="none" strike="noStrike" baseline="30000" dirty="0" smtClean="0">
                          <a:solidFill>
                            <a:srgbClr val="000000"/>
                          </a:solidFill>
                          <a:latin typeface="Arial" pitchFamily="34" charset="0"/>
                          <a:cs typeface="Arial" pitchFamily="34" charset="0"/>
                        </a:rPr>
                        <a:t>2</a:t>
                      </a:r>
                      <a:r>
                        <a:rPr lang="en-CA" sz="1100" b="0" i="0" u="none" strike="noStrike" baseline="0" dirty="0" smtClean="0">
                          <a:solidFill>
                            <a:srgbClr val="000000"/>
                          </a:solidFill>
                          <a:latin typeface="Arial" pitchFamily="34" charset="0"/>
                          <a:cs typeface="Arial" pitchFamily="34" charset="0"/>
                        </a:rPr>
                        <a:t>)</a:t>
                      </a:r>
                      <a:r>
                        <a:rPr lang="en-CA" sz="1100" b="0" i="0" u="none" strike="noStrike" dirty="0" smtClean="0">
                          <a:solidFill>
                            <a:srgbClr val="000000"/>
                          </a:solidFill>
                          <a:latin typeface="Arial" pitchFamily="34" charset="0"/>
                          <a:cs typeface="Arial" pitchFamily="34" charset="0"/>
                        </a:rPr>
                        <a:t>   </a:t>
                      </a:r>
                      <a:endParaRPr lang="en-CA" sz="1100" b="0" i="0" u="none" strike="noStrike" dirty="0">
                        <a:solidFill>
                          <a:srgbClr val="000000"/>
                        </a:solidFill>
                        <a:latin typeface="Arial" pitchFamily="34" charset="0"/>
                        <a:cs typeface="Arial" pitchFamily="34" charset="0"/>
                      </a:endParaRP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 </a:t>
                      </a:r>
                    </a:p>
                  </a:txBody>
                  <a:tcPr marL="989" marR="989" marT="989"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2992">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1" i="0" u="none" strike="noStrike" dirty="0">
                          <a:solidFill>
                            <a:srgbClr val="000000"/>
                          </a:solidFill>
                          <a:latin typeface="Arial" pitchFamily="34" charset="0"/>
                          <a:cs typeface="Arial" pitchFamily="34" charset="0"/>
                        </a:rPr>
                        <a:t>R</a:t>
                      </a:r>
                      <a:r>
                        <a:rPr lang="en-US" sz="1100" b="1" i="0" u="none" strike="noStrike" dirty="0" smtClean="0">
                          <a:solidFill>
                            <a:srgbClr val="000000"/>
                          </a:solidFill>
                          <a:latin typeface="Arial" pitchFamily="34" charset="0"/>
                          <a:cs typeface="Arial" pitchFamily="34" charset="0"/>
                        </a:rPr>
                        <a:t>enal</a:t>
                      </a:r>
                      <a:endParaRPr lang="en-US" sz="1100" b="1" i="0" u="none" strike="noStrike" dirty="0">
                        <a:solidFill>
                          <a:srgbClr val="000000"/>
                        </a:solidFill>
                        <a:latin typeface="Arial" pitchFamily="34" charset="0"/>
                        <a:cs typeface="Arial" pitchFamily="34" charset="0"/>
                      </a:endParaRPr>
                    </a:p>
                  </a:txBody>
                  <a:tcPr marL="989" marR="989" marT="989" marB="0" anchor="b">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5558">
                <a:tc>
                  <a:txBody>
                    <a:bodyPr/>
                    <a:lstStyle/>
                    <a:p>
                      <a:pPr algn="l" fontAlgn="b"/>
                      <a:r>
                        <a:rPr lang="en-CA" sz="1100" b="0" i="0" u="none" strike="noStrike" dirty="0">
                          <a:latin typeface="Arial" pitchFamily="34" charset="0"/>
                          <a:cs typeface="Arial" pitchFamily="34" charset="0"/>
                        </a:rPr>
                        <a:t> </a:t>
                      </a:r>
                    </a:p>
                  </a:txBody>
                  <a:tcPr marL="989"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CA" sz="1100" b="0" i="0" u="none" strike="noStrike" dirty="0">
                          <a:solidFill>
                            <a:srgbClr val="000000"/>
                          </a:solidFill>
                          <a:latin typeface="Arial" pitchFamily="34" charset="0"/>
                          <a:cs typeface="Arial" pitchFamily="34" charset="0"/>
                        </a:rPr>
                        <a:t>17. Moderate or severe renal disease </a:t>
                      </a:r>
                    </a:p>
                  </a:txBody>
                  <a:tcPr marL="23735" marR="989" marT="989"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 Box 42"/>
          <p:cNvSpPr txBox="1">
            <a:spLocks noChangeArrowheads="1"/>
          </p:cNvSpPr>
          <p:nvPr/>
        </p:nvSpPr>
        <p:spPr bwMode="auto">
          <a:xfrm>
            <a:off x="223815" y="728695"/>
            <a:ext cx="6491333" cy="34284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400" dirty="0" smtClean="0">
                <a:solidFill>
                  <a:srgbClr val="000000"/>
                </a:solidFill>
                <a:latin typeface="Arial Black" pitchFamily="34" charset="0"/>
                <a:ea typeface="Times New Roman" pitchFamily="18" charset="0"/>
                <a:cs typeface="Arial" pitchFamily="34" charset="0"/>
              </a:rPr>
              <a:t>Comorbidities</a:t>
            </a:r>
            <a:endParaRPr lang="en-US" dirty="0" smtClean="0">
              <a:latin typeface="Arial" pitchFamily="34" charset="0"/>
              <a:cs typeface="Arial" pitchFamily="34" charset="0"/>
            </a:endParaRPr>
          </a:p>
        </p:txBody>
      </p:sp>
      <p:sp>
        <p:nvSpPr>
          <p:cNvPr id="7"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Text Box 17"/>
          <p:cNvSpPr txBox="1">
            <a:spLocks noChangeArrowheads="1"/>
          </p:cNvSpPr>
          <p:nvPr/>
        </p:nvSpPr>
        <p:spPr bwMode="auto">
          <a:xfrm>
            <a:off x="223815" y="1503016"/>
            <a:ext cx="6286544" cy="47669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Check</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all comorbidities the patient has listed in the taxonomy.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If the patient has no comorbidities listed in the taxonomy,  select </a:t>
            </a:r>
            <a:r>
              <a:rPr lang="en-US" sz="1200" dirty="0" smtClean="0">
                <a:solidFill>
                  <a:srgbClr val="000000"/>
                </a:solidFill>
                <a:latin typeface="Arial" pitchFamily="34" charset="0"/>
                <a:ea typeface="Times New Roman" pitchFamily="18" charset="0"/>
                <a:cs typeface="Arial" pitchFamily="34" charset="0"/>
              </a:rPr>
              <a:t>“</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No” to “Comorbidities?</a:t>
            </a:r>
            <a:r>
              <a:rPr lang="en-US" sz="1200" dirty="0" smtClean="0">
                <a:solidFill>
                  <a:srgbClr val="000000"/>
                </a:solidFill>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Connector 14"/>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309" y="184665"/>
            <a:ext cx="1645192" cy="71545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15</a:t>
            </a:fld>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2566260444"/>
              </p:ext>
            </p:extLst>
          </p:nvPr>
        </p:nvGraphicFramePr>
        <p:xfrm>
          <a:off x="254865" y="1104816"/>
          <a:ext cx="3143272" cy="370840"/>
        </p:xfrm>
        <a:graphic>
          <a:graphicData uri="http://schemas.openxmlformats.org/drawingml/2006/table">
            <a:tbl>
              <a:tblPr firstRow="1" bandRow="1">
                <a:tableStyleId>{5C22544A-7EE6-4342-B048-85BDC9FD1C3A}</a:tableStyleId>
              </a:tblPr>
              <a:tblGrid>
                <a:gridCol w="1657565"/>
                <a:gridCol w="1485707"/>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Arial" pitchFamily="34" charset="0"/>
                          <a:cs typeface="Arial" pitchFamily="34" charset="0"/>
                        </a:rPr>
                        <a:t>Comorbidities</a:t>
                      </a:r>
                      <a:r>
                        <a:rPr lang="en-US" sz="1400" b="1" dirty="0" smtClean="0">
                          <a:solidFill>
                            <a:srgbClr val="000000"/>
                          </a:solidFill>
                          <a:latin typeface="Arial" pitchFamily="34" charset="0"/>
                          <a:cs typeface="Arial" pitchFamily="34" charset="0"/>
                        </a:rPr>
                        <a:t>?</a:t>
                      </a:r>
                      <a:endParaRPr lang="en-CA"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Yes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a:t>
                      </a:r>
                      <a:endParaRPr lang="en-CA"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8" name="Table 7"/>
          <p:cNvGraphicFramePr>
            <a:graphicFrameLocks noGrp="1"/>
          </p:cNvGraphicFramePr>
          <p:nvPr>
            <p:extLst>
              <p:ext uri="{D42A27DB-BD31-4B8C-83A1-F6EECF244321}">
                <p14:modId xmlns:p14="http://schemas.microsoft.com/office/powerpoint/2010/main" val="2545451233"/>
              </p:ext>
            </p:extLst>
          </p:nvPr>
        </p:nvGraphicFramePr>
        <p:xfrm>
          <a:off x="188640" y="1001069"/>
          <a:ext cx="6383632" cy="8021221"/>
        </p:xfrm>
        <a:graphic>
          <a:graphicData uri="http://schemas.openxmlformats.org/drawingml/2006/table">
            <a:tbl>
              <a:tblPr/>
              <a:tblGrid>
                <a:gridCol w="864096"/>
                <a:gridCol w="5519536"/>
              </a:tblGrid>
              <a:tr h="402579">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Instructions</a:t>
                      </a:r>
                      <a:endParaRPr lang="en-CA" sz="1100" kern="1400" dirty="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rtl="0">
                        <a:spcBef>
                          <a:spcPts val="0"/>
                        </a:spcBef>
                        <a:spcAft>
                          <a:spcPts val="0"/>
                        </a:spcAft>
                      </a:pPr>
                      <a:r>
                        <a:rPr lang="en-US" sz="1100" u="none" kern="1400" dirty="0" smtClean="0">
                          <a:solidFill>
                            <a:srgbClr val="000000"/>
                          </a:solidFill>
                          <a:latin typeface="Arial" pitchFamily="34" charset="0"/>
                          <a:cs typeface="Arial" pitchFamily="34" charset="0"/>
                        </a:rPr>
                        <a:t>This data is collected to determine modified</a:t>
                      </a:r>
                      <a:r>
                        <a:rPr lang="en-US" sz="1100" u="none" kern="1400" baseline="0" dirty="0" smtClean="0">
                          <a:solidFill>
                            <a:srgbClr val="000000"/>
                          </a:solidFill>
                          <a:latin typeface="Arial" pitchFamily="34" charset="0"/>
                          <a:cs typeface="Arial" pitchFamily="34" charset="0"/>
                        </a:rPr>
                        <a:t> SOFA score at baseline.</a:t>
                      </a:r>
                      <a:endParaRPr lang="en-CA" sz="1100" u="none" kern="1400" dirty="0" smtClean="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1760">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anose="020B0604020202020204" pitchFamily="34" charset="0"/>
                          <a:cs typeface="Arial" panose="020B0604020202020204" pitchFamily="34" charset="0"/>
                        </a:rPr>
                        <a:t>This data is </a:t>
                      </a:r>
                      <a:r>
                        <a:rPr lang="en-CA" sz="1100" u="none" kern="1400" dirty="0" smtClean="0">
                          <a:solidFill>
                            <a:srgbClr val="000000"/>
                          </a:solidFill>
                          <a:latin typeface="Arial" pitchFamily="34" charset="0"/>
                          <a:cs typeface="Arial" pitchFamily="34" charset="0"/>
                        </a:rPr>
                        <a:t>collected </a:t>
                      </a:r>
                      <a:r>
                        <a:rPr lang="en-CA" sz="1100" u="none" kern="1200" dirty="0" smtClean="0">
                          <a:solidFill>
                            <a:srgbClr val="000000"/>
                          </a:solidFill>
                          <a:latin typeface="Arial" pitchFamily="34" charset="0"/>
                          <a:ea typeface="+mn-ea"/>
                          <a:cs typeface="Arial" pitchFamily="34" charset="0"/>
                        </a:rPr>
                        <a:t>once at baseline.</a:t>
                      </a:r>
                      <a:r>
                        <a:rPr lang="en-CA" sz="1100" u="none" kern="1200" baseline="0" dirty="0" smtClean="0">
                          <a:solidFill>
                            <a:srgbClr val="000000"/>
                          </a:solidFill>
                          <a:latin typeface="Arial" pitchFamily="34" charset="0"/>
                          <a:ea typeface="+mn-ea"/>
                          <a:cs typeface="Arial" pitchFamily="34" charset="0"/>
                        </a:rPr>
                        <a:t> </a:t>
                      </a:r>
                      <a:r>
                        <a:rPr lang="en-CA" sz="1100" u="none" kern="1400" dirty="0" smtClean="0">
                          <a:solidFill>
                            <a:srgbClr val="000000"/>
                          </a:solidFill>
                          <a:latin typeface="Arial" pitchFamily="34" charset="0"/>
                          <a:cs typeface="Arial" pitchFamily="34" charset="0"/>
                        </a:rPr>
                        <a:t>All data should be collected</a:t>
                      </a:r>
                      <a:r>
                        <a:rPr lang="en-CA" sz="1100" u="none" kern="1400" baseline="0" dirty="0" smtClean="0">
                          <a:solidFill>
                            <a:srgbClr val="000000"/>
                          </a:solidFill>
                          <a:latin typeface="Arial" pitchFamily="34" charset="0"/>
                          <a:cs typeface="Arial" pitchFamily="34" charset="0"/>
                        </a:rPr>
                        <a:t> </a:t>
                      </a:r>
                      <a:r>
                        <a:rPr lang="en-CA" sz="1100" u="none" kern="1400" dirty="0" smtClean="0">
                          <a:solidFill>
                            <a:srgbClr val="000000"/>
                          </a:solidFill>
                          <a:latin typeface="Arial" pitchFamily="34" charset="0"/>
                          <a:cs typeface="Arial" pitchFamily="34" charset="0"/>
                        </a:rPr>
                        <a:t>within the first 24 hours after admission.</a:t>
                      </a:r>
                      <a:r>
                        <a:rPr lang="en-CA" sz="1100" u="none" kern="1400" baseline="0" dirty="0" smtClean="0">
                          <a:solidFill>
                            <a:srgbClr val="000000"/>
                          </a:solidFill>
                          <a:latin typeface="Arial" pitchFamily="34" charset="0"/>
                          <a:cs typeface="Arial" pitchFamily="34" charset="0"/>
                        </a:rPr>
                        <a:t> </a:t>
                      </a:r>
                      <a:r>
                        <a:rPr lang="en-CA" sz="1100" u="none" kern="1400" dirty="0" smtClean="0">
                          <a:solidFill>
                            <a:srgbClr val="000000"/>
                          </a:solidFill>
                          <a:latin typeface="Arial" pitchFamily="34" charset="0"/>
                          <a:cs typeface="Arial" pitchFamily="34" charset="0"/>
                        </a:rPr>
                        <a:t>If data is not available within the first 24 hours, go outside the 24 hour</a:t>
                      </a:r>
                      <a:r>
                        <a:rPr lang="en-CA" sz="1100" u="none" kern="1400" baseline="0" dirty="0" smtClean="0">
                          <a:solidFill>
                            <a:srgbClr val="000000"/>
                          </a:solidFill>
                          <a:latin typeface="Arial" pitchFamily="34" charset="0"/>
                          <a:cs typeface="Arial" pitchFamily="34" charset="0"/>
                        </a:rPr>
                        <a:t> </a:t>
                      </a:r>
                      <a:r>
                        <a:rPr lang="en-CA" sz="1100" u="none" kern="1400" dirty="0" smtClean="0">
                          <a:solidFill>
                            <a:srgbClr val="000000"/>
                          </a:solidFill>
                          <a:latin typeface="Arial" pitchFamily="34" charset="0"/>
                          <a:cs typeface="Arial" pitchFamily="34" charset="0"/>
                        </a:rPr>
                        <a:t>period and</a:t>
                      </a:r>
                      <a:r>
                        <a:rPr lang="en-CA" sz="1100" u="none" kern="1400" baseline="0" dirty="0" smtClean="0">
                          <a:solidFill>
                            <a:srgbClr val="000000"/>
                          </a:solidFill>
                          <a:latin typeface="Arial" pitchFamily="34" charset="0"/>
                          <a:cs typeface="Arial" pitchFamily="34" charset="0"/>
                        </a:rPr>
                        <a:t> record data closest to admission.</a:t>
                      </a:r>
                      <a:r>
                        <a:rPr lang="en-CA" sz="1100" u="none" kern="1400" dirty="0" smtClean="0">
                          <a:solidFill>
                            <a:srgbClr val="000000"/>
                          </a:solidFill>
                          <a:latin typeface="Arial" pitchFamily="34" charset="0"/>
                          <a:cs typeface="Arial" pitchFamily="34" charset="0"/>
                        </a:rPr>
                        <a:t> </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70490">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Lowest PaO</a:t>
                      </a:r>
                      <a:r>
                        <a:rPr lang="en-US" sz="1100" b="1" kern="1400" baseline="-25000" dirty="0" smtClean="0">
                          <a:solidFill>
                            <a:srgbClr val="000000"/>
                          </a:solidFill>
                          <a:latin typeface="Arial" pitchFamily="34" charset="0"/>
                          <a:cs typeface="Arial" pitchFamily="34" charset="0"/>
                        </a:rPr>
                        <a:t>2 </a:t>
                      </a:r>
                      <a:r>
                        <a:rPr lang="en-US" sz="1100" b="1" kern="1400" dirty="0" smtClean="0">
                          <a:solidFill>
                            <a:srgbClr val="000000"/>
                          </a:solidFill>
                          <a:latin typeface="Arial" pitchFamily="34" charset="0"/>
                          <a:cs typeface="Arial" pitchFamily="34" charset="0"/>
                        </a:rPr>
                        <a:t>/ FiO</a:t>
                      </a:r>
                      <a:r>
                        <a:rPr lang="en-US" sz="1100" b="1" kern="1400" baseline="-25000" dirty="0" smtClean="0">
                          <a:solidFill>
                            <a:srgbClr val="000000"/>
                          </a:solidFill>
                          <a:latin typeface="Arial" pitchFamily="34" charset="0"/>
                          <a:cs typeface="Arial" pitchFamily="34" charset="0"/>
                        </a:rPr>
                        <a:t>2</a:t>
                      </a:r>
                    </a:p>
                    <a:p>
                      <a:pPr marR="0" indent="0" algn="l" rtl="0">
                        <a:spcBef>
                          <a:spcPts val="0"/>
                        </a:spcBef>
                        <a:spcAft>
                          <a:spcPts val="0"/>
                        </a:spcAft>
                      </a:pPr>
                      <a:r>
                        <a:rPr lang="en-US" sz="1100" b="1" kern="1400" baseline="0" dirty="0" smtClean="0">
                          <a:solidFill>
                            <a:srgbClr val="000000"/>
                          </a:solidFill>
                          <a:latin typeface="Arial" pitchFamily="34" charset="0"/>
                          <a:cs typeface="Arial" pitchFamily="34" charset="0"/>
                        </a:rPr>
                        <a:t>(PF ratio)</a:t>
                      </a:r>
                      <a:endParaRPr lang="en-US" sz="1100" b="1" kern="1400" baseline="0" dirty="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Record the lowest PaO</a:t>
                      </a:r>
                      <a:r>
                        <a:rPr lang="en-CA" sz="1100" kern="1400" baseline="-25000" dirty="0" smtClean="0">
                          <a:solidFill>
                            <a:srgbClr val="000000"/>
                          </a:solidFill>
                          <a:latin typeface="Arial" pitchFamily="34" charset="0"/>
                          <a:cs typeface="Arial" pitchFamily="34" charset="0"/>
                        </a:rPr>
                        <a:t>2 </a:t>
                      </a:r>
                      <a:r>
                        <a:rPr lang="en-CA" sz="1100" kern="1400" dirty="0" smtClean="0">
                          <a:solidFill>
                            <a:srgbClr val="000000"/>
                          </a:solidFill>
                          <a:latin typeface="Arial" pitchFamily="34" charset="0"/>
                          <a:cs typeface="Arial" pitchFamily="34" charset="0"/>
                        </a:rPr>
                        <a:t>/ FiO</a:t>
                      </a:r>
                      <a:r>
                        <a:rPr lang="en-CA" sz="1100" kern="1400" baseline="-25000" dirty="0" smtClean="0">
                          <a:solidFill>
                            <a:srgbClr val="000000"/>
                          </a:solidFill>
                          <a:latin typeface="Arial" pitchFamily="34" charset="0"/>
                          <a:cs typeface="Arial" pitchFamily="34" charset="0"/>
                        </a:rPr>
                        <a:t>2</a:t>
                      </a:r>
                      <a:r>
                        <a:rPr lang="en-CA" sz="1100" kern="1400" dirty="0" smtClean="0">
                          <a:solidFill>
                            <a:srgbClr val="000000"/>
                          </a:solidFill>
                          <a:latin typeface="Arial" pitchFamily="34" charset="0"/>
                          <a:cs typeface="Arial" pitchFamily="34" charset="0"/>
                        </a:rPr>
                        <a:t> (PF ratio) observed in the first 24 hours after admission </a:t>
                      </a:r>
                      <a:r>
                        <a:rPr lang="en-CA" sz="1100" kern="1400" baseline="0" dirty="0" smtClean="0">
                          <a:solidFill>
                            <a:srgbClr val="000000"/>
                          </a:solidFill>
                          <a:latin typeface="Arial" pitchFamily="34" charset="0"/>
                          <a:cs typeface="Arial" pitchFamily="34" charset="0"/>
                        </a:rPr>
                        <a:t>by selecting from the options below. </a:t>
                      </a:r>
                      <a:r>
                        <a:rPr lang="en-CA" sz="1100" kern="1400" dirty="0" smtClean="0">
                          <a:solidFill>
                            <a:srgbClr val="000000"/>
                          </a:solidFill>
                          <a:latin typeface="Arial" pitchFamily="34" charset="0"/>
                          <a:cs typeface="Arial" pitchFamily="34" charset="0"/>
                        </a:rPr>
                        <a:t>The PaO</a:t>
                      </a:r>
                      <a:r>
                        <a:rPr lang="en-CA" sz="1100" kern="1400" baseline="-25000" dirty="0" smtClean="0">
                          <a:solidFill>
                            <a:srgbClr val="000000"/>
                          </a:solidFill>
                          <a:latin typeface="Arial" pitchFamily="34" charset="0"/>
                          <a:cs typeface="Arial" pitchFamily="34" charset="0"/>
                        </a:rPr>
                        <a:t>2 </a:t>
                      </a:r>
                      <a:r>
                        <a:rPr lang="en-CA" sz="1100" kern="1400" dirty="0" smtClean="0">
                          <a:solidFill>
                            <a:srgbClr val="000000"/>
                          </a:solidFill>
                          <a:latin typeface="Arial" pitchFamily="34" charset="0"/>
                          <a:cs typeface="Arial" pitchFamily="34" charset="0"/>
                        </a:rPr>
                        <a:t>and FiO</a:t>
                      </a:r>
                      <a:r>
                        <a:rPr lang="en-CA" sz="1100" kern="1400" baseline="-25000" dirty="0" smtClean="0">
                          <a:solidFill>
                            <a:srgbClr val="000000"/>
                          </a:solidFill>
                          <a:latin typeface="Arial" pitchFamily="34" charset="0"/>
                          <a:cs typeface="Arial" pitchFamily="34" charset="0"/>
                        </a:rPr>
                        <a:t>2</a:t>
                      </a:r>
                      <a:r>
                        <a:rPr lang="en-CA" sz="1100" kern="1400" dirty="0" smtClean="0">
                          <a:solidFill>
                            <a:srgbClr val="000000"/>
                          </a:solidFill>
                          <a:latin typeface="Arial" pitchFamily="34" charset="0"/>
                          <a:cs typeface="Arial" pitchFamily="34" charset="0"/>
                        </a:rPr>
                        <a:t> values should come from the same blood gas </a:t>
                      </a:r>
                      <a:r>
                        <a:rPr lang="en-CA" sz="1100" b="0" kern="1400" dirty="0" smtClean="0">
                          <a:solidFill>
                            <a:srgbClr val="000000"/>
                          </a:solidFill>
                          <a:latin typeface="Arial" pitchFamily="34" charset="0"/>
                          <a:cs typeface="Arial" pitchFamily="34" charset="0"/>
                        </a:rPr>
                        <a:t>measurement. </a:t>
                      </a:r>
                      <a:r>
                        <a:rPr lang="en-CA" sz="1100" b="1" kern="1400" dirty="0" smtClean="0">
                          <a:solidFill>
                            <a:srgbClr val="000000"/>
                          </a:solidFill>
                          <a:latin typeface="Arial" pitchFamily="34" charset="0"/>
                          <a:cs typeface="Arial" pitchFamily="34" charset="0"/>
                        </a:rPr>
                        <a:t>If no PF ratio, record N/A </a:t>
                      </a:r>
                      <a:r>
                        <a:rPr lang="en-CA" sz="1100" b="0" kern="1400" dirty="0" smtClean="0">
                          <a:solidFill>
                            <a:srgbClr val="000000"/>
                          </a:solidFill>
                          <a:latin typeface="Arial" pitchFamily="34" charset="0"/>
                          <a:cs typeface="Arial" pitchFamily="34" charset="0"/>
                        </a:rPr>
                        <a:t>by selecting</a:t>
                      </a:r>
                      <a:r>
                        <a:rPr lang="en-CA" sz="1100" b="0" kern="1400" baseline="0" dirty="0" smtClean="0">
                          <a:solidFill>
                            <a:srgbClr val="000000"/>
                          </a:solidFill>
                          <a:latin typeface="Arial" pitchFamily="34" charset="0"/>
                          <a:cs typeface="Arial" pitchFamily="34" charset="0"/>
                        </a:rPr>
                        <a:t> the first option</a:t>
                      </a:r>
                      <a:r>
                        <a:rPr lang="en-CA" sz="1100" b="1" kern="1400" dirty="0" smtClean="0">
                          <a:solidFill>
                            <a:srgbClr val="000000"/>
                          </a:solidFill>
                          <a:latin typeface="Arial" pitchFamily="34" charset="0"/>
                          <a:cs typeface="Arial" pitchFamily="34" charset="0"/>
                        </a:rPr>
                        <a:t>.</a:t>
                      </a:r>
                      <a:endPar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endParaRP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sng"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11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400 mmHg </a:t>
                      </a:r>
                      <a:r>
                        <a:rPr kumimoji="0" lang="en-US" sz="1100" b="1"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 N/A</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300 – 399 mmHg</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200 – 299 mmHg</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100 – 199 mmHg with respiratory support</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&lt; 100 mmHg with respiratory support</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1265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Lowest</a:t>
                      </a:r>
                      <a:r>
                        <a:rPr lang="en-US" sz="1100" b="1" kern="1400" baseline="0" dirty="0" smtClean="0">
                          <a:solidFill>
                            <a:srgbClr val="000000"/>
                          </a:solidFill>
                          <a:latin typeface="Arial" pitchFamily="34" charset="0"/>
                          <a:cs typeface="Arial" pitchFamily="34" charset="0"/>
                        </a:rPr>
                        <a:t> Platelets</a:t>
                      </a:r>
                      <a:endParaRPr lang="en-CA" sz="1100" b="1" kern="1400" dirty="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3175" algn="l" defTabSz="914400" rtl="0" eaLnBrk="1" fontAlgn="auto" latinLnBrk="0" hangingPunct="1">
                        <a:lnSpc>
                          <a:spcPct val="100000"/>
                        </a:lnSpc>
                        <a:spcBef>
                          <a:spcPts val="0"/>
                        </a:spcBef>
                        <a:spcAft>
                          <a:spcPts val="0"/>
                        </a:spcAft>
                        <a:buClrTx/>
                        <a:buSzTx/>
                        <a:buFontTx/>
                        <a:buNone/>
                        <a:tabLst>
                          <a:tab pos="0" algn="l"/>
                        </a:tabLst>
                        <a:defRPr/>
                      </a:pPr>
                      <a:r>
                        <a:rPr lang="en-CA" sz="1100" kern="1400" dirty="0" smtClean="0">
                          <a:solidFill>
                            <a:srgbClr val="000000"/>
                          </a:solidFill>
                          <a:latin typeface="Arial" pitchFamily="34" charset="0"/>
                          <a:cs typeface="Arial" pitchFamily="34" charset="0"/>
                        </a:rPr>
                        <a:t>Record the lowest serum platelets observed in the first 24 hours after admission</a:t>
                      </a:r>
                      <a:r>
                        <a:rPr lang="en-CA" sz="1100" kern="1400" baseline="0" dirty="0" smtClean="0">
                          <a:solidFill>
                            <a:srgbClr val="000000"/>
                          </a:solidFill>
                          <a:latin typeface="Arial" pitchFamily="34" charset="0"/>
                          <a:cs typeface="Arial" pitchFamily="34" charset="0"/>
                        </a:rPr>
                        <a:t> by selecting from options below. </a:t>
                      </a:r>
                      <a:r>
                        <a:rPr lang="en-CA" sz="1100" b="1" kern="1400" dirty="0" smtClean="0">
                          <a:solidFill>
                            <a:srgbClr val="000000"/>
                          </a:solidFill>
                          <a:latin typeface="Arial" pitchFamily="34" charset="0"/>
                          <a:cs typeface="Arial" pitchFamily="34" charset="0"/>
                        </a:rPr>
                        <a:t>If no Platelet </a:t>
                      </a:r>
                      <a:r>
                        <a:rPr lang="en-CA" sz="1100" b="1" kern="1400" baseline="0" dirty="0" smtClean="0">
                          <a:solidFill>
                            <a:srgbClr val="000000"/>
                          </a:solidFill>
                          <a:latin typeface="Arial" pitchFamily="34" charset="0"/>
                          <a:cs typeface="Arial" pitchFamily="34" charset="0"/>
                        </a:rPr>
                        <a:t> </a:t>
                      </a:r>
                      <a:r>
                        <a:rPr lang="en-CA" sz="1100" b="1" kern="1400" dirty="0" smtClean="0">
                          <a:solidFill>
                            <a:srgbClr val="000000"/>
                          </a:solidFill>
                          <a:latin typeface="Arial" pitchFamily="34" charset="0"/>
                          <a:cs typeface="Arial" pitchFamily="34" charset="0"/>
                        </a:rPr>
                        <a:t>Data, record N/A </a:t>
                      </a:r>
                      <a:r>
                        <a:rPr lang="en-CA" sz="1100" b="0" kern="1400" dirty="0" smtClean="0">
                          <a:solidFill>
                            <a:srgbClr val="000000"/>
                          </a:solidFill>
                          <a:latin typeface="Arial" pitchFamily="34" charset="0"/>
                          <a:cs typeface="Arial" pitchFamily="34" charset="0"/>
                        </a:rPr>
                        <a:t>by selecting</a:t>
                      </a:r>
                      <a:r>
                        <a:rPr lang="en-CA" sz="1100" b="0" kern="1400" baseline="0" dirty="0" smtClean="0">
                          <a:solidFill>
                            <a:srgbClr val="000000"/>
                          </a:solidFill>
                          <a:latin typeface="Arial" pitchFamily="34" charset="0"/>
                          <a:cs typeface="Arial" pitchFamily="34" charset="0"/>
                        </a:rPr>
                        <a:t> the first option</a:t>
                      </a:r>
                      <a:r>
                        <a:rPr lang="en-CA" sz="1100" b="1" kern="1400" dirty="0" smtClean="0">
                          <a:solidFill>
                            <a:srgbClr val="000000"/>
                          </a:solidFill>
                          <a:latin typeface="Arial" pitchFamily="34" charset="0"/>
                          <a:cs typeface="Arial" pitchFamily="34" charset="0"/>
                        </a:rPr>
                        <a:t>.</a:t>
                      </a:r>
                      <a:endPar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endParaRP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150 x 10</a:t>
                      </a:r>
                      <a:r>
                        <a:rPr kumimoji="0" lang="en-US"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/µL) </a:t>
                      </a:r>
                      <a:r>
                        <a:rPr kumimoji="0" lang="en-CA"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or N/A</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100 - 149 x10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50 - 99 x10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20 - 49 x10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&lt; 20 x10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 (10</a:t>
                      </a:r>
                      <a:r>
                        <a:rPr kumimoji="0" lang="en-CA" sz="11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C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/µL)</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54850">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Vasopressors</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85725" marR="0" indent="0" algn="l" rtl="0">
                        <a:spcBef>
                          <a:spcPts val="0"/>
                        </a:spcBef>
                        <a:spcAft>
                          <a:spcPts val="0"/>
                        </a:spcAft>
                      </a:pPr>
                      <a:r>
                        <a:rPr lang="en-US" sz="1100" kern="1400" dirty="0" smtClean="0">
                          <a:solidFill>
                            <a:schemeClr val="tx1"/>
                          </a:solidFill>
                          <a:latin typeface="Arial" pitchFamily="34" charset="0"/>
                          <a:cs typeface="Arial" pitchFamily="34" charset="0"/>
                        </a:rPr>
                        <a:t>Indicate whether the patient received vasopressors or not be </a:t>
                      </a:r>
                      <a:r>
                        <a:rPr lang="en-US" sz="1100" i="0" kern="1400" dirty="0" smtClean="0">
                          <a:solidFill>
                            <a:schemeClr val="tx1"/>
                          </a:solidFill>
                          <a:latin typeface="Arial" pitchFamily="34" charset="0"/>
                          <a:cs typeface="Arial" pitchFamily="34" charset="0"/>
                        </a:rPr>
                        <a:t>selecting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dirty="0" smtClean="0">
                          <a:solidFill>
                            <a:schemeClr val="tx1"/>
                          </a:solidFill>
                          <a:latin typeface="Arial" pitchFamily="34" charset="0"/>
                          <a:cs typeface="Arial" pitchFamily="34" charset="0"/>
                        </a:rPr>
                        <a:t>” or “NO”.</a:t>
                      </a:r>
                      <a:endParaRPr lang="en-CA" sz="1100" i="0" kern="1400" dirty="0" smtClean="0">
                        <a:solidFill>
                          <a:schemeClr val="tx1"/>
                        </a:solidFill>
                        <a:latin typeface="Arial" pitchFamily="34" charset="0"/>
                        <a:cs typeface="Arial" pitchFamily="34" charset="0"/>
                      </a:endParaRPr>
                    </a:p>
                    <a:p>
                      <a:pPr marL="85725" marR="0" indent="0" algn="l" rtl="0">
                        <a:spcBef>
                          <a:spcPts val="0"/>
                        </a:spcBef>
                        <a:spcAft>
                          <a:spcPts val="0"/>
                        </a:spcAft>
                      </a:pPr>
                      <a:r>
                        <a:rPr lang="en-CA" sz="1100" i="0" kern="1400" dirty="0" smtClean="0">
                          <a:solidFill>
                            <a:schemeClr val="tx1"/>
                          </a:solidFill>
                          <a:latin typeface="Arial" pitchFamily="34" charset="0"/>
                          <a:cs typeface="Arial" pitchFamily="34" charset="0"/>
                        </a:rPr>
                        <a:t>If</a:t>
                      </a:r>
                      <a:r>
                        <a:rPr lang="en-CA" sz="1100" i="0" kern="1400" baseline="0" dirty="0" smtClean="0">
                          <a:solidFill>
                            <a:schemeClr val="tx1"/>
                          </a:solidFill>
                          <a:latin typeface="Arial" pitchFamily="34" charset="0"/>
                          <a:cs typeface="Arial" pitchFamily="34" charset="0"/>
                        </a:rPr>
                        <a:t> “</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baseline="0" dirty="0" smtClean="0">
                          <a:solidFill>
                            <a:schemeClr val="tx1"/>
                          </a:solidFill>
                          <a:latin typeface="Arial" pitchFamily="34" charset="0"/>
                          <a:cs typeface="Arial" pitchFamily="34" charset="0"/>
                        </a:rPr>
                        <a:t>”, select the </a:t>
                      </a:r>
                      <a:r>
                        <a:rPr lang="en-CA" sz="1100" i="0" u="sng" kern="1400" baseline="0" dirty="0" smtClean="0">
                          <a:solidFill>
                            <a:schemeClr val="tx1"/>
                          </a:solidFill>
                          <a:latin typeface="Arial" pitchFamily="34" charset="0"/>
                          <a:cs typeface="Arial" pitchFamily="34" charset="0"/>
                        </a:rPr>
                        <a:t>highest</a:t>
                      </a:r>
                      <a:r>
                        <a:rPr lang="en-CA" sz="1100" i="0" kern="1400" baseline="0" dirty="0" smtClean="0">
                          <a:solidFill>
                            <a:schemeClr val="tx1"/>
                          </a:solidFill>
                          <a:latin typeface="Arial" pitchFamily="34" charset="0"/>
                          <a:cs typeface="Arial" pitchFamily="34" charset="0"/>
                        </a:rPr>
                        <a:t> dose received from the 3 groupings below:</a:t>
                      </a:r>
                      <a:endParaRPr lang="en-CA" sz="1100" i="0" kern="1400" dirty="0">
                        <a:solidFill>
                          <a:schemeClr val="tx1"/>
                        </a:solidFill>
                        <a:latin typeface="Arial" pitchFamily="34" charset="0"/>
                        <a:cs typeface="Arial" pitchFamily="34" charset="0"/>
                      </a:endParaRP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 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err="1" smtClean="0">
                          <a:solidFill>
                            <a:schemeClr val="tx1"/>
                          </a:solidFill>
                          <a:effectLst/>
                          <a:latin typeface="Arial" panose="020B0604020202020204" pitchFamily="34" charset="0"/>
                          <a:ea typeface="+mn-ea"/>
                          <a:cs typeface="Arial" panose="020B0604020202020204" pitchFamily="34" charset="0"/>
                        </a:rPr>
                        <a:t>Dobutamine</a:t>
                      </a:r>
                      <a:r>
                        <a:rPr lang="en-CA" sz="1100" b="0" i="0" kern="1200" dirty="0" smtClean="0">
                          <a:solidFill>
                            <a:schemeClr val="tx1"/>
                          </a:solidFill>
                          <a:effectLst/>
                          <a:latin typeface="Arial" panose="020B0604020202020204" pitchFamily="34" charset="0"/>
                          <a:ea typeface="+mn-ea"/>
                          <a:cs typeface="Arial" panose="020B0604020202020204" pitchFamily="34" charset="0"/>
                        </a:rPr>
                        <a:t> (any dose)</a:t>
                      </a:r>
                    </a:p>
                    <a:p>
                      <a:pPr marL="457200" lvl="1" indent="0">
                        <a:buFont typeface="Wingdings" panose="05000000000000000000" pitchFamily="2" charset="2"/>
                        <a:buNone/>
                      </a:pPr>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6 - 15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Epinephrine ≤ 0.1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Norepinephrine ≤ 0.1 µg/kg/min</a:t>
                      </a:r>
                    </a:p>
                    <a:p>
                      <a:pPr lvl="1"/>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&gt; 15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Epinephrine &gt; 0.1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Norepinephrine &gt; 0.1 µg/kg/min</a:t>
                      </a:r>
                      <a:r>
                        <a:rPr lang="en-CA" sz="1100" kern="1400" dirty="0" smtClean="0">
                          <a:solidFill>
                            <a:schemeClr val="tx1"/>
                          </a:solidFill>
                          <a:latin typeface="Arial" pitchFamily="34" charset="0"/>
                          <a:cs typeface="Arial" pitchFamily="34" charset="0"/>
                        </a:rPr>
                        <a:t>        </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405986">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Mean Arterial</a:t>
                      </a:r>
                      <a:r>
                        <a:rPr lang="en-US" sz="1100" b="1" kern="1400" baseline="0" dirty="0" smtClean="0">
                          <a:solidFill>
                            <a:srgbClr val="000000"/>
                          </a:solidFill>
                          <a:latin typeface="Arial" pitchFamily="34" charset="0"/>
                          <a:cs typeface="Arial" pitchFamily="34" charset="0"/>
                        </a:rPr>
                        <a:t> Pressure (MAP)</a:t>
                      </a:r>
                      <a:endParaRPr lang="en-US" sz="1100" kern="1400" dirty="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If the patient did not receive vasopressors, indicate the </a:t>
                      </a:r>
                      <a:r>
                        <a:rPr lang="en-CA" sz="1100" u="sng" kern="1400" dirty="0" smtClean="0">
                          <a:solidFill>
                            <a:srgbClr val="000000"/>
                          </a:solidFill>
                          <a:latin typeface="Arial" pitchFamily="34" charset="0"/>
                          <a:cs typeface="Arial" pitchFamily="34" charset="0"/>
                        </a:rPr>
                        <a:t>lowest</a:t>
                      </a:r>
                      <a:r>
                        <a:rPr lang="en-CA" sz="1100" kern="1400" dirty="0" smtClean="0">
                          <a:solidFill>
                            <a:srgbClr val="000000"/>
                          </a:solidFill>
                          <a:latin typeface="Arial" pitchFamily="34" charset="0"/>
                          <a:cs typeface="Arial" pitchFamily="34" charset="0"/>
                        </a:rPr>
                        <a:t> MAP observed in the first 24 hours after admission</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by s</a:t>
                      </a:r>
                      <a:r>
                        <a:rPr lang="en-CA" sz="1100" kern="1400" baseline="0" dirty="0" smtClean="0">
                          <a:solidFill>
                            <a:srgbClr val="000000"/>
                          </a:solidFill>
                          <a:latin typeface="Arial" pitchFamily="34" charset="0"/>
                          <a:cs typeface="Arial" pitchFamily="34" charset="0"/>
                        </a:rPr>
                        <a:t>electing from the options below</a:t>
                      </a:r>
                      <a:r>
                        <a:rPr lang="en-CA" sz="1100" kern="1400" dirty="0" smtClean="0">
                          <a:solidFill>
                            <a:srgbClr val="000000"/>
                          </a:solidFill>
                          <a:latin typeface="Arial" pitchFamily="34" charset="0"/>
                          <a:cs typeface="Arial" pitchFamily="34" charset="0"/>
                        </a:rPr>
                        <a:t>:</a:t>
                      </a:r>
                      <a:endParaRPr lang="en-US" sz="1100" kern="1400" dirty="0" smtClean="0">
                        <a:solidFill>
                          <a:srgbClr val="000000"/>
                        </a:solidFill>
                        <a:latin typeface="Arial" pitchFamily="34" charset="0"/>
                        <a:cs typeface="Arial" pitchFamily="34" charset="0"/>
                      </a:endParaRPr>
                    </a:p>
                    <a:p>
                      <a:pPr marL="714375" marR="0" lvl="1"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&lt; 70 mmHg</a:t>
                      </a:r>
                    </a:p>
                    <a:p>
                      <a:pPr marL="714375" marR="0" lvl="1" indent="-171450" algn="l" rtl="0">
                        <a:spcBef>
                          <a:spcPts val="0"/>
                        </a:spcBef>
                        <a:spcAft>
                          <a:spcPts val="0"/>
                        </a:spcAft>
                        <a:buFont typeface="Wingdings" panose="05000000000000000000" pitchFamily="2" charset="2"/>
                        <a:buChar char="q"/>
                      </a:pPr>
                      <a:r>
                        <a:rPr lang="en-US" sz="1100" u="sng" kern="1400" dirty="0" smtClean="0">
                          <a:solidFill>
                            <a:srgbClr val="000000"/>
                          </a:solidFill>
                          <a:latin typeface="Arial" pitchFamily="34" charset="0"/>
                          <a:cs typeface="Arial" pitchFamily="34" charset="0"/>
                        </a:rPr>
                        <a:t>&gt;</a:t>
                      </a:r>
                      <a:r>
                        <a:rPr lang="en-US" sz="1100" u="none" kern="1400" dirty="0" smtClean="0">
                          <a:solidFill>
                            <a:srgbClr val="000000"/>
                          </a:solidFill>
                          <a:latin typeface="Arial" pitchFamily="34" charset="0"/>
                          <a:cs typeface="Arial" pitchFamily="34" charset="0"/>
                        </a:rPr>
                        <a:t> 70 mmHg</a:t>
                      </a:r>
                    </a:p>
                    <a:p>
                      <a:pPr marL="85725"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r>
                        <a:rPr lang="en-CA" sz="1100" kern="1200" dirty="0" smtClean="0">
                          <a:solidFill>
                            <a:schemeClr val="tx1"/>
                          </a:solidFill>
                          <a:effectLst/>
                          <a:latin typeface="Arial" panose="020B0604020202020204" pitchFamily="34" charset="0"/>
                          <a:ea typeface="+mn-ea"/>
                          <a:cs typeface="Arial" panose="020B0604020202020204" pitchFamily="34" charset="0"/>
                        </a:rPr>
                        <a:t>  If the MAP is not available you can calculate it using the formula</a:t>
                      </a:r>
                    </a:p>
                    <a:p>
                      <a:r>
                        <a:rPr lang="en-CA" sz="1100" b="1" i="1"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1" i="1" kern="1200" dirty="0" smtClean="0">
                          <a:solidFill>
                            <a:schemeClr val="tx1"/>
                          </a:solidFill>
                          <a:effectLst/>
                          <a:latin typeface="Arial" panose="020B0604020202020204" pitchFamily="34" charset="0"/>
                          <a:ea typeface="+mn-ea"/>
                          <a:cs typeface="Arial" panose="020B0604020202020204" pitchFamily="34" charset="0"/>
                        </a:rPr>
                        <a:t>MAP = 1/3 lowest systolic BP + 2/3 corresponding diastolic BP </a:t>
                      </a:r>
                      <a:endParaRPr lang="en-CA" sz="1100" b="1" i="0" kern="1200" dirty="0" smtClean="0">
                        <a:solidFill>
                          <a:schemeClr val="tx1"/>
                        </a:solidFill>
                        <a:effectLst/>
                        <a:latin typeface="Arial" panose="020B0604020202020204" pitchFamily="34" charset="0"/>
                        <a:ea typeface="+mn-ea"/>
                        <a:cs typeface="Arial" panose="020B0604020202020204" pitchFamily="34" charset="0"/>
                      </a:endParaRPr>
                    </a:p>
                    <a:p>
                      <a:endParaRPr lang="en-CA" sz="1100" b="1" i="0" kern="1200" dirty="0" smtClean="0">
                        <a:solidFill>
                          <a:schemeClr val="tx1"/>
                        </a:solidFill>
                        <a:effectLst/>
                        <a:latin typeface="Arial" panose="020B0604020202020204" pitchFamily="34" charset="0"/>
                        <a:ea typeface="+mn-ea"/>
                        <a:cs typeface="Arial" panose="020B0604020202020204" pitchFamily="34" charset="0"/>
                      </a:endParaRPr>
                    </a:p>
                    <a:p>
                      <a:pPr marL="92075" indent="0"/>
                      <a:r>
                        <a:rPr lang="en-CA" sz="1100" kern="1200" dirty="0" smtClean="0">
                          <a:solidFill>
                            <a:schemeClr val="tx1"/>
                          </a:solidFill>
                          <a:effectLst/>
                          <a:latin typeface="Arial" panose="020B0604020202020204" pitchFamily="34" charset="0"/>
                          <a:ea typeface="+mn-ea"/>
                          <a:cs typeface="Arial" panose="020B0604020202020204" pitchFamily="34" charset="0"/>
                        </a:rPr>
                        <a:t>Or use the tool on the website: </a:t>
                      </a:r>
                      <a:r>
                        <a:rPr lang="en-CA" sz="1100" kern="1200" dirty="0" smtClean="0">
                          <a:solidFill>
                            <a:srgbClr val="0000CC"/>
                          </a:solidFill>
                          <a:effectLst/>
                          <a:latin typeface="Arial" panose="020B0604020202020204" pitchFamily="34" charset="0"/>
                          <a:ea typeface="+mn-ea"/>
                          <a:cs typeface="Arial" panose="020B0604020202020204" pitchFamily="34" charset="0"/>
                        </a:rPr>
                        <a:t>http://www.mdcalc.com/mean-arterial-pressure-map/</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110998">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Urine </a:t>
                      </a:r>
                      <a:r>
                        <a:rPr lang="en-US" sz="1100" b="1" kern="1400" dirty="0" smtClean="0">
                          <a:solidFill>
                            <a:srgbClr val="000000"/>
                          </a:solidFill>
                          <a:latin typeface="Arial" pitchFamily="34" charset="0"/>
                          <a:cs typeface="Arial" pitchFamily="34" charset="0"/>
                        </a:rPr>
                        <a:t>Output</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a:t>
                      </a:r>
                      <a:r>
                        <a:rPr lang="en-US" sz="1100" b="1" kern="1400" dirty="0" err="1">
                          <a:solidFill>
                            <a:srgbClr val="000000"/>
                          </a:solidFill>
                          <a:latin typeface="Arial" pitchFamily="34" charset="0"/>
                          <a:cs typeface="Arial" pitchFamily="34" charset="0"/>
                        </a:rPr>
                        <a:t>mL</a:t>
                      </a:r>
                      <a:r>
                        <a:rPr lang="en-US" sz="1100" b="1" kern="1400" dirty="0">
                          <a:solidFill>
                            <a:srgbClr val="000000"/>
                          </a:solidFill>
                          <a:latin typeface="Arial" pitchFamily="34" charset="0"/>
                          <a:cs typeface="Arial" pitchFamily="34" charset="0"/>
                        </a:rPr>
                        <a:t>)</a:t>
                      </a:r>
                      <a:endParaRPr lang="en-US" sz="1100" kern="1400" dirty="0">
                        <a:solidFill>
                          <a:srgbClr val="000000"/>
                        </a:solidFill>
                        <a:latin typeface="Arial" pitchFamily="34" charset="0"/>
                        <a:cs typeface="Arial" pitchFamily="34" charset="0"/>
                      </a:endParaRP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Indicate </a:t>
                      </a:r>
                      <a:r>
                        <a:rPr lang="en-CA" sz="1100" kern="1400" dirty="0">
                          <a:solidFill>
                            <a:srgbClr val="000000"/>
                          </a:solidFill>
                          <a:latin typeface="Arial" pitchFamily="34" charset="0"/>
                          <a:cs typeface="Arial" pitchFamily="34" charset="0"/>
                        </a:rPr>
                        <a:t>the </a:t>
                      </a:r>
                      <a:r>
                        <a:rPr lang="en-CA" sz="1100" kern="1400" dirty="0" smtClean="0">
                          <a:solidFill>
                            <a:srgbClr val="000000"/>
                          </a:solidFill>
                          <a:latin typeface="Arial" pitchFamily="34" charset="0"/>
                          <a:cs typeface="Arial" pitchFamily="34" charset="0"/>
                        </a:rPr>
                        <a:t>volume </a:t>
                      </a:r>
                      <a:r>
                        <a:rPr lang="en-CA" sz="1100" kern="1400" dirty="0">
                          <a:solidFill>
                            <a:srgbClr val="000000"/>
                          </a:solidFill>
                          <a:latin typeface="Arial" pitchFamily="34" charset="0"/>
                          <a:cs typeface="Arial" pitchFamily="34" charset="0"/>
                        </a:rPr>
                        <a:t>range </a:t>
                      </a:r>
                      <a:r>
                        <a:rPr lang="en-CA" sz="1100" kern="1400" dirty="0" smtClean="0">
                          <a:solidFill>
                            <a:srgbClr val="000000"/>
                          </a:solidFill>
                          <a:latin typeface="Arial" pitchFamily="34" charset="0"/>
                          <a:cs typeface="Arial" pitchFamily="34" charset="0"/>
                        </a:rPr>
                        <a:t>of </a:t>
                      </a:r>
                      <a:r>
                        <a:rPr lang="en-CA" sz="1100" kern="1400" dirty="0">
                          <a:solidFill>
                            <a:srgbClr val="000000"/>
                          </a:solidFill>
                          <a:latin typeface="Arial" pitchFamily="34" charset="0"/>
                          <a:cs typeface="Arial" pitchFamily="34" charset="0"/>
                        </a:rPr>
                        <a:t>urine output </a:t>
                      </a:r>
                      <a:r>
                        <a:rPr lang="en-CA" sz="1100" kern="1400" dirty="0" smtClean="0">
                          <a:solidFill>
                            <a:srgbClr val="000000"/>
                          </a:solidFill>
                          <a:latin typeface="Arial" pitchFamily="34" charset="0"/>
                          <a:cs typeface="Arial" pitchFamily="34" charset="0"/>
                        </a:rPr>
                        <a:t>in the first 24 hours after admission</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by</a:t>
                      </a:r>
                      <a:r>
                        <a:rPr lang="en-CA" sz="1100" kern="1400" baseline="0" dirty="0" smtClean="0">
                          <a:solidFill>
                            <a:srgbClr val="000000"/>
                          </a:solidFill>
                          <a:latin typeface="Arial" pitchFamily="34" charset="0"/>
                          <a:cs typeface="Arial" pitchFamily="34" charset="0"/>
                        </a:rPr>
                        <a:t> selecting from</a:t>
                      </a:r>
                      <a:r>
                        <a:rPr lang="en-CA" sz="1100" kern="1400" dirty="0" smtClean="0">
                          <a:solidFill>
                            <a:srgbClr val="000000"/>
                          </a:solidFill>
                          <a:latin typeface="Arial" pitchFamily="34" charset="0"/>
                          <a:cs typeface="Arial" pitchFamily="34" charset="0"/>
                        </a:rPr>
                        <a:t>  the list below:</a:t>
                      </a: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&lt; 200 mL/day</a:t>
                      </a: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200 - 499 mL/day</a:t>
                      </a: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a:t>
                      </a:r>
                      <a:r>
                        <a:rPr kumimoji="0" lang="en-US" sz="11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a:t>
                      </a:r>
                      <a:r>
                        <a:rPr lang="en-CA" sz="1100" b="0" i="0" kern="1200" dirty="0" smtClean="0">
                          <a:solidFill>
                            <a:schemeClr val="tx1"/>
                          </a:solidFill>
                          <a:effectLst/>
                          <a:latin typeface="Arial" panose="020B0604020202020204" pitchFamily="34" charset="0"/>
                          <a:ea typeface="+mn-ea"/>
                          <a:cs typeface="Arial" panose="020B0604020202020204" pitchFamily="34" charset="0"/>
                        </a:rPr>
                        <a:t> 500 mL/day</a:t>
                      </a:r>
                    </a:p>
                    <a:p>
                      <a:pPr marL="628650" lvl="1" indent="-17145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Not Available</a:t>
                      </a:r>
                    </a:p>
                  </a:txBody>
                  <a:tcPr marL="15166" marR="15166" marT="15166" marB="151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bl>
          </a:graphicData>
        </a:graphic>
      </p:graphicFrame>
      <p:sp>
        <p:nvSpPr>
          <p:cNvPr id="46083"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6082" name="Text Box 2"/>
          <p:cNvSpPr txBox="1">
            <a:spLocks noChangeArrowheads="1"/>
          </p:cNvSpPr>
          <p:nvPr/>
        </p:nvSpPr>
        <p:spPr bwMode="auto">
          <a:xfrm>
            <a:off x="214290" y="683568"/>
            <a:ext cx="6167038" cy="3175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34" charset="0"/>
                <a:ea typeface="Times New Roman" pitchFamily="18" charset="0"/>
                <a:cs typeface="Arial" pitchFamily="34" charset="0"/>
              </a:rPr>
              <a:t>Organ Dysfunction Instructions</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955" y="52630"/>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16</a:t>
            </a:fld>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65" name="Table 64"/>
          <p:cNvGraphicFramePr>
            <a:graphicFrameLocks noGrp="1"/>
          </p:cNvGraphicFramePr>
          <p:nvPr>
            <p:extLst>
              <p:ext uri="{D42A27DB-BD31-4B8C-83A1-F6EECF244321}">
                <p14:modId xmlns:p14="http://schemas.microsoft.com/office/powerpoint/2010/main" val="3466612682"/>
              </p:ext>
            </p:extLst>
          </p:nvPr>
        </p:nvGraphicFramePr>
        <p:xfrm>
          <a:off x="332655" y="1174906"/>
          <a:ext cx="6277653" cy="4949936"/>
        </p:xfrm>
        <a:graphic>
          <a:graphicData uri="http://schemas.openxmlformats.org/drawingml/2006/table">
            <a:tbl>
              <a:tblPr/>
              <a:tblGrid>
                <a:gridCol w="2016225"/>
                <a:gridCol w="4261428"/>
              </a:tblGrid>
              <a:tr h="142876">
                <a:tc>
                  <a:txBody>
                    <a:bodyPr/>
                    <a:lstStyle/>
                    <a:p>
                      <a:pPr marR="0" indent="0"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Date </a:t>
                      </a:r>
                    </a:p>
                    <a:p>
                      <a:pPr marR="0" indent="0" algn="l" rtl="0">
                        <a:lnSpc>
                          <a:spcPct val="100000"/>
                        </a:lnSpc>
                        <a:spcBef>
                          <a:spcPts val="0"/>
                        </a:spcBef>
                        <a:spcAft>
                          <a:spcPts val="0"/>
                        </a:spcAft>
                      </a:pPr>
                      <a:r>
                        <a:rPr lang="en-US" sz="1100" b="0" kern="1400" dirty="0" smtClean="0">
                          <a:solidFill>
                            <a:srgbClr val="000000"/>
                          </a:solidFill>
                          <a:latin typeface="Arial" panose="020B0604020202020204" pitchFamily="34" charset="0"/>
                          <a:cs typeface="Arial" panose="020B0604020202020204" pitchFamily="34" charset="0"/>
                        </a:rPr>
                        <a:t>(YYYY-MM-DD)</a:t>
                      </a: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anose="020B0604020202020204" pitchFamily="34" charset="0"/>
                          <a:cs typeface="Arial" panose="020B0604020202020204" pitchFamily="34" charset="0"/>
                        </a:rPr>
                        <a:t> </a:t>
                      </a:r>
                    </a:p>
                    <a:p>
                      <a:pPr marR="0" indent="0" algn="l" rtl="0">
                        <a:lnSpc>
                          <a:spcPct val="100000"/>
                        </a:lnSpc>
                        <a:spcBef>
                          <a:spcPts val="0"/>
                        </a:spcBef>
                        <a:spcAft>
                          <a:spcPts val="0"/>
                        </a:spcAft>
                      </a:pP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2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anose="020B0604020202020204" pitchFamily="34" charset="0"/>
                          <a:cs typeface="Arial" panose="020B0604020202020204" pitchFamily="34" charset="0"/>
                        </a:rPr>
                        <a:t>Lowest PaO2/FiO2 (PF ratio)</a:t>
                      </a:r>
                      <a:endParaRPr lang="en-US" sz="1100" b="1"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7175" marR="0" lvl="0" indent="-171450" algn="l" rtl="0">
                        <a:spcBef>
                          <a:spcPts val="0"/>
                        </a:spcBef>
                        <a:spcAft>
                          <a:spcPts val="0"/>
                        </a:spcAft>
                        <a:buFont typeface="Wingdings" panose="05000000000000000000" pitchFamily="2" charset="2"/>
                        <a:buChar char="q"/>
                      </a:pPr>
                      <a:r>
                        <a:rPr lang="en-US" sz="1100" u="sng" kern="1400" dirty="0" smtClean="0">
                          <a:solidFill>
                            <a:srgbClr val="000000"/>
                          </a:solidFill>
                          <a:latin typeface="Arial" panose="020B0604020202020204" pitchFamily="34" charset="0"/>
                          <a:cs typeface="Arial" panose="020B0604020202020204" pitchFamily="34" charset="0"/>
                        </a:rPr>
                        <a:t>&gt;</a:t>
                      </a:r>
                      <a:r>
                        <a:rPr lang="en-US" sz="1100" kern="1400" dirty="0" smtClean="0">
                          <a:solidFill>
                            <a:srgbClr val="000000"/>
                          </a:solidFill>
                          <a:latin typeface="Arial" panose="020B0604020202020204" pitchFamily="34" charset="0"/>
                          <a:cs typeface="Arial" panose="020B0604020202020204" pitchFamily="34" charset="0"/>
                        </a:rPr>
                        <a:t> 400 mmHg </a:t>
                      </a:r>
                      <a:r>
                        <a:rPr lang="en-US" sz="1100" b="1" kern="1400" dirty="0" smtClean="0">
                          <a:solidFill>
                            <a:srgbClr val="000000"/>
                          </a:solidFill>
                          <a:latin typeface="Arial" panose="020B0604020202020204" pitchFamily="34" charset="0"/>
                          <a:cs typeface="Arial" panose="020B0604020202020204" pitchFamily="34" charset="0"/>
                        </a:rPr>
                        <a:t>or N/A</a:t>
                      </a:r>
                    </a:p>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anose="020B0604020202020204" pitchFamily="34" charset="0"/>
                          <a:cs typeface="Arial" panose="020B0604020202020204" pitchFamily="34" charset="0"/>
                        </a:rPr>
                        <a:t>300 – 399 mmHg</a:t>
                      </a:r>
                    </a:p>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anose="020B0604020202020204" pitchFamily="34" charset="0"/>
                          <a:cs typeface="Arial" panose="020B0604020202020204" pitchFamily="34" charset="0"/>
                        </a:rPr>
                        <a:t>200 – 299 mmHg</a:t>
                      </a:r>
                    </a:p>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anose="020B0604020202020204" pitchFamily="34" charset="0"/>
                          <a:cs typeface="Arial" panose="020B0604020202020204" pitchFamily="34" charset="0"/>
                        </a:rPr>
                        <a:t>100 – 199 mmHg with respiratory support</a:t>
                      </a:r>
                    </a:p>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anose="020B0604020202020204" pitchFamily="34" charset="0"/>
                          <a:cs typeface="Arial" panose="020B0604020202020204" pitchFamily="34" charset="0"/>
                        </a:rPr>
                        <a:t>&lt; 100 mmHg with respiratory support</a:t>
                      </a: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2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anose="020B0604020202020204" pitchFamily="34" charset="0"/>
                          <a:cs typeface="Arial" panose="020B0604020202020204" pitchFamily="34" charset="0"/>
                        </a:rPr>
                        <a:t>Lowest Platelets</a:t>
                      </a:r>
                      <a:endParaRPr lang="en-US" sz="1100" b="1"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u="sng" kern="1200" dirty="0" smtClean="0">
                          <a:solidFill>
                            <a:schemeClr val="tx1"/>
                          </a:solidFill>
                          <a:effectLst/>
                          <a:latin typeface="Arial" panose="020B0604020202020204" pitchFamily="34" charset="0"/>
                          <a:ea typeface="+mn-ea"/>
                          <a:cs typeface="Arial" panose="020B0604020202020204" pitchFamily="34" charset="0"/>
                        </a:rPr>
                        <a:t>&gt;</a:t>
                      </a:r>
                      <a:r>
                        <a:rPr lang="en-US" sz="1100" kern="1200" dirty="0" smtClean="0">
                          <a:solidFill>
                            <a:schemeClr val="tx1"/>
                          </a:solidFill>
                          <a:effectLst/>
                          <a:latin typeface="Arial" panose="020B0604020202020204" pitchFamily="34" charset="0"/>
                          <a:ea typeface="+mn-ea"/>
                          <a:cs typeface="Arial" panose="020B0604020202020204" pitchFamily="34" charset="0"/>
                        </a:rPr>
                        <a:t> 150 x 10</a:t>
                      </a:r>
                      <a:r>
                        <a:rPr lang="en-US" sz="1100" kern="1200" baseline="30000" dirty="0" smtClean="0">
                          <a:solidFill>
                            <a:schemeClr val="tx1"/>
                          </a:solidFill>
                          <a:effectLst/>
                          <a:latin typeface="Arial" panose="020B0604020202020204" pitchFamily="34" charset="0"/>
                          <a:ea typeface="+mn-ea"/>
                          <a:cs typeface="Arial" panose="020B0604020202020204" pitchFamily="34" charset="0"/>
                        </a:rPr>
                        <a:t>9</a:t>
                      </a:r>
                      <a:r>
                        <a:rPr lang="en-US" sz="1100" kern="1200" dirty="0" smtClean="0">
                          <a:solidFill>
                            <a:schemeClr val="tx1"/>
                          </a:solidFill>
                          <a:effectLst/>
                          <a:latin typeface="Arial" panose="020B0604020202020204" pitchFamily="34" charset="0"/>
                          <a:ea typeface="+mn-ea"/>
                          <a:cs typeface="Arial" panose="020B0604020202020204" pitchFamily="34" charset="0"/>
                        </a:rPr>
                        <a:t>/L </a:t>
                      </a:r>
                      <a:r>
                        <a:rPr lang="en-CA" sz="1100" kern="1200" dirty="0" smtClean="0">
                          <a:solidFill>
                            <a:schemeClr val="tx1"/>
                          </a:solidFill>
                          <a:effectLst/>
                          <a:latin typeface="Arial" panose="020B0604020202020204" pitchFamily="34" charset="0"/>
                          <a:ea typeface="+mn-ea"/>
                          <a:cs typeface="Arial" panose="020B0604020202020204" pitchFamily="34" charset="0"/>
                        </a:rPr>
                        <a:t>(10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CA" sz="1100" kern="1200" dirty="0" smtClean="0">
                          <a:solidFill>
                            <a:schemeClr val="tx1"/>
                          </a:solidFill>
                          <a:effectLst/>
                          <a:latin typeface="Arial" panose="020B0604020202020204" pitchFamily="34" charset="0"/>
                          <a:ea typeface="+mn-ea"/>
                          <a:cs typeface="Arial" panose="020B0604020202020204" pitchFamily="34" charset="0"/>
                        </a:rPr>
                        <a:t>/µL) </a:t>
                      </a:r>
                      <a:r>
                        <a:rPr lang="en-CA" sz="1100" b="1" kern="1200" dirty="0" smtClean="0">
                          <a:solidFill>
                            <a:schemeClr val="tx1"/>
                          </a:solidFill>
                          <a:effectLst/>
                          <a:latin typeface="Arial" panose="020B0604020202020204" pitchFamily="34" charset="0"/>
                          <a:ea typeface="+mn-ea"/>
                          <a:cs typeface="Arial" panose="020B0604020202020204" pitchFamily="34" charset="0"/>
                        </a:rPr>
                        <a:t>or N/A</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100" kern="1200" dirty="0" smtClean="0">
                          <a:solidFill>
                            <a:schemeClr val="tx1"/>
                          </a:solidFill>
                          <a:effectLst/>
                          <a:latin typeface="Arial" panose="020B0604020202020204" pitchFamily="34" charset="0"/>
                          <a:ea typeface="+mn-ea"/>
                          <a:cs typeface="Arial" panose="020B0604020202020204" pitchFamily="34" charset="0"/>
                        </a:rPr>
                        <a:t> 100 - 149 x10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9</a:t>
                      </a:r>
                      <a:r>
                        <a:rPr lang="en-CA" sz="1100" kern="1200" dirty="0" smtClean="0">
                          <a:solidFill>
                            <a:schemeClr val="tx1"/>
                          </a:solidFill>
                          <a:effectLst/>
                          <a:latin typeface="Arial" panose="020B0604020202020204" pitchFamily="34" charset="0"/>
                          <a:ea typeface="+mn-ea"/>
                          <a:cs typeface="Arial" panose="020B0604020202020204" pitchFamily="34" charset="0"/>
                        </a:rPr>
                        <a:t>/L (10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CA" sz="1100" kern="1200" dirty="0" smtClean="0">
                          <a:solidFill>
                            <a:schemeClr val="tx1"/>
                          </a:solidFill>
                          <a:effectLst/>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100" kern="1200" dirty="0" smtClean="0">
                          <a:solidFill>
                            <a:schemeClr val="tx1"/>
                          </a:solidFill>
                          <a:effectLst/>
                          <a:latin typeface="Arial" panose="020B0604020202020204" pitchFamily="34" charset="0"/>
                          <a:ea typeface="+mn-ea"/>
                          <a:cs typeface="Arial" panose="020B0604020202020204" pitchFamily="34" charset="0"/>
                        </a:rPr>
                        <a:t>50 - 99 x10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9</a:t>
                      </a:r>
                      <a:r>
                        <a:rPr lang="en-CA" sz="1100" kern="1200" dirty="0" smtClean="0">
                          <a:solidFill>
                            <a:schemeClr val="tx1"/>
                          </a:solidFill>
                          <a:effectLst/>
                          <a:latin typeface="Arial" panose="020B0604020202020204" pitchFamily="34" charset="0"/>
                          <a:ea typeface="+mn-ea"/>
                          <a:cs typeface="Arial" panose="020B0604020202020204" pitchFamily="34" charset="0"/>
                        </a:rPr>
                        <a:t>/L (10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CA" sz="1100" kern="1200" dirty="0" smtClean="0">
                          <a:solidFill>
                            <a:schemeClr val="tx1"/>
                          </a:solidFill>
                          <a:effectLst/>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100" kern="1200" dirty="0" smtClean="0">
                          <a:solidFill>
                            <a:schemeClr val="tx1"/>
                          </a:solidFill>
                          <a:effectLst/>
                          <a:latin typeface="Arial" panose="020B0604020202020204" pitchFamily="34" charset="0"/>
                          <a:ea typeface="+mn-ea"/>
                          <a:cs typeface="Arial" panose="020B0604020202020204" pitchFamily="34" charset="0"/>
                        </a:rPr>
                        <a:t>20 - 49 x10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9</a:t>
                      </a:r>
                      <a:r>
                        <a:rPr lang="en-CA" sz="1100" kern="1200" dirty="0" smtClean="0">
                          <a:solidFill>
                            <a:schemeClr val="tx1"/>
                          </a:solidFill>
                          <a:effectLst/>
                          <a:latin typeface="Arial" panose="020B0604020202020204" pitchFamily="34" charset="0"/>
                          <a:ea typeface="+mn-ea"/>
                          <a:cs typeface="Arial" panose="020B0604020202020204" pitchFamily="34" charset="0"/>
                        </a:rPr>
                        <a:t>/L (10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CA" sz="1100" kern="1200" dirty="0" smtClean="0">
                          <a:solidFill>
                            <a:schemeClr val="tx1"/>
                          </a:solidFill>
                          <a:effectLst/>
                          <a:latin typeface="Arial" panose="020B0604020202020204" pitchFamily="34" charset="0"/>
                          <a:ea typeface="+mn-ea"/>
                          <a:cs typeface="Arial" panose="020B0604020202020204" pitchFamily="34" charset="0"/>
                        </a:rPr>
                        <a:t>/µL)</a:t>
                      </a:r>
                    </a:p>
                    <a:p>
                      <a:pPr marL="25717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100" kern="1200" dirty="0" smtClean="0">
                          <a:solidFill>
                            <a:schemeClr val="tx1"/>
                          </a:solidFill>
                          <a:effectLst/>
                          <a:latin typeface="Arial" panose="020B0604020202020204" pitchFamily="34" charset="0"/>
                          <a:ea typeface="+mn-ea"/>
                          <a:cs typeface="Arial" panose="020B0604020202020204" pitchFamily="34" charset="0"/>
                        </a:rPr>
                        <a:t>&lt; 20 x10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9</a:t>
                      </a:r>
                      <a:r>
                        <a:rPr lang="en-CA" sz="1100" kern="1200" dirty="0" smtClean="0">
                          <a:solidFill>
                            <a:schemeClr val="tx1"/>
                          </a:solidFill>
                          <a:effectLst/>
                          <a:latin typeface="Arial" panose="020B0604020202020204" pitchFamily="34" charset="0"/>
                          <a:ea typeface="+mn-ea"/>
                          <a:cs typeface="Arial" panose="020B0604020202020204" pitchFamily="34" charset="0"/>
                        </a:rPr>
                        <a:t>/L (10</a:t>
                      </a:r>
                      <a:r>
                        <a:rPr lang="en-CA" sz="1100" kern="1200" baseline="30000" dirty="0" smtClean="0">
                          <a:solidFill>
                            <a:schemeClr val="tx1"/>
                          </a:solidFill>
                          <a:effectLst/>
                          <a:latin typeface="Arial" panose="020B0604020202020204" pitchFamily="34" charset="0"/>
                          <a:ea typeface="+mn-ea"/>
                          <a:cs typeface="Arial" panose="020B0604020202020204" pitchFamily="34" charset="0"/>
                        </a:rPr>
                        <a:t>3</a:t>
                      </a:r>
                      <a:r>
                        <a:rPr lang="en-CA" sz="1100" kern="1200" dirty="0" smtClean="0">
                          <a:solidFill>
                            <a:schemeClr val="tx1"/>
                          </a:solidFill>
                          <a:effectLst/>
                          <a:latin typeface="Arial" panose="020B0604020202020204" pitchFamily="34" charset="0"/>
                          <a:ea typeface="+mn-ea"/>
                          <a:cs typeface="Arial" panose="020B0604020202020204" pitchFamily="34" charset="0"/>
                        </a:rPr>
                        <a:t>/µL)</a:t>
                      </a: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2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anose="020B0604020202020204" pitchFamily="34" charset="0"/>
                          <a:cs typeface="Arial" panose="020B0604020202020204" pitchFamily="34" charset="0"/>
                        </a:rPr>
                        <a:t>Did the patient receive vasopressors?</a:t>
                      </a: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Yes</a:t>
                      </a:r>
                    </a:p>
                    <a:p>
                      <a:pPr marL="257175" marR="0" lvl="0" indent="-171450" algn="l" rtl="0">
                        <a:spcBef>
                          <a:spcPts val="0"/>
                        </a:spcBef>
                        <a:spcAft>
                          <a:spcPts val="0"/>
                        </a:spcAft>
                        <a:buFont typeface="Wingdings" panose="05000000000000000000" pitchFamily="2" charset="2"/>
                        <a:buChar char="q"/>
                      </a:pPr>
                      <a:r>
                        <a:rPr lang="en-US" sz="1100" u="none" kern="1400" dirty="0" smtClean="0">
                          <a:solidFill>
                            <a:srgbClr val="000000"/>
                          </a:solidFill>
                          <a:latin typeface="Arial" pitchFamily="34" charset="0"/>
                          <a:cs typeface="Arial" pitchFamily="34" charset="0"/>
                        </a:rPr>
                        <a:t>No</a:t>
                      </a: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1160">
                <a:tc>
                  <a:txBody>
                    <a:bodyPr/>
                    <a:lstStyle/>
                    <a:p>
                      <a:pPr marR="0" indent="0" algn="l" rtl="0">
                        <a:lnSpc>
                          <a:spcPct val="100000"/>
                        </a:lnSpc>
                        <a:spcBef>
                          <a:spcPts val="0"/>
                        </a:spcBef>
                        <a:spcAft>
                          <a:spcPts val="0"/>
                        </a:spcAft>
                      </a:pPr>
                      <a:r>
                        <a:rPr lang="en-US" sz="1100" kern="1400" dirty="0" smtClean="0">
                          <a:solidFill>
                            <a:srgbClr val="000000"/>
                          </a:solidFill>
                          <a:latin typeface="Arial" panose="020B0604020202020204" pitchFamily="34" charset="0"/>
                          <a:cs typeface="Arial" panose="020B0604020202020204" pitchFamily="34" charset="0"/>
                        </a:rPr>
                        <a:t> If “YES”,  select the highest dose received during the</a:t>
                      </a:r>
                      <a:r>
                        <a:rPr lang="en-US" sz="1100" kern="1400" baseline="0" dirty="0" smtClean="0">
                          <a:solidFill>
                            <a:srgbClr val="000000"/>
                          </a:solidFill>
                          <a:latin typeface="Arial" panose="020B0604020202020204" pitchFamily="34" charset="0"/>
                          <a:cs typeface="Arial" panose="020B0604020202020204" pitchFamily="34" charset="0"/>
                        </a:rPr>
                        <a:t> first 24 hours after admission</a:t>
                      </a:r>
                      <a:endParaRPr lang="en-US" sz="1100" kern="1400" dirty="0" smtClean="0">
                        <a:solidFill>
                          <a:srgbClr val="000000"/>
                        </a:solidFill>
                        <a:latin typeface="Arial" panose="020B0604020202020204" pitchFamily="34" charset="0"/>
                        <a:cs typeface="Arial" panose="020B0604020202020204" pitchFamily="34" charset="0"/>
                      </a:endParaRPr>
                    </a:p>
                    <a:p>
                      <a:pPr marR="0" indent="0" algn="l" rtl="0">
                        <a:lnSpc>
                          <a:spcPct val="100000"/>
                        </a:lnSpc>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R="0" indent="0" algn="l" rtl="0">
                        <a:lnSpc>
                          <a:spcPct val="100000"/>
                        </a:lnSpc>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R="0" indent="0" algn="l" rtl="0">
                        <a:lnSpc>
                          <a:spcPct val="100000"/>
                        </a:lnSpc>
                        <a:spcBef>
                          <a:spcPts val="0"/>
                        </a:spcBef>
                        <a:spcAft>
                          <a:spcPts val="0"/>
                        </a:spcAft>
                      </a:pPr>
                      <a:endParaRPr lang="en-US" sz="1100" kern="1400" dirty="0" smtClean="0">
                        <a:solidFill>
                          <a:srgbClr val="000000"/>
                        </a:solidFill>
                        <a:latin typeface="Arial" panose="020B0604020202020204" pitchFamily="34" charset="0"/>
                        <a:cs typeface="Arial" panose="020B0604020202020204" pitchFamily="34" charset="0"/>
                      </a:endParaRPr>
                    </a:p>
                    <a:p>
                      <a:pPr marR="0" indent="0" algn="l" rtl="0">
                        <a:lnSpc>
                          <a:spcPct val="100000"/>
                        </a:lnSpc>
                        <a:spcBef>
                          <a:spcPts val="0"/>
                        </a:spcBef>
                        <a:spcAft>
                          <a:spcPts val="0"/>
                        </a:spcAft>
                      </a:pPr>
                      <a:r>
                        <a:rPr lang="en-US" sz="1100" kern="1400" dirty="0" smtClean="0">
                          <a:solidFill>
                            <a:srgbClr val="000000"/>
                          </a:solidFill>
                          <a:latin typeface="Arial" panose="020B0604020202020204" pitchFamily="34" charset="0"/>
                          <a:cs typeface="Arial" panose="020B0604020202020204" pitchFamily="34" charset="0"/>
                        </a:rPr>
                        <a:t> If “NO”, enter MAP below.</a:t>
                      </a: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 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err="1" smtClean="0">
                          <a:solidFill>
                            <a:schemeClr val="tx1"/>
                          </a:solidFill>
                          <a:effectLst/>
                          <a:latin typeface="Arial" panose="020B0604020202020204" pitchFamily="34" charset="0"/>
                          <a:ea typeface="+mn-ea"/>
                          <a:cs typeface="Arial" panose="020B0604020202020204" pitchFamily="34" charset="0"/>
                        </a:rPr>
                        <a:t>Dobutamine</a:t>
                      </a:r>
                      <a:r>
                        <a:rPr lang="en-CA" sz="1100" b="0" i="0" kern="1200" dirty="0" smtClean="0">
                          <a:solidFill>
                            <a:schemeClr val="tx1"/>
                          </a:solidFill>
                          <a:effectLst/>
                          <a:latin typeface="Arial" panose="020B0604020202020204" pitchFamily="34" charset="0"/>
                          <a:ea typeface="+mn-ea"/>
                          <a:cs typeface="Arial" panose="020B0604020202020204" pitchFamily="34" charset="0"/>
                        </a:rPr>
                        <a:t> (any dose)</a:t>
                      </a:r>
                    </a:p>
                    <a:p>
                      <a:pPr marL="255600" lvl="0" indent="-172800"/>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6 - 15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Epinephrine ≤ 0.1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Norepinephrine ≤ 0.1 µg/kg/min</a:t>
                      </a:r>
                    </a:p>
                    <a:p>
                      <a:pPr marL="255600" lvl="0" indent="-172800"/>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Dopamine &gt; 15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Epinephrine &gt; 0.1 µg/kg/min or</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CA" sz="1100" b="0" i="0" kern="1200" dirty="0" smtClean="0">
                          <a:solidFill>
                            <a:schemeClr val="tx1"/>
                          </a:solidFill>
                          <a:effectLst/>
                          <a:latin typeface="Arial" panose="020B0604020202020204" pitchFamily="34" charset="0"/>
                          <a:ea typeface="+mn-ea"/>
                          <a:cs typeface="Arial" panose="020B0604020202020204" pitchFamily="34" charset="0"/>
                        </a:rPr>
                        <a:t>Norepinephrine &gt; 0.1 µg/kg/min\</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91160">
                <a:tc>
                  <a:txBody>
                    <a:bodyPr/>
                    <a:lstStyle/>
                    <a:p>
                      <a:pPr marR="0" indent="0"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 Mean Arterial Pressure    </a:t>
                      </a:r>
                      <a:r>
                        <a:rPr lang="en-US" sz="1100" kern="1400" dirty="0" smtClean="0">
                          <a:solidFill>
                            <a:srgbClr val="000000"/>
                          </a:solidFill>
                          <a:latin typeface="Arial" panose="020B0604020202020204" pitchFamily="34" charset="0"/>
                          <a:cs typeface="Arial" panose="020B0604020202020204" pitchFamily="34" charset="0"/>
                        </a:rPr>
                        <a:t>(lowest)</a:t>
                      </a:r>
                    </a:p>
                    <a:p>
                      <a:pPr marR="0" indent="0" algn="l" rtl="0">
                        <a:lnSpc>
                          <a:spcPct val="100000"/>
                        </a:lnSpc>
                        <a:spcBef>
                          <a:spcPts val="0"/>
                        </a:spcBef>
                        <a:spcAft>
                          <a:spcPts val="0"/>
                        </a:spcAft>
                      </a:pPr>
                      <a:r>
                        <a:rPr lang="en-US" sz="1100" kern="1400" dirty="0" smtClean="0">
                          <a:solidFill>
                            <a:srgbClr val="000000"/>
                          </a:solidFill>
                          <a:latin typeface="Arial" panose="020B0604020202020204" pitchFamily="34" charset="0"/>
                          <a:cs typeface="Arial" panose="020B0604020202020204" pitchFamily="34" charset="0"/>
                        </a:rPr>
                        <a:t>  </a:t>
                      </a: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7175" marR="0" lvl="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&lt; 70 mmHg</a:t>
                      </a:r>
                    </a:p>
                    <a:p>
                      <a:pPr marL="257175" marR="0" lvl="0" indent="-171450" algn="l" rtl="0">
                        <a:spcBef>
                          <a:spcPts val="0"/>
                        </a:spcBef>
                        <a:spcAft>
                          <a:spcPts val="0"/>
                        </a:spcAft>
                        <a:buFont typeface="Wingdings" panose="05000000000000000000" pitchFamily="2" charset="2"/>
                        <a:buChar char="q"/>
                      </a:pPr>
                      <a:r>
                        <a:rPr lang="en-US" sz="1100" u="sng" kern="1400" dirty="0" smtClean="0">
                          <a:solidFill>
                            <a:srgbClr val="000000"/>
                          </a:solidFill>
                          <a:latin typeface="Arial" pitchFamily="34" charset="0"/>
                          <a:cs typeface="Arial" pitchFamily="34" charset="0"/>
                        </a:rPr>
                        <a:t>&gt;</a:t>
                      </a:r>
                      <a:r>
                        <a:rPr lang="en-US" sz="1100" u="none" kern="1400" dirty="0" smtClean="0">
                          <a:solidFill>
                            <a:srgbClr val="000000"/>
                          </a:solidFill>
                          <a:latin typeface="Arial" pitchFamily="34" charset="0"/>
                          <a:cs typeface="Arial" pitchFamily="34" charset="0"/>
                        </a:rPr>
                        <a:t> 70 mmHg</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0996">
                <a:tc>
                  <a:txBody>
                    <a:bodyPr/>
                    <a:lstStyle/>
                    <a:p>
                      <a:pPr marR="0" indent="0"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  Urine output</a:t>
                      </a:r>
                    </a:p>
                    <a:p>
                      <a:pPr marR="0" indent="0" algn="l" rtl="0">
                        <a:lnSpc>
                          <a:spcPct val="100000"/>
                        </a:lnSpc>
                        <a:spcBef>
                          <a:spcPts val="0"/>
                        </a:spcBef>
                        <a:spcAft>
                          <a:spcPts val="0"/>
                        </a:spcAft>
                      </a:pPr>
                      <a:endParaRPr lang="en-US" sz="1100" kern="1400" dirty="0">
                        <a:solidFill>
                          <a:srgbClr val="000000"/>
                        </a:solidFill>
                        <a:latin typeface="Arial" panose="020B0604020202020204" pitchFamily="34" charset="0"/>
                        <a:cs typeface="Arial" panose="020B0604020202020204"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&lt; 200 mL/day</a:t>
                      </a:r>
                    </a:p>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200 - 499 mL/day</a:t>
                      </a:r>
                    </a:p>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a:t>
                      </a:r>
                      <a:r>
                        <a:rPr lang="en-CA" sz="1100" b="0" i="0" u="sng" kern="1200" dirty="0" smtClean="0">
                          <a:solidFill>
                            <a:schemeClr val="tx1"/>
                          </a:solidFill>
                          <a:effectLst/>
                          <a:latin typeface="Arial" panose="020B0604020202020204" pitchFamily="34" charset="0"/>
                          <a:ea typeface="+mn-ea"/>
                          <a:cs typeface="Arial" panose="020B0604020202020204" pitchFamily="34" charset="0"/>
                        </a:rPr>
                        <a:t>&gt;</a:t>
                      </a:r>
                      <a:r>
                        <a:rPr lang="en-CA" sz="1100" b="0" i="0" kern="1200" dirty="0" smtClean="0">
                          <a:solidFill>
                            <a:schemeClr val="tx1"/>
                          </a:solidFill>
                          <a:effectLst/>
                          <a:latin typeface="Arial" panose="020B0604020202020204" pitchFamily="34" charset="0"/>
                          <a:ea typeface="+mn-ea"/>
                          <a:cs typeface="Arial" panose="020B0604020202020204" pitchFamily="34" charset="0"/>
                        </a:rPr>
                        <a:t> 500 mL/day</a:t>
                      </a:r>
                    </a:p>
                    <a:p>
                      <a:pPr marL="255600" lvl="0"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 Not Available</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6" name="Text Box 42"/>
          <p:cNvSpPr txBox="1">
            <a:spLocks noChangeArrowheads="1"/>
          </p:cNvSpPr>
          <p:nvPr/>
        </p:nvSpPr>
        <p:spPr bwMode="auto">
          <a:xfrm>
            <a:off x="223815" y="728694"/>
            <a:ext cx="6491333" cy="46831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Arial Black" pitchFamily="34" charset="0"/>
                <a:ea typeface="Times New Roman" pitchFamily="18" charset="0"/>
                <a:cs typeface="Arial" pitchFamily="34" charset="0"/>
              </a:rPr>
              <a:t>Organ Dysfunction</a:t>
            </a:r>
            <a:r>
              <a:rPr kumimoji="0" lang="en-US" sz="14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(Baseline)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 name="Straight Connector 49"/>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5362"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826" y="107504"/>
            <a:ext cx="1524990" cy="66317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17</a:t>
            </a:fld>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70702085"/>
              </p:ext>
            </p:extLst>
          </p:nvPr>
        </p:nvGraphicFramePr>
        <p:xfrm>
          <a:off x="116632" y="904814"/>
          <a:ext cx="6624735" cy="8167217"/>
        </p:xfrm>
        <a:graphic>
          <a:graphicData uri="http://schemas.openxmlformats.org/drawingml/2006/table">
            <a:tbl>
              <a:tblPr/>
              <a:tblGrid>
                <a:gridCol w="1080120"/>
                <a:gridCol w="5544615"/>
              </a:tblGrid>
              <a:tr h="395575">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General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Instructions</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This data is collected to determine the duration of invasive mechanical ventilation.</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5575">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This data is to be collected at start and stop of invasive mechanical ventilation events.</a:t>
                      </a: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54501">
                <a:tc>
                  <a:txBody>
                    <a:bodyPr/>
                    <a:lstStyle/>
                    <a:p>
                      <a:pPr marR="0" indent="0" algn="l" rtl="0">
                        <a:spcBef>
                          <a:spcPts val="0"/>
                        </a:spcBef>
                        <a:spcAft>
                          <a:spcPts val="0"/>
                        </a:spcAft>
                      </a:pPr>
                      <a:r>
                        <a:rPr lang="en-CA" sz="1100" b="1" kern="1400" dirty="0">
                          <a:solidFill>
                            <a:schemeClr val="tx1"/>
                          </a:solidFill>
                          <a:latin typeface="Arial" panose="020B0604020202020204" pitchFamily="34" charset="0"/>
                          <a:cs typeface="Arial" panose="020B0604020202020204" pitchFamily="34" charset="0"/>
                        </a:rPr>
                        <a:t>Invasive </a:t>
                      </a:r>
                      <a:endParaRPr lang="en-CA" sz="1100" kern="1400" dirty="0">
                        <a:solidFill>
                          <a:schemeClr val="tx1"/>
                        </a:solidFill>
                        <a:latin typeface="Arial" panose="020B0604020202020204" pitchFamily="34" charset="0"/>
                        <a:cs typeface="Arial" panose="020B0604020202020204" pitchFamily="34" charset="0"/>
                      </a:endParaRPr>
                    </a:p>
                    <a:p>
                      <a:pPr marR="0" indent="0" algn="l" rtl="0">
                        <a:spcBef>
                          <a:spcPts val="0"/>
                        </a:spcBef>
                        <a:spcAft>
                          <a:spcPts val="0"/>
                        </a:spcAft>
                      </a:pPr>
                      <a:r>
                        <a:rPr lang="en-CA" sz="1100" b="1" kern="1400" dirty="0">
                          <a:solidFill>
                            <a:schemeClr val="tx1"/>
                          </a:solidFill>
                          <a:latin typeface="Arial" panose="020B0604020202020204" pitchFamily="34" charset="0"/>
                          <a:cs typeface="Arial" panose="020B0604020202020204" pitchFamily="34" charset="0"/>
                        </a:rPr>
                        <a:t>Mechanical </a:t>
                      </a:r>
                      <a:endParaRPr lang="en-CA" sz="1100" kern="1400" dirty="0">
                        <a:solidFill>
                          <a:schemeClr val="tx1"/>
                        </a:solidFill>
                        <a:latin typeface="Arial" panose="020B0604020202020204" pitchFamily="34" charset="0"/>
                        <a:cs typeface="Arial" panose="020B0604020202020204" pitchFamily="34" charset="0"/>
                      </a:endParaRPr>
                    </a:p>
                    <a:p>
                      <a:pPr marR="0" indent="0" algn="l" rtl="0">
                        <a:spcBef>
                          <a:spcPts val="0"/>
                        </a:spcBef>
                        <a:spcAft>
                          <a:spcPts val="0"/>
                        </a:spcAft>
                      </a:pPr>
                      <a:r>
                        <a:rPr lang="en-CA" sz="1100" b="1" kern="1400" dirty="0">
                          <a:solidFill>
                            <a:schemeClr val="tx1"/>
                          </a:solidFill>
                          <a:latin typeface="Arial" panose="020B0604020202020204" pitchFamily="34" charset="0"/>
                          <a:cs typeface="Arial" panose="020B0604020202020204" pitchFamily="34" charset="0"/>
                        </a:rPr>
                        <a:t>Ventilation </a:t>
                      </a:r>
                      <a:r>
                        <a:rPr lang="en-CA" sz="1100" b="1" kern="1400" dirty="0" smtClean="0">
                          <a:solidFill>
                            <a:schemeClr val="tx1"/>
                          </a:solidFill>
                          <a:latin typeface="Arial" panose="020B0604020202020204" pitchFamily="34" charset="0"/>
                          <a:cs typeface="Arial" panose="020B0604020202020204" pitchFamily="34" charset="0"/>
                        </a:rPr>
                        <a:t>#1</a:t>
                      </a:r>
                    </a:p>
                    <a:p>
                      <a:pPr marR="0" indent="0" algn="r" rtl="0">
                        <a:spcBef>
                          <a:spcPts val="0"/>
                        </a:spcBef>
                        <a:spcAft>
                          <a:spcPts val="0"/>
                        </a:spcAft>
                      </a:pPr>
                      <a:endParaRPr lang="en-US" sz="1100" b="1" kern="1400" dirty="0" smtClean="0">
                        <a:solidFill>
                          <a:schemeClr val="tx1"/>
                        </a:solidFill>
                        <a:latin typeface="Arial" panose="020B0604020202020204" pitchFamily="34" charset="0"/>
                        <a:cs typeface="Arial" panose="020B0604020202020204" pitchFamily="34" charset="0"/>
                      </a:endParaRPr>
                    </a:p>
                    <a:p>
                      <a:pPr marR="0" indent="0" algn="r"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Start</a:t>
                      </a:r>
                      <a:endParaRPr lang="en-CA" sz="1100" b="1"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Indicate whether the patient received </a:t>
                      </a:r>
                      <a:r>
                        <a:rPr lang="en-CA" sz="1100" kern="1400" dirty="0">
                          <a:solidFill>
                            <a:schemeClr val="tx1"/>
                          </a:solidFill>
                          <a:latin typeface="Arial" panose="020B0604020202020204" pitchFamily="34" charset="0"/>
                          <a:cs typeface="Arial" panose="020B0604020202020204" pitchFamily="34" charset="0"/>
                        </a:rPr>
                        <a:t>invasive mechanical </a:t>
                      </a:r>
                      <a:r>
                        <a:rPr lang="en-CA" sz="1100" kern="1400" dirty="0" smtClean="0">
                          <a:solidFill>
                            <a:schemeClr val="tx1"/>
                          </a:solidFill>
                          <a:latin typeface="Arial" panose="020B0604020202020204" pitchFamily="34" charset="0"/>
                          <a:cs typeface="Arial" panose="020B0604020202020204" pitchFamily="34" charset="0"/>
                        </a:rPr>
                        <a:t>ventilation during this ACU stay by selecting "YES" or "NO".</a:t>
                      </a:r>
                      <a:endParaRPr lang="en-CA" sz="1100" kern="1400" dirty="0">
                        <a:solidFill>
                          <a:schemeClr val="tx1"/>
                        </a:solidFill>
                        <a:latin typeface="Arial" panose="020B0604020202020204" pitchFamily="34" charset="0"/>
                        <a:cs typeface="Arial" panose="020B0604020202020204" pitchFamily="34" charset="0"/>
                      </a:endParaRPr>
                    </a:p>
                    <a:p>
                      <a:pPr marL="85725" marR="0" indent="0" algn="l" rtl="0">
                        <a:spcBef>
                          <a:spcPts val="0"/>
                        </a:spcBef>
                        <a:spcAft>
                          <a:spcPts val="0"/>
                        </a:spcAft>
                      </a:pPr>
                      <a:r>
                        <a:rPr lang="en-CA" sz="1100" kern="1400" dirty="0">
                          <a:solidFill>
                            <a:schemeClr val="tx1"/>
                          </a:solidFill>
                          <a:latin typeface="Arial" panose="020B0604020202020204" pitchFamily="34" charset="0"/>
                          <a:cs typeface="Arial" panose="020B0604020202020204" pitchFamily="34" charset="0"/>
                        </a:rPr>
                        <a:t> </a:t>
                      </a:r>
                    </a:p>
                    <a:p>
                      <a:pPr marL="85725" marR="0" indent="0" algn="l" rtl="0">
                        <a:spcBef>
                          <a:spcPts val="0"/>
                        </a:spcBef>
                        <a:spcAft>
                          <a:spcPts val="0"/>
                        </a:spcAft>
                      </a:pPr>
                      <a:r>
                        <a:rPr lang="en-CA" sz="1100" kern="1400" dirty="0">
                          <a:solidFill>
                            <a:schemeClr val="tx1"/>
                          </a:solidFill>
                          <a:latin typeface="Arial" panose="020B0604020202020204" pitchFamily="34" charset="0"/>
                          <a:cs typeface="Arial" panose="020B0604020202020204" pitchFamily="34" charset="0"/>
                        </a:rPr>
                        <a:t>If </a:t>
                      </a:r>
                      <a:r>
                        <a:rPr lang="en-CA" sz="1100" kern="1400" dirty="0" smtClean="0">
                          <a:solidFill>
                            <a:schemeClr val="tx1"/>
                          </a:solidFill>
                          <a:latin typeface="Arial" panose="020B0604020202020204" pitchFamily="34" charset="0"/>
                          <a:cs typeface="Arial" panose="020B0604020202020204" pitchFamily="34" charset="0"/>
                        </a:rPr>
                        <a:t>"YES", enter </a:t>
                      </a:r>
                      <a:r>
                        <a:rPr lang="en-CA" sz="1100" kern="1400" dirty="0">
                          <a:solidFill>
                            <a:schemeClr val="tx1"/>
                          </a:solidFill>
                          <a:latin typeface="Arial" panose="020B0604020202020204" pitchFamily="34" charset="0"/>
                          <a:cs typeface="Arial" panose="020B0604020202020204" pitchFamily="34" charset="0"/>
                        </a:rPr>
                        <a:t>the </a:t>
                      </a:r>
                      <a:r>
                        <a:rPr lang="en-CA" sz="1100" b="0" u="none" kern="1400" dirty="0">
                          <a:solidFill>
                            <a:schemeClr val="tx1"/>
                          </a:solidFill>
                          <a:latin typeface="Arial" panose="020B0604020202020204" pitchFamily="34" charset="0"/>
                          <a:cs typeface="Arial" panose="020B0604020202020204" pitchFamily="34" charset="0"/>
                        </a:rPr>
                        <a:t>actual </a:t>
                      </a:r>
                      <a:r>
                        <a:rPr lang="en-CA" sz="1100" kern="1400" dirty="0">
                          <a:solidFill>
                            <a:schemeClr val="tx1"/>
                          </a:solidFill>
                          <a:latin typeface="Arial" panose="020B0604020202020204" pitchFamily="34" charset="0"/>
                          <a:cs typeface="Arial" panose="020B0604020202020204" pitchFamily="34" charset="0"/>
                        </a:rPr>
                        <a:t>start date and time of invasive mechanical ventilation</a:t>
                      </a:r>
                      <a:r>
                        <a:rPr lang="en-CA" sz="1100" u="none" kern="1400" dirty="0">
                          <a:solidFill>
                            <a:schemeClr val="tx1"/>
                          </a:solidFill>
                          <a:latin typeface="Arial" panose="020B0604020202020204" pitchFamily="34" charset="0"/>
                          <a:cs typeface="Arial" panose="020B0604020202020204" pitchFamily="34" charset="0"/>
                        </a:rPr>
                        <a:t>, </a:t>
                      </a:r>
                      <a:r>
                        <a:rPr lang="en-CA" sz="1100" u="sng" kern="1400" dirty="0">
                          <a:solidFill>
                            <a:schemeClr val="tx1"/>
                          </a:solidFill>
                          <a:latin typeface="Arial" panose="020B0604020202020204" pitchFamily="34" charset="0"/>
                          <a:cs typeface="Arial" panose="020B0604020202020204" pitchFamily="34" charset="0"/>
                        </a:rPr>
                        <a:t>even if this occurs at an external institution or in the field before admission to your unit</a:t>
                      </a:r>
                      <a:r>
                        <a:rPr lang="en-CA" sz="1100" kern="1400" dirty="0">
                          <a:solidFill>
                            <a:schemeClr val="tx1"/>
                          </a:solidFill>
                          <a:latin typeface="Arial" panose="020B0604020202020204" pitchFamily="34" charset="0"/>
                          <a:cs typeface="Arial" panose="020B0604020202020204" pitchFamily="34" charset="0"/>
                        </a:rPr>
                        <a:t>. This may not be the same time that the patient was intubated, but should be the time </a:t>
                      </a:r>
                      <a:r>
                        <a:rPr lang="en-CA" sz="1100" kern="1400" dirty="0" smtClean="0">
                          <a:solidFill>
                            <a:schemeClr val="tx1"/>
                          </a:solidFill>
                          <a:latin typeface="Arial" panose="020B0604020202020204" pitchFamily="34" charset="0"/>
                          <a:cs typeface="Arial" panose="020B0604020202020204" pitchFamily="34" charset="0"/>
                        </a:rPr>
                        <a:t>invasive </a:t>
                      </a:r>
                      <a:r>
                        <a:rPr lang="en-CA" sz="1100" kern="1400" dirty="0">
                          <a:solidFill>
                            <a:schemeClr val="tx1"/>
                          </a:solidFill>
                          <a:latin typeface="Arial" panose="020B0604020202020204" pitchFamily="34" charset="0"/>
                          <a:cs typeface="Arial" panose="020B0604020202020204" pitchFamily="34" charset="0"/>
                        </a:rPr>
                        <a:t>mechanical ventilation was started. </a:t>
                      </a:r>
                      <a:r>
                        <a:rPr lang="en-CA" sz="1100" kern="1400" dirty="0" smtClean="0">
                          <a:solidFill>
                            <a:schemeClr val="tx1"/>
                          </a:solidFill>
                          <a:latin typeface="Arial" panose="020B0604020202020204" pitchFamily="34" charset="0"/>
                          <a:cs typeface="Arial" panose="020B0604020202020204" pitchFamily="34" charset="0"/>
                        </a:rPr>
                        <a:t>If the start time is not available, select</a:t>
                      </a:r>
                      <a:r>
                        <a:rPr lang="en-CA" sz="1100" kern="1400" baseline="0" dirty="0" smtClean="0">
                          <a:solidFill>
                            <a:schemeClr val="tx1"/>
                          </a:solidFill>
                          <a:latin typeface="Arial" panose="020B0604020202020204" pitchFamily="34" charset="0"/>
                          <a:cs typeface="Arial" panose="020B0604020202020204" pitchFamily="34" charset="0"/>
                        </a:rPr>
                        <a:t> “Not Available”. </a:t>
                      </a:r>
                    </a:p>
                    <a:p>
                      <a:pPr marL="85725" marR="0" indent="0" algn="l" rtl="0">
                        <a:spcBef>
                          <a:spcPts val="0"/>
                        </a:spcBef>
                        <a:spcAft>
                          <a:spcPts val="0"/>
                        </a:spcAft>
                      </a:pPr>
                      <a:r>
                        <a:rPr lang="en-CA" sz="1100" kern="1400" baseline="0" dirty="0" smtClean="0">
                          <a:solidFill>
                            <a:schemeClr val="tx1"/>
                          </a:solidFill>
                          <a:latin typeface="Arial" panose="020B0604020202020204" pitchFamily="34" charset="0"/>
                          <a:cs typeface="Arial" panose="020B0604020202020204" pitchFamily="34" charset="0"/>
                        </a:rPr>
                        <a:t>Record the first episode of mech. ventilation, even if it is &lt;48 hours in duration. </a:t>
                      </a:r>
                      <a:r>
                        <a:rPr lang="en-CA" sz="1100" kern="1400" dirty="0" smtClean="0">
                          <a:solidFill>
                            <a:schemeClr val="tx1"/>
                          </a:solidFill>
                          <a:latin typeface="Arial" panose="020B0604020202020204" pitchFamily="34" charset="0"/>
                          <a:cs typeface="Arial" panose="020B0604020202020204" pitchFamily="34" charset="0"/>
                        </a:rPr>
                        <a:t> </a:t>
                      </a:r>
                      <a:endParaRPr lang="en-CA"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97853">
                <a:tc>
                  <a:txBody>
                    <a:bodyPr/>
                    <a:lstStyle/>
                    <a:p>
                      <a:pPr marR="0" indent="0" algn="r"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Stop</a:t>
                      </a:r>
                      <a:endParaRPr lang="en-US"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chemeClr val="tx1"/>
                          </a:solidFill>
                          <a:latin typeface="Arial" panose="020B0604020202020204" pitchFamily="34" charset="0"/>
                          <a:cs typeface="Arial" panose="020B0604020202020204" pitchFamily="34" charset="0"/>
                        </a:rPr>
                        <a:t>After the patient</a:t>
                      </a:r>
                      <a:r>
                        <a:rPr lang="en-CA" sz="1100" kern="1400" baseline="0" dirty="0" smtClean="0">
                          <a:solidFill>
                            <a:schemeClr val="tx1"/>
                          </a:solidFill>
                          <a:latin typeface="Arial" panose="020B0604020202020204" pitchFamily="34" charset="0"/>
                          <a:cs typeface="Arial" panose="020B0604020202020204" pitchFamily="34" charset="0"/>
                        </a:rPr>
                        <a:t> has been </a:t>
                      </a:r>
                      <a:r>
                        <a:rPr lang="en-CA" sz="1100" b="0" kern="1400" dirty="0" smtClean="0">
                          <a:solidFill>
                            <a:schemeClr val="tx1"/>
                          </a:solidFill>
                          <a:latin typeface="Arial" panose="020B0604020202020204" pitchFamily="34" charset="0"/>
                          <a:cs typeface="Arial" panose="020B0604020202020204" pitchFamily="34" charset="0"/>
                        </a:rPr>
                        <a:t>successfully breathing without mechanical ventilation          </a:t>
                      </a:r>
                      <a:r>
                        <a:rPr lang="en-CA" sz="1100" b="1" kern="1400" dirty="0" smtClean="0">
                          <a:solidFill>
                            <a:schemeClr val="tx1"/>
                          </a:solidFill>
                          <a:latin typeface="Arial" panose="020B0604020202020204" pitchFamily="34" charset="0"/>
                          <a:cs typeface="Arial" panose="020B0604020202020204" pitchFamily="34" charset="0"/>
                        </a:rPr>
                        <a:t>for </a:t>
                      </a:r>
                      <a:r>
                        <a:rPr lang="en-CA" sz="1100" b="1" u="sng" kern="1400" dirty="0" smtClean="0">
                          <a:solidFill>
                            <a:schemeClr val="tx1"/>
                          </a:solidFill>
                          <a:latin typeface="Arial" panose="020B0604020202020204" pitchFamily="34" charset="0"/>
                          <a:cs typeface="Arial" panose="020B0604020202020204" pitchFamily="34" charset="0"/>
                        </a:rPr>
                        <a:t>&gt;</a:t>
                      </a:r>
                      <a:r>
                        <a:rPr lang="en-CA" sz="1100" b="1" kern="1400" dirty="0" smtClean="0">
                          <a:solidFill>
                            <a:schemeClr val="tx1"/>
                          </a:solidFill>
                          <a:latin typeface="Arial" panose="020B0604020202020204" pitchFamily="34" charset="0"/>
                          <a:cs typeface="Arial" panose="020B0604020202020204" pitchFamily="34" charset="0"/>
                        </a:rPr>
                        <a:t> 48 hours, </a:t>
                      </a:r>
                      <a:r>
                        <a:rPr lang="en-CA" sz="1100" b="0" kern="1400" dirty="0" smtClean="0">
                          <a:solidFill>
                            <a:schemeClr val="tx1"/>
                          </a:solidFill>
                          <a:latin typeface="Arial" panose="020B0604020202020204" pitchFamily="34" charset="0"/>
                          <a:cs typeface="Arial" panose="020B0604020202020204" pitchFamily="34" charset="0"/>
                        </a:rPr>
                        <a:t>r</a:t>
                      </a:r>
                      <a:r>
                        <a:rPr lang="en-CA" sz="1100" kern="1400" dirty="0" smtClean="0">
                          <a:solidFill>
                            <a:schemeClr val="tx1"/>
                          </a:solidFill>
                          <a:latin typeface="Arial" panose="020B0604020202020204" pitchFamily="34" charset="0"/>
                          <a:cs typeface="Arial" panose="020B0604020202020204" pitchFamily="34" charset="0"/>
                        </a:rPr>
                        <a:t>ecord the date and time mechanical ventilation was discontinued.</a:t>
                      </a:r>
                    </a:p>
                    <a:p>
                      <a:pPr marL="88900"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 </a:t>
                      </a:r>
                    </a:p>
                    <a:p>
                      <a:pPr marL="88900"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Patients are considered </a:t>
                      </a:r>
                      <a:r>
                        <a:rPr lang="en-CA" sz="1100" b="0" u="none" kern="1400" dirty="0" smtClean="0">
                          <a:solidFill>
                            <a:schemeClr val="tx1"/>
                          </a:solidFill>
                          <a:latin typeface="Arial" panose="020B0604020202020204" pitchFamily="34" charset="0"/>
                          <a:cs typeface="Arial" panose="020B0604020202020204" pitchFamily="34" charset="0"/>
                        </a:rPr>
                        <a:t>breathing without mech. ventilation </a:t>
                      </a:r>
                      <a:r>
                        <a:rPr lang="en-CA" sz="1100" kern="1400" dirty="0" smtClean="0">
                          <a:solidFill>
                            <a:schemeClr val="tx1"/>
                          </a:solidFill>
                          <a:latin typeface="Arial" panose="020B0604020202020204" pitchFamily="34" charset="0"/>
                          <a:cs typeface="Arial" panose="020B0604020202020204" pitchFamily="34" charset="0"/>
                        </a:rPr>
                        <a:t>in</a:t>
                      </a:r>
                      <a:r>
                        <a:rPr lang="en-CA" sz="1100" kern="1400" baseline="0" dirty="0" smtClean="0">
                          <a:solidFill>
                            <a:schemeClr val="tx1"/>
                          </a:solidFill>
                          <a:latin typeface="Arial" panose="020B0604020202020204" pitchFamily="34" charset="0"/>
                          <a:cs typeface="Arial" panose="020B0604020202020204" pitchFamily="34" charset="0"/>
                        </a:rPr>
                        <a:t> any of</a:t>
                      </a:r>
                      <a:r>
                        <a:rPr lang="en-CA" sz="1100" kern="1400" dirty="0" smtClean="0">
                          <a:solidFill>
                            <a:schemeClr val="tx1"/>
                          </a:solidFill>
                          <a:latin typeface="Arial" panose="020B0604020202020204" pitchFamily="34" charset="0"/>
                          <a:cs typeface="Arial" panose="020B0604020202020204" pitchFamily="34" charset="0"/>
                        </a:rPr>
                        <a:t> these instances:  </a:t>
                      </a:r>
                    </a:p>
                    <a:p>
                      <a:pPr marL="361950" marR="0" indent="-95250" algn="l" rtl="0">
                        <a:spcBef>
                          <a:spcPts val="0"/>
                        </a:spcBef>
                        <a:spcAft>
                          <a:spcPts val="0"/>
                        </a:spcAft>
                        <a:buFont typeface="Arial" pitchFamily="34" charset="0"/>
                        <a:buChar char="•"/>
                      </a:pPr>
                      <a:r>
                        <a:rPr lang="en-CA" sz="1100" kern="1400" dirty="0" smtClean="0">
                          <a:solidFill>
                            <a:schemeClr val="tx1"/>
                          </a:solidFill>
                          <a:latin typeface="Arial" panose="020B0604020202020204" pitchFamily="34" charset="0"/>
                          <a:cs typeface="Arial" panose="020B0604020202020204" pitchFamily="34" charset="0"/>
                        </a:rPr>
                        <a:t>Extubated and on face mask (nasal prong) </a:t>
                      </a:r>
                    </a:p>
                    <a:p>
                      <a:pPr marL="361950" marR="0" indent="-95250" algn="l" rtl="0">
                        <a:spcBef>
                          <a:spcPts val="0"/>
                        </a:spcBef>
                        <a:spcAft>
                          <a:spcPts val="0"/>
                        </a:spcAft>
                        <a:buFont typeface="Arial" pitchFamily="34" charset="0"/>
                        <a:buChar char="•"/>
                      </a:pPr>
                      <a:r>
                        <a:rPr lang="en-CA" sz="1100" kern="1400" dirty="0" smtClean="0">
                          <a:solidFill>
                            <a:schemeClr val="tx1"/>
                          </a:solidFill>
                          <a:latin typeface="Arial" panose="020B0604020202020204" pitchFamily="34" charset="0"/>
                          <a:cs typeface="Arial" panose="020B0604020202020204" pitchFamily="34" charset="0"/>
                        </a:rPr>
                        <a:t>Intubated </a:t>
                      </a:r>
                      <a:r>
                        <a:rPr lang="en-CA" sz="1100" kern="1400" dirty="0">
                          <a:solidFill>
                            <a:schemeClr val="tx1"/>
                          </a:solidFill>
                          <a:latin typeface="Arial" panose="020B0604020202020204" pitchFamily="34" charset="0"/>
                          <a:cs typeface="Arial" panose="020B0604020202020204" pitchFamily="34" charset="0"/>
                        </a:rPr>
                        <a:t>or breathing through a t-tube </a:t>
                      </a:r>
                      <a:endParaRPr lang="en-CA" sz="1100" kern="1400" dirty="0" smtClean="0">
                        <a:solidFill>
                          <a:schemeClr val="tx1"/>
                        </a:solidFill>
                        <a:latin typeface="Arial" panose="020B0604020202020204" pitchFamily="34" charset="0"/>
                        <a:cs typeface="Arial" panose="020B0604020202020204" pitchFamily="34" charset="0"/>
                      </a:endParaRPr>
                    </a:p>
                    <a:p>
                      <a:pPr marL="361950" marR="0" indent="-95250" algn="l" rtl="0">
                        <a:spcBef>
                          <a:spcPts val="0"/>
                        </a:spcBef>
                        <a:spcAft>
                          <a:spcPts val="0"/>
                        </a:spcAft>
                        <a:buFont typeface="Arial" pitchFamily="34" charset="0"/>
                        <a:buChar char="•"/>
                      </a:pPr>
                      <a:r>
                        <a:rPr lang="en-CA" sz="1100" kern="1400" dirty="0" smtClean="0">
                          <a:solidFill>
                            <a:schemeClr val="tx1"/>
                          </a:solidFill>
                          <a:latin typeface="Arial" panose="020B0604020202020204" pitchFamily="34" charset="0"/>
                          <a:cs typeface="Arial" panose="020B0604020202020204" pitchFamily="34" charset="0"/>
                        </a:rPr>
                        <a:t>Tracheostomy </a:t>
                      </a:r>
                      <a:r>
                        <a:rPr lang="en-CA" sz="1100" kern="1400" dirty="0">
                          <a:solidFill>
                            <a:schemeClr val="tx1"/>
                          </a:solidFill>
                          <a:latin typeface="Arial" panose="020B0604020202020204" pitchFamily="34" charset="0"/>
                          <a:cs typeface="Arial" panose="020B0604020202020204" pitchFamily="34" charset="0"/>
                        </a:rPr>
                        <a:t>mask </a:t>
                      </a:r>
                      <a:r>
                        <a:rPr lang="en-CA" sz="1100" kern="1400" dirty="0" smtClean="0">
                          <a:solidFill>
                            <a:schemeClr val="tx1"/>
                          </a:solidFill>
                          <a:latin typeface="Arial" panose="020B0604020202020204" pitchFamily="34" charset="0"/>
                          <a:cs typeface="Arial" panose="020B0604020202020204" pitchFamily="34" charset="0"/>
                        </a:rPr>
                        <a:t>breathing</a:t>
                      </a:r>
                    </a:p>
                    <a:p>
                      <a:pPr marL="361950" marR="0" indent="-95250" algn="l" rtl="0">
                        <a:spcBef>
                          <a:spcPts val="0"/>
                        </a:spcBef>
                        <a:spcAft>
                          <a:spcPts val="0"/>
                        </a:spcAft>
                        <a:buFont typeface="Arial" pitchFamily="34" charset="0"/>
                        <a:buChar char="•"/>
                      </a:pPr>
                      <a:r>
                        <a:rPr lang="en-CA" sz="1100" kern="1400" dirty="0" smtClean="0">
                          <a:solidFill>
                            <a:schemeClr val="tx1"/>
                          </a:solidFill>
                          <a:latin typeface="Arial" panose="020B0604020202020204" pitchFamily="34" charset="0"/>
                          <a:cs typeface="Arial" panose="020B0604020202020204" pitchFamily="34" charset="0"/>
                        </a:rPr>
                        <a:t>Continuous </a:t>
                      </a:r>
                      <a:r>
                        <a:rPr lang="en-CA" sz="1100" kern="1400" dirty="0">
                          <a:solidFill>
                            <a:schemeClr val="tx1"/>
                          </a:solidFill>
                          <a:latin typeface="Arial" panose="020B0604020202020204" pitchFamily="34" charset="0"/>
                          <a:cs typeface="Arial" panose="020B0604020202020204" pitchFamily="34" charset="0"/>
                        </a:rPr>
                        <a:t>positive airway pressure (CPAP) </a:t>
                      </a:r>
                      <a:r>
                        <a:rPr lang="en-CA" sz="1100" kern="1400" dirty="0" smtClean="0">
                          <a:solidFill>
                            <a:schemeClr val="tx1"/>
                          </a:solidFill>
                          <a:latin typeface="Arial" panose="020B0604020202020204" pitchFamily="34" charset="0"/>
                          <a:cs typeface="Arial" panose="020B0604020202020204" pitchFamily="34" charset="0"/>
                        </a:rPr>
                        <a:t>≤ 5cm H</a:t>
                      </a:r>
                      <a:r>
                        <a:rPr lang="en-CA" sz="1100" kern="1400" baseline="-25000" dirty="0" smtClean="0">
                          <a:solidFill>
                            <a:schemeClr val="tx1"/>
                          </a:solidFill>
                          <a:latin typeface="Arial" panose="020B0604020202020204" pitchFamily="34" charset="0"/>
                          <a:cs typeface="Arial" panose="020B0604020202020204" pitchFamily="34" charset="0"/>
                        </a:rPr>
                        <a:t>2</a:t>
                      </a:r>
                      <a:r>
                        <a:rPr lang="en-CA" sz="1100" kern="1400" dirty="0" smtClean="0">
                          <a:solidFill>
                            <a:schemeClr val="tx1"/>
                          </a:solidFill>
                          <a:latin typeface="Arial" panose="020B0604020202020204" pitchFamily="34" charset="0"/>
                          <a:cs typeface="Arial" panose="020B0604020202020204" pitchFamily="34" charset="0"/>
                        </a:rPr>
                        <a:t>O </a:t>
                      </a:r>
                      <a:r>
                        <a:rPr lang="en-CA" sz="1100" kern="1400" dirty="0">
                          <a:solidFill>
                            <a:schemeClr val="tx1"/>
                          </a:solidFill>
                          <a:latin typeface="Arial" panose="020B0604020202020204" pitchFamily="34" charset="0"/>
                          <a:cs typeface="Arial" panose="020B0604020202020204" pitchFamily="34" charset="0"/>
                        </a:rPr>
                        <a:t>without pressure support or </a:t>
                      </a:r>
                      <a:r>
                        <a:rPr lang="en-CA" sz="1100" kern="1400" dirty="0" smtClean="0">
                          <a:solidFill>
                            <a:schemeClr val="tx1"/>
                          </a:solidFill>
                          <a:latin typeface="Arial" panose="020B0604020202020204" pitchFamily="34" charset="0"/>
                          <a:cs typeface="Arial" panose="020B0604020202020204" pitchFamily="34" charset="0"/>
                        </a:rPr>
                        <a:t>intermittent </a:t>
                      </a:r>
                      <a:r>
                        <a:rPr lang="en-CA" sz="1100" kern="1400" dirty="0">
                          <a:solidFill>
                            <a:schemeClr val="tx1"/>
                          </a:solidFill>
                          <a:latin typeface="Arial" panose="020B0604020202020204" pitchFamily="34" charset="0"/>
                          <a:cs typeface="Arial" panose="020B0604020202020204" pitchFamily="34" charset="0"/>
                        </a:rPr>
                        <a:t>mandatory ventilation </a:t>
                      </a:r>
                      <a:r>
                        <a:rPr lang="en-CA" sz="1100" kern="1400" dirty="0" smtClean="0">
                          <a:solidFill>
                            <a:schemeClr val="tx1"/>
                          </a:solidFill>
                          <a:latin typeface="Arial" panose="020B0604020202020204" pitchFamily="34" charset="0"/>
                          <a:cs typeface="Arial" panose="020B0604020202020204" pitchFamily="34" charset="0"/>
                        </a:rPr>
                        <a:t>assistance  </a:t>
                      </a:r>
                      <a:endParaRPr lang="en-CA" sz="1100" kern="1400" dirty="0">
                        <a:solidFill>
                          <a:schemeClr val="tx1"/>
                        </a:solidFill>
                        <a:latin typeface="Arial" panose="020B0604020202020204" pitchFamily="34" charset="0"/>
                        <a:cs typeface="Arial" panose="020B0604020202020204" pitchFamily="34" charset="0"/>
                      </a:endParaRPr>
                    </a:p>
                    <a:p>
                      <a:pPr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 </a:t>
                      </a:r>
                    </a:p>
                    <a:p>
                      <a:pPr marL="88900" marR="0" indent="0" algn="l" rtl="0">
                        <a:spcBef>
                          <a:spcPts val="0"/>
                        </a:spcBef>
                        <a:spcAft>
                          <a:spcPts val="600"/>
                        </a:spcAft>
                      </a:pPr>
                      <a:r>
                        <a:rPr lang="en-CA" sz="1100" kern="1400" dirty="0" smtClean="0">
                          <a:solidFill>
                            <a:schemeClr val="tx1"/>
                          </a:solidFill>
                          <a:latin typeface="Arial" panose="020B0604020202020204" pitchFamily="34" charset="0"/>
                          <a:cs typeface="Arial" panose="020B0604020202020204" pitchFamily="34" charset="0"/>
                        </a:rPr>
                        <a:t>If the patient </a:t>
                      </a:r>
                      <a:r>
                        <a:rPr lang="en-CA" sz="1100" kern="1400" dirty="0">
                          <a:solidFill>
                            <a:schemeClr val="tx1"/>
                          </a:solidFill>
                          <a:latin typeface="Arial" panose="020B0604020202020204" pitchFamily="34" charset="0"/>
                          <a:cs typeface="Arial" panose="020B0604020202020204" pitchFamily="34" charset="0"/>
                        </a:rPr>
                        <a:t>is transferred out of the </a:t>
                      </a:r>
                      <a:r>
                        <a:rPr lang="en-CA" sz="1100" kern="1400" dirty="0" smtClean="0">
                          <a:solidFill>
                            <a:schemeClr val="tx1"/>
                          </a:solidFill>
                          <a:latin typeface="Arial" panose="020B0604020202020204" pitchFamily="34" charset="0"/>
                          <a:cs typeface="Arial" panose="020B0604020202020204" pitchFamily="34" charset="0"/>
                        </a:rPr>
                        <a:t>ACU </a:t>
                      </a:r>
                      <a:r>
                        <a:rPr lang="en-CA" sz="1100" kern="1400" dirty="0">
                          <a:solidFill>
                            <a:schemeClr val="tx1"/>
                          </a:solidFill>
                          <a:latin typeface="Arial" panose="020B0604020202020204" pitchFamily="34" charset="0"/>
                          <a:cs typeface="Arial" panose="020B0604020202020204" pitchFamily="34" charset="0"/>
                        </a:rPr>
                        <a:t>to another institution and is still receiving mechanical ventilation, record the transfer date and time as the mechanical ventilation discontinuation date and time. </a:t>
                      </a:r>
                      <a:endParaRPr lang="en-CA" sz="1100" kern="1400" dirty="0" smtClean="0">
                        <a:solidFill>
                          <a:schemeClr val="tx1"/>
                        </a:solidFill>
                        <a:latin typeface="Arial" panose="020B0604020202020204" pitchFamily="34" charset="0"/>
                        <a:cs typeface="Arial" panose="020B0604020202020204" pitchFamily="34" charset="0"/>
                      </a:endParaRPr>
                    </a:p>
                    <a:p>
                      <a:pPr marL="88900" marR="0" indent="0" algn="l" rtl="0">
                        <a:spcBef>
                          <a:spcPts val="0"/>
                        </a:spcBef>
                        <a:spcAft>
                          <a:spcPts val="600"/>
                        </a:spcAft>
                      </a:pPr>
                      <a:r>
                        <a:rPr lang="en-US" sz="1100" kern="1400" dirty="0" smtClean="0">
                          <a:solidFill>
                            <a:schemeClr val="tx1"/>
                          </a:solidFill>
                          <a:latin typeface="Arial" panose="020B0604020202020204" pitchFamily="34" charset="0"/>
                          <a:cs typeface="Arial" panose="020B0604020202020204" pitchFamily="34" charset="0"/>
                        </a:rPr>
                        <a:t>If the patient died </a:t>
                      </a:r>
                      <a:r>
                        <a:rPr lang="en-US" sz="1100" kern="1400" baseline="0" dirty="0" smtClean="0">
                          <a:solidFill>
                            <a:schemeClr val="tx1"/>
                          </a:solidFill>
                          <a:latin typeface="Arial" panose="020B0604020202020204" pitchFamily="34" charset="0"/>
                          <a:cs typeface="Arial" panose="020B0604020202020204" pitchFamily="34" charset="0"/>
                        </a:rPr>
                        <a:t>while mechanically ventilated, </a:t>
                      </a:r>
                      <a:r>
                        <a:rPr lang="en-CA" sz="1100" kern="1400" baseline="0" dirty="0" smtClean="0">
                          <a:solidFill>
                            <a:schemeClr val="tx1"/>
                          </a:solidFill>
                          <a:latin typeface="Arial" panose="020B0604020202020204" pitchFamily="34" charset="0"/>
                          <a:cs typeface="Arial" panose="020B0604020202020204" pitchFamily="34" charset="0"/>
                        </a:rPr>
                        <a:t>select</a:t>
                      </a:r>
                      <a:r>
                        <a:rPr lang="en-CA" sz="1100" kern="1400" dirty="0" smtClean="0">
                          <a:solidFill>
                            <a:schemeClr val="tx1"/>
                          </a:solidFill>
                          <a:latin typeface="Arial" panose="020B0604020202020204" pitchFamily="34" charset="0"/>
                          <a:cs typeface="Arial" panose="020B0604020202020204" pitchFamily="34" charset="0"/>
                        </a:rPr>
                        <a:t> “Same</a:t>
                      </a:r>
                      <a:r>
                        <a:rPr lang="en-CA" sz="1100" kern="1400" baseline="0" dirty="0" smtClean="0">
                          <a:solidFill>
                            <a:schemeClr val="tx1"/>
                          </a:solidFill>
                          <a:latin typeface="Arial" panose="020B0604020202020204" pitchFamily="34" charset="0"/>
                          <a:cs typeface="Arial" panose="020B0604020202020204" pitchFamily="34" charset="0"/>
                        </a:rPr>
                        <a:t> as death date &amp; time”.</a:t>
                      </a:r>
                    </a:p>
                    <a:p>
                      <a:pPr marL="92075"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If the patient is still mechanically</a:t>
                      </a:r>
                      <a:r>
                        <a:rPr lang="en-CA" sz="1100" kern="1400" baseline="0" dirty="0" smtClean="0">
                          <a:solidFill>
                            <a:schemeClr val="tx1"/>
                          </a:solidFill>
                          <a:latin typeface="Arial" panose="020B0604020202020204" pitchFamily="34" charset="0"/>
                          <a:cs typeface="Arial" panose="020B0604020202020204" pitchFamily="34" charset="0"/>
                        </a:rPr>
                        <a:t> ventilated </a:t>
                      </a:r>
                      <a:r>
                        <a:rPr lang="en-CA" sz="1100" kern="1400" dirty="0" smtClean="0">
                          <a:solidFill>
                            <a:schemeClr val="tx1"/>
                          </a:solidFill>
                          <a:latin typeface="Arial" panose="020B0604020202020204" pitchFamily="34" charset="0"/>
                          <a:cs typeface="Arial" panose="020B0604020202020204" pitchFamily="34" charset="0"/>
                        </a:rPr>
                        <a:t>3 months after ACU admission, select "Still</a:t>
                      </a:r>
                      <a:r>
                        <a:rPr lang="en-CA" sz="1100" kern="1400" baseline="0" dirty="0" smtClean="0">
                          <a:solidFill>
                            <a:schemeClr val="tx1"/>
                          </a:solidFill>
                          <a:latin typeface="Arial" panose="020B0604020202020204" pitchFamily="34" charset="0"/>
                          <a:cs typeface="Arial" panose="020B0604020202020204" pitchFamily="34" charset="0"/>
                        </a:rPr>
                        <a:t> vented 3 months post ACU admission</a:t>
                      </a:r>
                      <a:r>
                        <a:rPr lang="en-CA" sz="1100" kern="1400" dirty="0" smtClean="0">
                          <a:solidFill>
                            <a:schemeClr val="tx1"/>
                          </a:solidFill>
                          <a:latin typeface="Arial" panose="020B0604020202020204" pitchFamily="34" charset="0"/>
                          <a:cs typeface="Arial" panose="020B0604020202020204" pitchFamily="34" charset="0"/>
                        </a:rPr>
                        <a:t>".</a:t>
                      </a: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724350">
                <a:tc>
                  <a:txBody>
                    <a:bodyPr/>
                    <a:lstStyle/>
                    <a:p>
                      <a:pPr marR="0" indent="0" algn="l"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Was Mechanical Ventilation </a:t>
                      </a:r>
                    </a:p>
                    <a:p>
                      <a:pPr marR="0" indent="0" algn="l"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Re-instituted?</a:t>
                      </a:r>
                      <a:endParaRPr lang="en-US" sz="1100" b="1"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baseline="0" dirty="0" smtClean="0">
                          <a:solidFill>
                            <a:schemeClr val="tx1"/>
                          </a:solidFill>
                          <a:latin typeface="Arial" panose="020B0604020202020204" pitchFamily="34" charset="0"/>
                          <a:cs typeface="Arial" panose="020B0604020202020204" pitchFamily="34" charset="0"/>
                        </a:rPr>
                        <a:t>Answer the question “</a:t>
                      </a:r>
                      <a:r>
                        <a:rPr lang="en-CA" sz="1100" i="1" kern="1400" baseline="0" dirty="0" smtClean="0">
                          <a:solidFill>
                            <a:schemeClr val="tx1"/>
                          </a:solidFill>
                          <a:latin typeface="Arial" panose="020B0604020202020204" pitchFamily="34" charset="0"/>
                          <a:cs typeface="Arial" panose="020B0604020202020204" pitchFamily="34" charset="0"/>
                        </a:rPr>
                        <a:t>Was mechanical ventilation re-instituted </a:t>
                      </a:r>
                      <a:r>
                        <a:rPr lang="en-CA" sz="1100" i="1" u="sng" kern="1400" baseline="0" dirty="0" smtClean="0">
                          <a:solidFill>
                            <a:schemeClr val="tx1"/>
                          </a:solidFill>
                          <a:latin typeface="Arial" panose="020B0604020202020204" pitchFamily="34" charset="0"/>
                          <a:cs typeface="Arial" panose="020B0604020202020204" pitchFamily="34" charset="0"/>
                        </a:rPr>
                        <a:t>&gt;</a:t>
                      </a:r>
                      <a:r>
                        <a:rPr lang="en-CA" sz="1100" i="1" u="none" kern="1400" baseline="0" dirty="0" smtClean="0">
                          <a:solidFill>
                            <a:schemeClr val="tx1"/>
                          </a:solidFill>
                          <a:latin typeface="Arial" panose="020B0604020202020204" pitchFamily="34" charset="0"/>
                          <a:cs typeface="Arial" panose="020B0604020202020204" pitchFamily="34" charset="0"/>
                        </a:rPr>
                        <a:t> 48 hours from the last mechanical ventilation stop date / time?”</a:t>
                      </a:r>
                      <a:r>
                        <a:rPr lang="en-CA" sz="1100" i="0" u="none" kern="1400" baseline="0" dirty="0" smtClean="0">
                          <a:solidFill>
                            <a:schemeClr val="tx1"/>
                          </a:solidFill>
                          <a:latin typeface="Arial" panose="020B0604020202020204" pitchFamily="34" charset="0"/>
                          <a:cs typeface="Arial" panose="020B0604020202020204" pitchFamily="34" charset="0"/>
                        </a:rPr>
                        <a:t> by selecting “YES” or “NO”. </a:t>
                      </a:r>
                    </a:p>
                    <a:p>
                      <a:pPr marL="92075" marR="0" indent="0" algn="l" rtl="0">
                        <a:spcBef>
                          <a:spcPts val="0"/>
                        </a:spcBef>
                        <a:spcAft>
                          <a:spcPts val="0"/>
                        </a:spcAft>
                      </a:pPr>
                      <a:endParaRPr lang="en-CA" sz="1100" i="0" u="none" kern="1400" baseline="0" dirty="0" smtClean="0">
                        <a:solidFill>
                          <a:schemeClr val="tx1"/>
                        </a:solidFill>
                        <a:latin typeface="Arial" panose="020B0604020202020204" pitchFamily="34" charset="0"/>
                        <a:cs typeface="Arial" panose="020B0604020202020204" pitchFamily="34" charset="0"/>
                      </a:endParaRPr>
                    </a:p>
                    <a:p>
                      <a:pPr marL="92075" marR="0" indent="0" algn="l" defTabSz="914400" rtl="0" eaLnBrk="1" fontAlgn="auto" latinLnBrk="0" hangingPunct="1">
                        <a:lnSpc>
                          <a:spcPct val="100000"/>
                        </a:lnSpc>
                        <a:spcBef>
                          <a:spcPts val="0"/>
                        </a:spcBef>
                        <a:spcAft>
                          <a:spcPts val="0"/>
                        </a:spcAft>
                        <a:buClrTx/>
                        <a:buSzTx/>
                        <a:buFontTx/>
                        <a:buNone/>
                        <a:tabLst/>
                        <a:defRPr/>
                      </a:pPr>
                      <a:r>
                        <a:rPr lang="en-CA" sz="1100" b="1" u="sng" kern="1400" dirty="0" smtClean="0">
                          <a:solidFill>
                            <a:schemeClr val="tx1"/>
                          </a:solidFill>
                          <a:latin typeface="Arial" panose="020B0604020202020204" pitchFamily="34" charset="0"/>
                          <a:cs typeface="Arial" panose="020B0604020202020204" pitchFamily="34" charset="0"/>
                        </a:rPr>
                        <a:t>NOTE:</a:t>
                      </a:r>
                      <a:r>
                        <a:rPr lang="en-CA" sz="1100" b="1" u="none" kern="1400" dirty="0" smtClean="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Do </a:t>
                      </a:r>
                      <a:r>
                        <a:rPr lang="en-CA" sz="1100" b="0" u="sng" kern="1400" dirty="0" smtClean="0">
                          <a:solidFill>
                            <a:schemeClr val="tx1"/>
                          </a:solidFill>
                          <a:latin typeface="Arial" panose="020B0604020202020204" pitchFamily="34" charset="0"/>
                          <a:cs typeface="Arial" panose="020B0604020202020204" pitchFamily="34" charset="0"/>
                        </a:rPr>
                        <a:t>NOT</a:t>
                      </a:r>
                      <a:r>
                        <a:rPr lang="en-CA" sz="1100" b="1" kern="1400" dirty="0" smtClean="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record episodes of </a:t>
                      </a:r>
                      <a:r>
                        <a:rPr lang="en-CA" sz="1100" b="0" kern="1400" dirty="0" smtClean="0">
                          <a:solidFill>
                            <a:schemeClr val="tx1"/>
                          </a:solidFill>
                          <a:latin typeface="Arial" panose="020B0604020202020204" pitchFamily="34" charset="0"/>
                          <a:cs typeface="Arial" panose="020B0604020202020204" pitchFamily="34" charset="0"/>
                        </a:rPr>
                        <a:t>temporary ventilation re-institution.</a:t>
                      </a:r>
                      <a:r>
                        <a:rPr lang="en-CA" sz="1100" b="0" kern="1400" baseline="0" dirty="0" smtClean="0">
                          <a:solidFill>
                            <a:schemeClr val="tx1"/>
                          </a:solidFill>
                          <a:latin typeface="Arial" panose="020B0604020202020204" pitchFamily="34" charset="0"/>
                          <a:cs typeface="Arial" panose="020B0604020202020204" pitchFamily="34" charset="0"/>
                        </a:rPr>
                        <a:t> This is defined as ventilation occurring for </a:t>
                      </a:r>
                      <a:r>
                        <a:rPr lang="en-CA" sz="1100" b="1" u="none" kern="1400" dirty="0" smtClean="0">
                          <a:solidFill>
                            <a:schemeClr val="tx1"/>
                          </a:solidFill>
                          <a:latin typeface="Arial" panose="020B0604020202020204" pitchFamily="34" charset="0"/>
                          <a:cs typeface="Arial" panose="020B0604020202020204" pitchFamily="34" charset="0"/>
                        </a:rPr>
                        <a:t>&lt; 48 hrs</a:t>
                      </a:r>
                      <a:r>
                        <a:rPr lang="en-CA" sz="1100" b="0" u="none" kern="1400" dirty="0" smtClean="0">
                          <a:solidFill>
                            <a:schemeClr val="tx1"/>
                          </a:solidFill>
                          <a:latin typeface="Arial" panose="020B0604020202020204" pitchFamily="34" charset="0"/>
                          <a:cs typeface="Arial" panose="020B0604020202020204" pitchFamily="34" charset="0"/>
                        </a:rPr>
                        <a:t>,</a:t>
                      </a:r>
                      <a:r>
                        <a:rPr lang="en-CA" sz="1100" b="0" u="none" kern="1400" baseline="0" dirty="0" smtClean="0">
                          <a:solidFill>
                            <a:schemeClr val="tx1"/>
                          </a:solidFill>
                          <a:latin typeface="Arial" panose="020B0604020202020204" pitchFamily="34" charset="0"/>
                          <a:cs typeface="Arial" panose="020B0604020202020204" pitchFamily="34" charset="0"/>
                        </a:rPr>
                        <a:t> (</a:t>
                      </a:r>
                      <a:r>
                        <a:rPr lang="en-CA" sz="1100" u="none" kern="1400" dirty="0" smtClean="0">
                          <a:solidFill>
                            <a:schemeClr val="tx1"/>
                          </a:solidFill>
                          <a:latin typeface="Arial" panose="020B0604020202020204" pitchFamily="34" charset="0"/>
                          <a:cs typeface="Arial" panose="020B0604020202020204" pitchFamily="34" charset="0"/>
                        </a:rPr>
                        <a:t>i.e</a:t>
                      </a:r>
                      <a:r>
                        <a:rPr lang="en-CA" sz="1100" kern="1400" dirty="0" smtClean="0">
                          <a:solidFill>
                            <a:schemeClr val="tx1"/>
                          </a:solidFill>
                          <a:latin typeface="Arial" panose="020B0604020202020204" pitchFamily="34" charset="0"/>
                          <a:cs typeface="Arial" panose="020B0604020202020204" pitchFamily="34" charset="0"/>
                        </a:rPr>
                        <a:t>. needed for operating procedures, </a:t>
                      </a:r>
                      <a:r>
                        <a:rPr lang="en-CA" sz="1100" kern="1400" dirty="0" err="1" smtClean="0">
                          <a:solidFill>
                            <a:schemeClr val="tx1"/>
                          </a:solidFill>
                          <a:latin typeface="Arial" panose="020B0604020202020204" pitchFamily="34" charset="0"/>
                          <a:cs typeface="Arial" panose="020B0604020202020204" pitchFamily="34" charset="0"/>
                        </a:rPr>
                        <a:t>etc</a:t>
                      </a:r>
                      <a:r>
                        <a:rPr lang="en-CA" sz="1100" kern="1400" dirty="0" smtClean="0">
                          <a:solidFill>
                            <a:schemeClr val="tx1"/>
                          </a:solidFill>
                          <a:latin typeface="Arial" panose="020B0604020202020204" pitchFamily="34" charset="0"/>
                          <a:cs typeface="Arial" panose="020B0604020202020204" pitchFamily="34" charset="0"/>
                        </a:rPr>
                        <a:t>).</a:t>
                      </a:r>
                    </a:p>
                    <a:p>
                      <a:pPr marL="92075" marR="0" indent="0" algn="l" rtl="0">
                        <a:spcBef>
                          <a:spcPts val="0"/>
                        </a:spcBef>
                        <a:spcAft>
                          <a:spcPts val="0"/>
                        </a:spcAft>
                      </a:pPr>
                      <a:endParaRPr lang="en-US" sz="1100" i="0" u="none" kern="1400" baseline="0" dirty="0" smtClean="0">
                        <a:solidFill>
                          <a:schemeClr val="tx1"/>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US" sz="1100" i="0" u="none" kern="1400" baseline="0" dirty="0" smtClean="0">
                          <a:solidFill>
                            <a:schemeClr val="tx1"/>
                          </a:solidFill>
                          <a:latin typeface="Arial" panose="020B0604020202020204" pitchFamily="34" charset="0"/>
                          <a:cs typeface="Arial" panose="020B0604020202020204" pitchFamily="34" charset="0"/>
                        </a:rPr>
                        <a:t>If “YES”, record another episode of mechanical ventilation in the data entry fields for the next ventilation event. Record up to 5 episodes of mechanical ventilation. </a:t>
                      </a:r>
                    </a:p>
                    <a:p>
                      <a:pPr marL="92075" marR="0" indent="0" algn="l" rtl="0">
                        <a:spcBef>
                          <a:spcPts val="0"/>
                        </a:spcBef>
                        <a:spcAft>
                          <a:spcPts val="0"/>
                        </a:spcAft>
                      </a:pPr>
                      <a:endParaRPr lang="en-CA" sz="1100" i="0" u="none" kern="1400" baseline="0" dirty="0" smtClean="0">
                        <a:solidFill>
                          <a:schemeClr val="tx1"/>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CA" sz="1100" i="0" u="none" kern="1400" baseline="0" dirty="0" smtClean="0">
                          <a:solidFill>
                            <a:schemeClr val="tx1"/>
                          </a:solidFill>
                          <a:latin typeface="Arial" panose="020B0604020202020204" pitchFamily="34" charset="0"/>
                          <a:cs typeface="Arial" panose="020B0604020202020204" pitchFamily="34" charset="0"/>
                        </a:rPr>
                        <a:t>If “NO”, proceed to the RRT (Dialysis) section.</a:t>
                      </a: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99363">
                <a:tc>
                  <a:txBody>
                    <a:bodyPr/>
                    <a:lstStyle/>
                    <a:p>
                      <a:pPr marR="0" indent="0" algn="l" rtl="0">
                        <a:spcBef>
                          <a:spcPts val="0"/>
                        </a:spcBef>
                        <a:spcAft>
                          <a:spcPts val="0"/>
                        </a:spcAft>
                      </a:pPr>
                      <a:r>
                        <a:rPr lang="en-US" sz="1100" b="1" kern="1400" dirty="0">
                          <a:solidFill>
                            <a:schemeClr val="tx1"/>
                          </a:solidFill>
                          <a:latin typeface="Arial" panose="020B0604020202020204" pitchFamily="34" charset="0"/>
                          <a:cs typeface="Arial" panose="020B0604020202020204" pitchFamily="34" charset="0"/>
                        </a:rPr>
                        <a:t>Mechanical </a:t>
                      </a:r>
                      <a:endParaRPr lang="en-US" sz="1100" kern="1400" dirty="0">
                        <a:solidFill>
                          <a:schemeClr val="tx1"/>
                        </a:solidFill>
                        <a:latin typeface="Arial" panose="020B0604020202020204" pitchFamily="34" charset="0"/>
                        <a:cs typeface="Arial" panose="020B0604020202020204" pitchFamily="34" charset="0"/>
                      </a:endParaRPr>
                    </a:p>
                    <a:p>
                      <a:pPr marR="0" indent="0" algn="l" rtl="0">
                        <a:spcBef>
                          <a:spcPts val="0"/>
                        </a:spcBef>
                        <a:spcAft>
                          <a:spcPts val="0"/>
                        </a:spcAft>
                      </a:pPr>
                      <a:r>
                        <a:rPr lang="en-US" sz="1100" b="1" kern="1400" dirty="0">
                          <a:solidFill>
                            <a:schemeClr val="tx1"/>
                          </a:solidFill>
                          <a:latin typeface="Arial" panose="020B0604020202020204" pitchFamily="34" charset="0"/>
                          <a:cs typeface="Arial" panose="020B0604020202020204" pitchFamily="34" charset="0"/>
                        </a:rPr>
                        <a:t>Ventilation </a:t>
                      </a:r>
                      <a:r>
                        <a:rPr lang="en-US" sz="1100" b="1" kern="1400" dirty="0" smtClean="0">
                          <a:solidFill>
                            <a:schemeClr val="tx1"/>
                          </a:solidFill>
                          <a:latin typeface="Arial" panose="020B0604020202020204" pitchFamily="34" charset="0"/>
                          <a:cs typeface="Arial" panose="020B0604020202020204" pitchFamily="34" charset="0"/>
                        </a:rPr>
                        <a:t>Episodes</a:t>
                      </a:r>
                      <a:r>
                        <a:rPr lang="en-US" sz="1100" b="1" kern="1400" baseline="0" dirty="0" smtClean="0">
                          <a:solidFill>
                            <a:schemeClr val="tx1"/>
                          </a:solidFill>
                          <a:latin typeface="Arial" panose="020B0604020202020204" pitchFamily="34" charset="0"/>
                          <a:cs typeface="Arial" panose="020B0604020202020204" pitchFamily="34" charset="0"/>
                        </a:rPr>
                        <a:t> #2 - #5</a:t>
                      </a:r>
                      <a:endParaRPr lang="en-US" sz="1100" b="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600"/>
                        </a:spcAft>
                        <a:buClrTx/>
                        <a:buSzTx/>
                        <a:buFontTx/>
                        <a:buNone/>
                        <a:tabLst/>
                        <a:defRPr/>
                      </a:pPr>
                      <a:r>
                        <a:rPr lang="en-CA" sz="1100" kern="1400" dirty="0" smtClean="0">
                          <a:solidFill>
                            <a:schemeClr val="tx1"/>
                          </a:solidFill>
                          <a:latin typeface="Arial" panose="020B0604020202020204" pitchFamily="34" charset="0"/>
                          <a:cs typeface="Arial" panose="020B0604020202020204" pitchFamily="34" charset="0"/>
                        </a:rPr>
                        <a:t>Follow the instructions</a:t>
                      </a:r>
                      <a:r>
                        <a:rPr lang="en-CA" sz="1100" kern="1400" baseline="0" dirty="0" smtClean="0">
                          <a:solidFill>
                            <a:schemeClr val="tx1"/>
                          </a:solidFill>
                          <a:latin typeface="Arial" panose="020B0604020202020204" pitchFamily="34" charset="0"/>
                          <a:cs typeface="Arial" panose="020B0604020202020204" pitchFamily="34" charset="0"/>
                        </a:rPr>
                        <a:t> for recording start and stop dates/times of m</a:t>
                      </a:r>
                      <a:r>
                        <a:rPr lang="en-CA" sz="1100" kern="1400" dirty="0" smtClean="0">
                          <a:solidFill>
                            <a:schemeClr val="tx1"/>
                          </a:solidFill>
                          <a:latin typeface="Arial" panose="020B0604020202020204" pitchFamily="34" charset="0"/>
                          <a:cs typeface="Arial" panose="020B0604020202020204" pitchFamily="34" charset="0"/>
                        </a:rPr>
                        <a:t>echanical ventilation episodes as outlined in</a:t>
                      </a:r>
                      <a:r>
                        <a:rPr lang="en-CA" sz="1100" kern="1400" baseline="0" dirty="0" smtClean="0">
                          <a:solidFill>
                            <a:schemeClr val="tx1"/>
                          </a:solidFill>
                          <a:latin typeface="Arial" panose="020B0604020202020204" pitchFamily="34" charset="0"/>
                          <a:cs typeface="Arial" panose="020B0604020202020204" pitchFamily="34" charset="0"/>
                        </a:rPr>
                        <a:t> the section “Invasive Mechanical Ventilation #1”</a:t>
                      </a:r>
                      <a:r>
                        <a:rPr lang="en-CA" sz="1100" kern="1400" dirty="0" smtClean="0">
                          <a:solidFill>
                            <a:schemeClr val="tx1"/>
                          </a:solidFill>
                          <a:latin typeface="Arial" panose="020B0604020202020204" pitchFamily="34" charset="0"/>
                          <a:cs typeface="Arial" panose="020B0604020202020204" pitchFamily="34" charset="0"/>
                        </a:rPr>
                        <a:t> above. </a:t>
                      </a:r>
                    </a:p>
                    <a:p>
                      <a:pPr marL="92075" marR="0" indent="0" algn="l" defTabSz="914400" rtl="0" eaLnBrk="1" fontAlgn="auto" latinLnBrk="0" hangingPunct="1">
                        <a:lnSpc>
                          <a:spcPct val="100000"/>
                        </a:lnSpc>
                        <a:spcBef>
                          <a:spcPts val="0"/>
                        </a:spcBef>
                        <a:spcAft>
                          <a:spcPts val="600"/>
                        </a:spcAft>
                        <a:buClrTx/>
                        <a:buSzTx/>
                        <a:buFontTx/>
                        <a:buNone/>
                        <a:tabLst/>
                        <a:defRPr/>
                      </a:pPr>
                      <a:r>
                        <a:rPr lang="en-CA" sz="1100" b="1" u="sng" kern="1400" dirty="0" smtClean="0">
                          <a:solidFill>
                            <a:schemeClr val="tx1"/>
                          </a:solidFill>
                          <a:latin typeface="Arial" panose="020B0604020202020204" pitchFamily="34" charset="0"/>
                          <a:cs typeface="Arial" panose="020B0604020202020204" pitchFamily="34" charset="0"/>
                        </a:rPr>
                        <a:t>EXCEPTION</a:t>
                      </a:r>
                      <a:r>
                        <a:rPr lang="en-CA" sz="1100" kern="1400" dirty="0" smtClean="0">
                          <a:solidFill>
                            <a:schemeClr val="tx1"/>
                          </a:solidFill>
                          <a:latin typeface="Arial" panose="020B0604020202020204" pitchFamily="34" charset="0"/>
                          <a:cs typeface="Arial" panose="020B0604020202020204" pitchFamily="34" charset="0"/>
                        </a:rPr>
                        <a:t>: Start Time </a:t>
                      </a:r>
                      <a:r>
                        <a:rPr lang="en-CA" sz="1100" u="none" kern="1400" dirty="0" smtClean="0">
                          <a:solidFill>
                            <a:schemeClr val="tx1"/>
                          </a:solidFill>
                          <a:latin typeface="Arial" panose="020B0604020202020204" pitchFamily="34" charset="0"/>
                          <a:cs typeface="Arial" panose="020B0604020202020204" pitchFamily="34" charset="0"/>
                        </a:rPr>
                        <a:t>must</a:t>
                      </a:r>
                      <a:r>
                        <a:rPr lang="en-CA" sz="1100" kern="1400" dirty="0" smtClean="0">
                          <a:solidFill>
                            <a:schemeClr val="tx1"/>
                          </a:solidFill>
                          <a:latin typeface="Arial" panose="020B0604020202020204" pitchFamily="34" charset="0"/>
                          <a:cs typeface="Arial" panose="020B0604020202020204" pitchFamily="34" charset="0"/>
                        </a:rPr>
                        <a:t> be recorded for episodes #2 - #5,  there is not a "Not Available" option.</a:t>
                      </a:r>
                      <a:r>
                        <a:rPr lang="en-CA" sz="1100" kern="1400" baseline="0" dirty="0" smtClean="0">
                          <a:solidFill>
                            <a:schemeClr val="tx1"/>
                          </a:solidFill>
                          <a:latin typeface="Arial" panose="020B0604020202020204" pitchFamily="34" charset="0"/>
                          <a:cs typeface="Arial" panose="020B0604020202020204" pitchFamily="34" charset="0"/>
                        </a:rPr>
                        <a:t> </a:t>
                      </a:r>
                    </a:p>
                    <a:p>
                      <a:pPr marL="85725" marR="0" indent="0" algn="l" rtl="0">
                        <a:spcBef>
                          <a:spcPts val="0"/>
                        </a:spcBef>
                        <a:spcAft>
                          <a:spcPts val="0"/>
                        </a:spcAft>
                      </a:pPr>
                      <a:r>
                        <a:rPr lang="en-CA" sz="1100" b="1" u="sng" kern="1400" dirty="0" smtClean="0">
                          <a:solidFill>
                            <a:schemeClr val="tx1"/>
                          </a:solidFill>
                          <a:latin typeface="Arial" panose="020B0604020202020204" pitchFamily="34" charset="0"/>
                          <a:cs typeface="Arial" panose="020B0604020202020204" pitchFamily="34" charset="0"/>
                        </a:rPr>
                        <a:t>NOTE:</a:t>
                      </a:r>
                      <a:r>
                        <a:rPr lang="en-CA" sz="1100" b="1" u="none" kern="1400" dirty="0" smtClean="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Do </a:t>
                      </a:r>
                      <a:r>
                        <a:rPr lang="en-CA" sz="1100" b="0" u="sng" kern="1400" dirty="0" smtClean="0">
                          <a:solidFill>
                            <a:schemeClr val="tx1"/>
                          </a:solidFill>
                          <a:latin typeface="Arial" panose="020B0604020202020204" pitchFamily="34" charset="0"/>
                          <a:cs typeface="Arial" panose="020B0604020202020204" pitchFamily="34" charset="0"/>
                        </a:rPr>
                        <a:t>NOT</a:t>
                      </a:r>
                      <a:r>
                        <a:rPr lang="en-CA" sz="1100" b="1" kern="1400" dirty="0" smtClean="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record episodes of </a:t>
                      </a:r>
                      <a:r>
                        <a:rPr lang="en-CA" sz="1100" b="0" kern="1400" dirty="0" smtClean="0">
                          <a:solidFill>
                            <a:schemeClr val="tx1"/>
                          </a:solidFill>
                          <a:latin typeface="Arial" panose="020B0604020202020204" pitchFamily="34" charset="0"/>
                          <a:cs typeface="Arial" panose="020B0604020202020204" pitchFamily="34" charset="0"/>
                        </a:rPr>
                        <a:t>temporary ventilation.</a:t>
                      </a:r>
                      <a:r>
                        <a:rPr lang="en-CA" sz="1100" b="0" kern="1400" baseline="0" dirty="0" smtClean="0">
                          <a:solidFill>
                            <a:schemeClr val="tx1"/>
                          </a:solidFill>
                          <a:latin typeface="Arial" panose="020B0604020202020204" pitchFamily="34" charset="0"/>
                          <a:cs typeface="Arial" panose="020B0604020202020204" pitchFamily="34" charset="0"/>
                        </a:rPr>
                        <a:t> This is defined as ventilation occurring for </a:t>
                      </a:r>
                      <a:r>
                        <a:rPr lang="en-CA" sz="1100" b="1" u="none" kern="1400" dirty="0" smtClean="0">
                          <a:solidFill>
                            <a:schemeClr val="tx1"/>
                          </a:solidFill>
                          <a:latin typeface="Arial" panose="020B0604020202020204" pitchFamily="34" charset="0"/>
                          <a:cs typeface="Arial" panose="020B0604020202020204" pitchFamily="34" charset="0"/>
                        </a:rPr>
                        <a:t>&lt; 48 hrs</a:t>
                      </a:r>
                      <a:r>
                        <a:rPr lang="en-CA" sz="1100" b="0" u="none" kern="1400" dirty="0" smtClean="0">
                          <a:solidFill>
                            <a:schemeClr val="tx1"/>
                          </a:solidFill>
                          <a:latin typeface="Arial" panose="020B0604020202020204" pitchFamily="34" charset="0"/>
                          <a:cs typeface="Arial" panose="020B0604020202020204" pitchFamily="34" charset="0"/>
                        </a:rPr>
                        <a:t>,</a:t>
                      </a:r>
                      <a:r>
                        <a:rPr lang="en-CA" sz="1100" b="0" u="none" kern="1400" baseline="0" dirty="0" smtClean="0">
                          <a:solidFill>
                            <a:schemeClr val="tx1"/>
                          </a:solidFill>
                          <a:latin typeface="Arial" panose="020B0604020202020204" pitchFamily="34" charset="0"/>
                          <a:cs typeface="Arial" panose="020B0604020202020204" pitchFamily="34" charset="0"/>
                        </a:rPr>
                        <a:t> (</a:t>
                      </a:r>
                      <a:r>
                        <a:rPr lang="en-CA" sz="1100" u="none" kern="1400" dirty="0" smtClean="0">
                          <a:solidFill>
                            <a:schemeClr val="tx1"/>
                          </a:solidFill>
                          <a:latin typeface="Arial" panose="020B0604020202020204" pitchFamily="34" charset="0"/>
                          <a:cs typeface="Arial" panose="020B0604020202020204" pitchFamily="34" charset="0"/>
                        </a:rPr>
                        <a:t>i.e</a:t>
                      </a:r>
                      <a:r>
                        <a:rPr lang="en-CA" sz="1100" kern="1400" dirty="0" smtClean="0">
                          <a:solidFill>
                            <a:schemeClr val="tx1"/>
                          </a:solidFill>
                          <a:latin typeface="Arial" panose="020B0604020202020204" pitchFamily="34" charset="0"/>
                          <a:cs typeface="Arial" panose="020B0604020202020204" pitchFamily="34" charset="0"/>
                        </a:rPr>
                        <a:t>. needed for operating procedures, </a:t>
                      </a:r>
                      <a:r>
                        <a:rPr lang="en-CA" sz="1100" kern="1400" dirty="0" err="1" smtClean="0">
                          <a:solidFill>
                            <a:schemeClr val="tx1"/>
                          </a:solidFill>
                          <a:latin typeface="Arial" panose="020B0604020202020204" pitchFamily="34" charset="0"/>
                          <a:cs typeface="Arial" panose="020B0604020202020204" pitchFamily="34" charset="0"/>
                        </a:rPr>
                        <a:t>etc</a:t>
                      </a:r>
                      <a:r>
                        <a:rPr lang="en-CA" sz="1100" kern="1400" dirty="0" smtClean="0">
                          <a:solidFill>
                            <a:schemeClr val="tx1"/>
                          </a:solidFill>
                          <a:latin typeface="Arial" panose="020B0604020202020204" pitchFamily="34" charset="0"/>
                          <a:cs typeface="Arial" panose="020B0604020202020204" pitchFamily="34" charset="0"/>
                        </a:rPr>
                        <a:t>).</a:t>
                      </a:r>
                      <a:endParaRPr lang="en-CA"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6564"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6563" name="Text Box 3"/>
          <p:cNvSpPr txBox="1">
            <a:spLocks noChangeArrowheads="1"/>
          </p:cNvSpPr>
          <p:nvPr/>
        </p:nvSpPr>
        <p:spPr bwMode="auto">
          <a:xfrm>
            <a:off x="214290" y="539552"/>
            <a:ext cx="6643710" cy="2968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Invasive Mechanical Ventilation Instructions</a:t>
            </a:r>
            <a:endParaRPr kumimoji="0" lang="en-US" sz="135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386"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35496"/>
            <a:ext cx="1254867" cy="545709"/>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18</a:t>
            </a:fld>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33" y="37742"/>
            <a:ext cx="1524990" cy="663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5"/>
          <p:cNvSpPr>
            <a:spLocks noChangeArrowheads="1"/>
          </p:cNvSpPr>
          <p:nvPr/>
        </p:nvSpPr>
        <p:spPr bwMode="auto">
          <a:xfrm>
            <a:off x="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6" name="Text Box 42"/>
          <p:cNvSpPr txBox="1">
            <a:spLocks noChangeArrowheads="1"/>
          </p:cNvSpPr>
          <p:nvPr/>
        </p:nvSpPr>
        <p:spPr bwMode="auto">
          <a:xfrm>
            <a:off x="1454090" y="209718"/>
            <a:ext cx="4149078" cy="24890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smtClean="0">
                <a:solidFill>
                  <a:srgbClr val="000000"/>
                </a:solidFill>
                <a:latin typeface="Arial Black" pitchFamily="34" charset="0"/>
                <a:ea typeface="Times New Roman" pitchFamily="18" charset="0"/>
                <a:cs typeface="Arial" pitchFamily="34" charset="0"/>
              </a:rPr>
              <a:t>Invasive Mechanical Ventilation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Text Box 15"/>
          <p:cNvSpPr txBox="1">
            <a:spLocks noChangeArrowheads="1"/>
          </p:cNvSpPr>
          <p:nvPr/>
        </p:nvSpPr>
        <p:spPr bwMode="auto">
          <a:xfrm>
            <a:off x="5183719" y="332582"/>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 name="Straight Connector 49"/>
          <p:cNvCxnSpPr/>
          <p:nvPr/>
        </p:nvCxnSpPr>
        <p:spPr>
          <a:xfrm>
            <a:off x="5208524" y="332582"/>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029074214"/>
              </p:ext>
            </p:extLst>
          </p:nvPr>
        </p:nvGraphicFramePr>
        <p:xfrm>
          <a:off x="122207" y="755576"/>
          <a:ext cx="6583698" cy="8147611"/>
        </p:xfrm>
        <a:graphic>
          <a:graphicData uri="http://schemas.openxmlformats.org/drawingml/2006/table">
            <a:tbl>
              <a:tblPr/>
              <a:tblGrid>
                <a:gridCol w="1178027"/>
                <a:gridCol w="1032303"/>
                <a:gridCol w="2709357"/>
                <a:gridCol w="940528"/>
                <a:gridCol w="723483"/>
              </a:tblGrid>
              <a:tr h="160928">
                <a:tc gridSpan="5">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Ventilation Event 1</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hMerge="1">
                  <a:txBody>
                    <a:bodyPr/>
                    <a:lstStyle/>
                    <a:p>
                      <a:endParaRPr lang="en-CA"/>
                    </a:p>
                  </a:txBody>
                  <a:tcPr/>
                </a:tc>
                <a:tc hMerge="1">
                  <a:txBody>
                    <a:bodyPr/>
                    <a:lstStyle/>
                    <a:p>
                      <a:pPr marL="171450" indent="-171450">
                        <a:buFont typeface="Wingdings"/>
                        <a:buChar char="o"/>
                      </a:pPr>
                      <a:endParaRPr lang="en-CA" sz="95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194690">
                <a:tc gridSpan="3">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Did the patient ever receive invasive mechanical ventilation?</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gridSpan="2">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r>
              <a:tr h="516743">
                <a:tc rowSpan="2">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Start</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Date</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a:t>
                      </a:r>
                      <a:r>
                        <a:rPr lang="en-US" sz="1100" kern="1400" dirty="0" smtClean="0">
                          <a:solidFill>
                            <a:srgbClr val="000000"/>
                          </a:solidFill>
                          <a:latin typeface="Arial" pitchFamily="34" charset="0"/>
                          <a:cs typeface="Arial" pitchFamily="34" charset="0"/>
                        </a:rPr>
                        <a:t>YYYY-MM-DD)</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hMerge="1">
                  <a:txBody>
                    <a:bodyPr/>
                    <a:lstStyle/>
                    <a:p>
                      <a:endParaRPr lang="en-CA"/>
                    </a:p>
                  </a:txBody>
                  <a:tcPr/>
                </a:tc>
              </a:tr>
              <a:tr h="432777">
                <a:tc v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96838"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85725" marR="0" indent="96838"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Time</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(HH :MM, 24hr)</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85725" marR="0" indent="96838" algn="r" defTabSz="914400" rtl="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85725" marR="0" indent="96838" algn="r" defTabSz="914400" rtl="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85725" marR="0" indent="96838" algn="r" defTabSz="914400" rtl="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If time is</a:t>
                      </a:r>
                      <a:r>
                        <a:rPr lang="en-US" sz="1100" baseline="0" dirty="0" smtClean="0">
                          <a:latin typeface="Arial" panose="020B0604020202020204" pitchFamily="34" charset="0"/>
                          <a:cs typeface="Arial" panose="020B0604020202020204" pitchFamily="34" charset="0"/>
                        </a:rPr>
                        <a:t> not available, select        </a:t>
                      </a: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Not Available</a:t>
                      </a:r>
                      <a:endParaRPr lang="en-CA" sz="1100" dirty="0" smtClean="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hMerge="1">
                  <a:txBody>
                    <a:bodyPr/>
                    <a:lstStyle/>
                    <a:p>
                      <a:endParaRPr lang="en-CA"/>
                    </a:p>
                  </a:txBody>
                  <a:tcPr/>
                </a:tc>
              </a:tr>
              <a:tr h="822736">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Stop</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Actual stop date and time</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_____________________(YYYY-MM-DD)  __________________(HH:MM, 24hr)</a:t>
                      </a:r>
                    </a:p>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Same date and time as death</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Still vented 3 months post ACU admission</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a:p>
                  </a:txBody>
                  <a:tcPr/>
                </a:tc>
                <a:tc hMerge="1">
                  <a:txBody>
                    <a:bodyPr/>
                    <a:lstStyle/>
                    <a:p>
                      <a:endParaRPr lang="en-CA"/>
                    </a:p>
                  </a:txBody>
                  <a:tcPr/>
                </a:tc>
                <a:tc hMerge="1">
                  <a:txBody>
                    <a:bodyPr/>
                    <a:lstStyle/>
                    <a:p>
                      <a:endParaRPr lang="en-CA"/>
                    </a:p>
                  </a:txBody>
                  <a:tcPr/>
                </a:tc>
              </a:tr>
              <a:tr h="109300">
                <a:tc gridSpan="5">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Ventilation Event 2</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hMerge="1">
                  <a:txBody>
                    <a:bodyPr/>
                    <a:lstStyle/>
                    <a:p>
                      <a:endParaRPr lang="en-CA"/>
                    </a:p>
                  </a:txBody>
                  <a:tcPr/>
                </a:tc>
                <a:tc hMerge="1">
                  <a:txBody>
                    <a:bodyPr/>
                    <a:lstStyle/>
                    <a:p>
                      <a:endParaRPr lang="en-CA"/>
                    </a:p>
                  </a:txBody>
                  <a:tcPr/>
                </a:tc>
                <a:tc hMerge="1">
                  <a:txBody>
                    <a:bodyPr/>
                    <a:lstStyle/>
                    <a:p>
                      <a:endParaRPr lang="en-CA"/>
                    </a:p>
                  </a:txBody>
                  <a:tcPr/>
                </a:tc>
              </a:tr>
              <a:tr h="250189">
                <a:tc gridSpan="4">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Was mech. ventilation re-instituted </a:t>
                      </a:r>
                      <a:r>
                        <a:rPr lang="en-US" sz="1100" u="sng" kern="1400" baseline="0" dirty="0" smtClean="0">
                          <a:solidFill>
                            <a:srgbClr val="000000"/>
                          </a:solidFill>
                          <a:latin typeface="Arial" pitchFamily="34" charset="0"/>
                          <a:cs typeface="Arial" pitchFamily="34" charset="0"/>
                        </a:rPr>
                        <a:t>&gt;</a:t>
                      </a:r>
                      <a:r>
                        <a:rPr lang="en-US" sz="1100" u="none" kern="1400" baseline="0" dirty="0" smtClean="0">
                          <a:solidFill>
                            <a:srgbClr val="000000"/>
                          </a:solidFill>
                          <a:latin typeface="Arial" pitchFamily="34" charset="0"/>
                          <a:cs typeface="Arial" pitchFamily="34" charset="0"/>
                        </a:rPr>
                        <a:t>48 </a:t>
                      </a:r>
                      <a:r>
                        <a:rPr lang="en-US" sz="1100" u="none" kern="1400" baseline="0" dirty="0" err="1" smtClean="0">
                          <a:solidFill>
                            <a:srgbClr val="000000"/>
                          </a:solidFill>
                          <a:latin typeface="Arial" pitchFamily="34" charset="0"/>
                          <a:cs typeface="Arial" pitchFamily="34" charset="0"/>
                        </a:rPr>
                        <a:t>hrs</a:t>
                      </a:r>
                      <a:r>
                        <a:rPr lang="en-US" sz="1100" u="none" kern="1400" baseline="0" dirty="0" smtClean="0">
                          <a:solidFill>
                            <a:srgbClr val="000000"/>
                          </a:solidFill>
                          <a:latin typeface="Arial" pitchFamily="34" charset="0"/>
                          <a:cs typeface="Arial" pitchFamily="34" charset="0"/>
                        </a:rPr>
                        <a:t> from last mechanical ventilation stop date/time?</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rgbClr val="000000"/>
                          </a:solidFill>
                          <a:latin typeface="Arial" pitchFamily="34" charset="0"/>
                          <a:cs typeface="Arial" pitchFamily="34" charset="0"/>
                        </a:rPr>
                        <a:t>: D</a:t>
                      </a:r>
                      <a:r>
                        <a:rPr lang="en-US" sz="1100" u="none" kern="1400" baseline="0" dirty="0" smtClean="0">
                          <a:solidFill>
                            <a:srgbClr val="000000"/>
                          </a:solidFill>
                          <a:latin typeface="Arial" pitchFamily="34" charset="0"/>
                          <a:cs typeface="Arial" pitchFamily="34" charset="0"/>
                        </a:rPr>
                        <a:t>o </a:t>
                      </a:r>
                      <a:r>
                        <a:rPr lang="en-US" sz="1100" b="1" u="none" kern="1400" baseline="0" dirty="0" smtClean="0">
                          <a:solidFill>
                            <a:srgbClr val="000000"/>
                          </a:solidFill>
                          <a:latin typeface="Arial" pitchFamily="34" charset="0"/>
                          <a:cs typeface="Arial" pitchFamily="34" charset="0"/>
                        </a:rPr>
                        <a:t>NOT</a:t>
                      </a:r>
                      <a:r>
                        <a:rPr lang="en-US" sz="1100" b="0" u="none" kern="1400" baseline="0" dirty="0" smtClean="0">
                          <a:solidFill>
                            <a:srgbClr val="000000"/>
                          </a:solidFill>
                          <a:latin typeface="Arial" pitchFamily="34" charset="0"/>
                          <a:cs typeface="Arial" pitchFamily="34" charset="0"/>
                        </a:rPr>
                        <a:t> record episodes of temp. ventilation (&lt; 48hrs) </a:t>
                      </a:r>
                      <a:r>
                        <a:rPr lang="en-US" sz="1100" b="1" u="none" kern="1400" baseline="0" dirty="0" smtClean="0">
                          <a:solidFill>
                            <a:srgbClr val="000000"/>
                          </a:solidFill>
                          <a:latin typeface="Arial" pitchFamily="34" charset="0"/>
                          <a:cs typeface="Arial" pitchFamily="34" charset="0"/>
                        </a:rPr>
                        <a:t>unless</a:t>
                      </a:r>
                      <a:r>
                        <a:rPr lang="en-US" sz="1100" b="0" u="none" kern="1400" baseline="0" dirty="0" smtClean="0">
                          <a:solidFill>
                            <a:srgbClr val="000000"/>
                          </a:solidFill>
                          <a:latin typeface="Arial" pitchFamily="34" charset="0"/>
                          <a:cs typeface="Arial" pitchFamily="34" charset="0"/>
                        </a:rPr>
                        <a:t> it is the first episode</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hMerge="1">
                  <a:txBody>
                    <a:bodyPr/>
                    <a:lstStyle/>
                    <a:p>
                      <a:endParaRPr lang="en-CA"/>
                    </a:p>
                  </a:txBody>
                  <a:tcPr/>
                </a:tc>
                <a:tc hMerge="1">
                  <a:txBody>
                    <a:bodyPr/>
                    <a:lstStyle/>
                    <a:p>
                      <a:pPr marL="171450" indent="-171450">
                        <a:buFont typeface="Wingdings"/>
                        <a:buChar char="o"/>
                      </a:pPr>
                      <a:endParaRPr lang="en-CA" sz="1000" dirty="0">
                        <a:latin typeface="Arial" panose="020B0604020202020204" pitchFamily="34" charset="0"/>
                        <a:cs typeface="Arial" panose="020B0604020202020204" pitchFamily="34" charset="0"/>
                      </a:endParaRPr>
                    </a:p>
                  </a:txBody>
                  <a:tcPr marL="18359" marR="18359" marT="18359" marB="18359"/>
                </a:tc>
                <a:tc>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r>
              <a:tr h="345874">
                <a:tc rowSpan="2">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Start</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Date</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a:t>
                      </a:r>
                      <a:r>
                        <a:rPr lang="en-US" sz="1100" kern="1400" dirty="0" smtClean="0">
                          <a:solidFill>
                            <a:srgbClr val="000000"/>
                          </a:solidFill>
                          <a:latin typeface="Arial" pitchFamily="34" charset="0"/>
                          <a:cs typeface="Arial" pitchFamily="34" charset="0"/>
                        </a:rPr>
                        <a:t>YYYY-MM-DD)</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tcPr>
                </a:tc>
                <a:tc gridSpan="3">
                  <a:txBody>
                    <a:bodyPr/>
                    <a:lstStyle/>
                    <a:p>
                      <a:pPr marL="85725" marR="0" indent="96838"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p>
                  </a:txBody>
                  <a:tcPr marL="18359" marR="18359" marT="18359" marB="18359"/>
                </a:tc>
                <a:tc hMerge="1">
                  <a:txBody>
                    <a:bodyPr/>
                    <a:lstStyle/>
                    <a:p>
                      <a:endParaRPr lang="en-CA"/>
                    </a:p>
                  </a:txBody>
                  <a:tcPr/>
                </a:tc>
                <a:tc hMerge="1">
                  <a:txBody>
                    <a:bodyPr/>
                    <a:lstStyle/>
                    <a:p>
                      <a:endParaRPr lang="en-CA"/>
                    </a:p>
                  </a:txBody>
                  <a:tcPr/>
                </a:tc>
              </a:tr>
              <a:tr h="269619">
                <a:tc v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635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85725" marR="0" indent="635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Time</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(HH:MM, 24hr)</a:t>
                      </a:r>
                    </a:p>
                  </a:txBody>
                  <a:tcPr marL="18359" marR="18359" marT="18359" marB="18359"/>
                </a:tc>
                <a:tc gridSpan="3">
                  <a:txBody>
                    <a:bodyPr/>
                    <a:lstStyle/>
                    <a:p>
                      <a:pPr algn="r"/>
                      <a:endParaRPr lang="en-US" sz="1100" dirty="0" smtClean="0">
                        <a:latin typeface="Arial" panose="020B0604020202020204" pitchFamily="34" charset="0"/>
                        <a:cs typeface="Arial" panose="020B0604020202020204" pitchFamily="34" charset="0"/>
                      </a:endParaRPr>
                    </a:p>
                  </a:txBody>
                  <a:tcPr marL="18359" marR="18359" marT="18359" marB="18359"/>
                </a:tc>
                <a:tc hMerge="1">
                  <a:txBody>
                    <a:bodyPr/>
                    <a:lstStyle/>
                    <a:p>
                      <a:endParaRPr lang="en-CA"/>
                    </a:p>
                  </a:txBody>
                  <a:tcPr/>
                </a:tc>
                <a:tc hMerge="1">
                  <a:txBody>
                    <a:bodyPr/>
                    <a:lstStyle/>
                    <a:p>
                      <a:endParaRPr lang="en-CA"/>
                    </a:p>
                  </a:txBody>
                  <a:tcPr/>
                </a:tc>
              </a:tr>
              <a:tr h="678661">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Stop</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85725"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dirty="0" smtClean="0">
                          <a:solidFill>
                            <a:srgbClr val="000000"/>
                          </a:solidFill>
                          <a:latin typeface="Wingdings" pitchFamily="2" charset="2"/>
                          <a:cs typeface="Arial" pitchFamily="34" charset="0"/>
                        </a:rPr>
                        <a:t>o </a:t>
                      </a:r>
                      <a:r>
                        <a:rPr lang="en-US" sz="1100" kern="1400" baseline="0" dirty="0" smtClean="0">
                          <a:solidFill>
                            <a:srgbClr val="000000"/>
                          </a:solidFill>
                          <a:latin typeface="Arial" pitchFamily="34" charset="0"/>
                          <a:cs typeface="Arial" pitchFamily="34" charset="0"/>
                        </a:rPr>
                        <a:t>Actual stop date and time</a:t>
                      </a:r>
                    </a:p>
                    <a:p>
                      <a:pPr marL="85725" marR="0" indent="0" algn="l" defTabSz="914400" rtl="0" eaLnBrk="1" fontAlgn="auto" latinLnBrk="0" hangingPunct="1">
                        <a:lnSpc>
                          <a:spcPct val="100000"/>
                        </a:lnSpc>
                        <a:spcBef>
                          <a:spcPts val="0"/>
                        </a:spcBef>
                        <a:spcAft>
                          <a:spcPts val="0"/>
                        </a:spcAft>
                        <a:buClrTx/>
                        <a:buSzTx/>
                        <a:buFont typeface="Wingdings"/>
                        <a:buNone/>
                        <a:tabLst/>
                        <a:defRPr/>
                      </a:pPr>
                      <a:endParaRPr lang="en-US" sz="1100" kern="1400" baseline="0" dirty="0" smtClean="0">
                        <a:solidFill>
                          <a:srgbClr val="000000"/>
                        </a:solidFill>
                        <a:latin typeface="Arial" pitchFamily="34" charset="0"/>
                        <a:cs typeface="Arial" pitchFamily="34" charset="0"/>
                      </a:endParaRPr>
                    </a:p>
                    <a:p>
                      <a:pPr marL="85725"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baseline="0" dirty="0" smtClean="0">
                          <a:solidFill>
                            <a:srgbClr val="000000"/>
                          </a:solidFill>
                          <a:latin typeface="Arial" pitchFamily="34" charset="0"/>
                          <a:cs typeface="Arial" pitchFamily="34" charset="0"/>
                        </a:rPr>
                        <a:t>  _____________________(YYYY-MM-DD)  __________________(HH:MM, 24hr)</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baseline="0" dirty="0" smtClean="0">
                          <a:solidFill>
                            <a:srgbClr val="000000"/>
                          </a:solidFill>
                          <a:latin typeface="Arial" pitchFamily="34" charset="0"/>
                          <a:cs typeface="Arial" pitchFamily="34" charset="0"/>
                        </a:rPr>
                        <a:t> Same date and time as death</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baseline="0" dirty="0" smtClean="0">
                          <a:solidFill>
                            <a:srgbClr val="000000"/>
                          </a:solidFill>
                          <a:latin typeface="Arial" pitchFamily="34" charset="0"/>
                          <a:cs typeface="Arial" pitchFamily="34" charset="0"/>
                        </a:rPr>
                        <a:t> Still vented 3 months post ACU admission</a:t>
                      </a:r>
                    </a:p>
                  </a:txBody>
                  <a:tcPr marL="18359" marR="18359" marT="18359" marB="18359">
                    <a:lnL w="3175" cap="flat" cmpd="sng" algn="ctr">
                      <a:solidFill>
                        <a:srgbClr val="000000"/>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c hMerge="1">
                  <a:txBody>
                    <a:bodyPr/>
                    <a:lstStyle/>
                    <a:p>
                      <a:endParaRPr lang="en-CA"/>
                    </a:p>
                  </a:txBody>
                  <a:tcPr/>
                </a:tc>
              </a:tr>
              <a:tr h="164408">
                <a:tc gridSpan="5">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dirty="0" smtClean="0">
                          <a:latin typeface="Arial" panose="020B0604020202020204" pitchFamily="34" charset="0"/>
                          <a:cs typeface="Arial" panose="020B0604020202020204" pitchFamily="34" charset="0"/>
                        </a:rPr>
                        <a:t>Ventilation</a:t>
                      </a:r>
                      <a:r>
                        <a:rPr lang="en-US" sz="1100" b="1" baseline="0" dirty="0" smtClean="0">
                          <a:latin typeface="Arial" panose="020B0604020202020204" pitchFamily="34" charset="0"/>
                          <a:cs typeface="Arial" panose="020B0604020202020204" pitchFamily="34" charset="0"/>
                        </a:rPr>
                        <a:t> Event 3, 4, 5</a:t>
                      </a:r>
                      <a:endParaRPr lang="en-CA" sz="1100" b="1"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hMerge="1">
                  <a:txBody>
                    <a:bodyPr/>
                    <a:lstStyle/>
                    <a:p>
                      <a:endParaRPr lang="en-CA"/>
                    </a:p>
                  </a:txBody>
                  <a:tcPr/>
                </a:tc>
                <a:tc hMerge="1">
                  <a:txBody>
                    <a:bodyPr/>
                    <a:lstStyle/>
                    <a:p>
                      <a:pPr marL="171450" indent="-171450">
                        <a:buFont typeface="Wingdings"/>
                        <a:buChar char="o"/>
                      </a:pPr>
                      <a:endParaRPr lang="en-CA" sz="10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c hMerge="1">
                  <a:txBody>
                    <a:bodyPr/>
                    <a:lstStyle/>
                    <a:p>
                      <a:pPr marL="171450" indent="-171450">
                        <a:buFont typeface="Wingdings"/>
                        <a:buChar char="o"/>
                      </a:pPr>
                      <a:endParaRPr lang="en-CA" sz="95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r>
              <a:tr h="194349">
                <a:tc gridSpan="4">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Was mech. ventilation re-instituted </a:t>
                      </a:r>
                      <a:r>
                        <a:rPr lang="en-US" sz="1100" u="sng" kern="1400" baseline="0" dirty="0" smtClean="0">
                          <a:solidFill>
                            <a:srgbClr val="000000"/>
                          </a:solidFill>
                          <a:latin typeface="Arial" pitchFamily="34" charset="0"/>
                          <a:cs typeface="Arial" pitchFamily="34" charset="0"/>
                        </a:rPr>
                        <a:t>&gt;</a:t>
                      </a:r>
                      <a:r>
                        <a:rPr lang="en-US" sz="1100" u="none" kern="1400" baseline="0" dirty="0" smtClean="0">
                          <a:solidFill>
                            <a:srgbClr val="000000"/>
                          </a:solidFill>
                          <a:latin typeface="Arial" pitchFamily="34" charset="0"/>
                          <a:cs typeface="Arial" pitchFamily="34" charset="0"/>
                        </a:rPr>
                        <a:t>48 </a:t>
                      </a:r>
                      <a:r>
                        <a:rPr lang="en-US" sz="1100" u="none" kern="1400" baseline="0" dirty="0" err="1" smtClean="0">
                          <a:solidFill>
                            <a:srgbClr val="000000"/>
                          </a:solidFill>
                          <a:latin typeface="Arial" pitchFamily="34" charset="0"/>
                          <a:cs typeface="Arial" pitchFamily="34" charset="0"/>
                        </a:rPr>
                        <a:t>hrs</a:t>
                      </a:r>
                      <a:r>
                        <a:rPr lang="en-US" sz="1100" u="none" kern="1400" baseline="0" dirty="0" smtClean="0">
                          <a:solidFill>
                            <a:srgbClr val="000000"/>
                          </a:solidFill>
                          <a:latin typeface="Arial" pitchFamily="34" charset="0"/>
                          <a:cs typeface="Arial" pitchFamily="34" charset="0"/>
                        </a:rPr>
                        <a:t> from last mechanical ventilation stop date/time?</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rgbClr val="000000"/>
                          </a:solidFill>
                          <a:latin typeface="Arial" pitchFamily="34" charset="0"/>
                          <a:cs typeface="Arial" pitchFamily="34" charset="0"/>
                        </a:rPr>
                        <a:t>: </a:t>
                      </a:r>
                      <a:r>
                        <a:rPr lang="en-US" sz="1100" u="none" kern="1400" baseline="0" dirty="0" smtClean="0">
                          <a:solidFill>
                            <a:srgbClr val="000000"/>
                          </a:solidFill>
                          <a:latin typeface="Arial" pitchFamily="34" charset="0"/>
                          <a:cs typeface="Arial" pitchFamily="34" charset="0"/>
                        </a:rPr>
                        <a:t>do </a:t>
                      </a:r>
                      <a:r>
                        <a:rPr lang="en-US" sz="1100" b="1" u="none" kern="1400" baseline="0" dirty="0" smtClean="0">
                          <a:solidFill>
                            <a:srgbClr val="000000"/>
                          </a:solidFill>
                          <a:latin typeface="Arial" pitchFamily="34" charset="0"/>
                          <a:cs typeface="Arial" pitchFamily="34" charset="0"/>
                        </a:rPr>
                        <a:t>NOT</a:t>
                      </a:r>
                      <a:r>
                        <a:rPr lang="en-US" sz="1100" b="0" u="none" kern="1400" baseline="0" dirty="0" smtClean="0">
                          <a:solidFill>
                            <a:srgbClr val="000000"/>
                          </a:solidFill>
                          <a:latin typeface="Arial" pitchFamily="34" charset="0"/>
                          <a:cs typeface="Arial" pitchFamily="34" charset="0"/>
                        </a:rPr>
                        <a:t> record episodes of temp. ventilation (&lt; 48hrs) </a:t>
                      </a:r>
                      <a:r>
                        <a:rPr lang="en-US" sz="1100" b="1" u="none" kern="1400" baseline="0" dirty="0" smtClean="0">
                          <a:solidFill>
                            <a:srgbClr val="000000"/>
                          </a:solidFill>
                          <a:latin typeface="Arial" pitchFamily="34" charset="0"/>
                          <a:cs typeface="Arial" pitchFamily="34" charset="0"/>
                        </a:rPr>
                        <a:t>unless</a:t>
                      </a:r>
                      <a:r>
                        <a:rPr lang="en-US" sz="1100" b="0" u="none" kern="1400" baseline="0" dirty="0" smtClean="0">
                          <a:solidFill>
                            <a:srgbClr val="000000"/>
                          </a:solidFill>
                          <a:latin typeface="Arial" pitchFamily="34" charset="0"/>
                          <a:cs typeface="Arial" pitchFamily="34" charset="0"/>
                        </a:rPr>
                        <a:t> it is the first episode</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hMerge="1">
                  <a:txBody>
                    <a:bodyPr/>
                    <a:lstStyle/>
                    <a:p>
                      <a:endParaRPr lang="en-CA"/>
                    </a:p>
                  </a:txBody>
                  <a:tcPr/>
                </a:tc>
                <a:tc hMerge="1">
                  <a:txBody>
                    <a:bodyPr/>
                    <a:lstStyle/>
                    <a:p>
                      <a:pPr marL="171450" indent="-171450">
                        <a:buFont typeface="Wingdings"/>
                        <a:buChar char="o"/>
                      </a:pPr>
                      <a:endParaRPr lang="en-CA" sz="10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c>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r>
              <a:tr h="328080">
                <a:tc rowSpan="2">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Start</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Date</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a:t>
                      </a:r>
                      <a:r>
                        <a:rPr lang="en-US" sz="1100" kern="1400" dirty="0" smtClean="0">
                          <a:solidFill>
                            <a:srgbClr val="000000"/>
                          </a:solidFill>
                          <a:latin typeface="Arial" pitchFamily="34" charset="0"/>
                          <a:cs typeface="Arial" pitchFamily="34" charset="0"/>
                        </a:rPr>
                        <a:t>YYYY-MM-DD)</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tcPr>
                </a:tc>
                <a:tc gridSpan="3">
                  <a:txBody>
                    <a:bodyPr/>
                    <a:lstStyle/>
                    <a:p>
                      <a:pPr marL="85725" marR="0" indent="96838"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p>
                  </a:txBody>
                  <a:tcPr marL="18359" marR="18359" marT="18359" marB="18359"/>
                </a:tc>
                <a:tc hMerge="1">
                  <a:txBody>
                    <a:bodyPr/>
                    <a:lstStyle/>
                    <a:p>
                      <a:endParaRPr lang="en-CA"/>
                    </a:p>
                  </a:txBody>
                  <a:tcPr>
                    <a:lnL w="3175" cap="flat" cmpd="sng" algn="ctr">
                      <a:solidFill>
                        <a:srgbClr val="000000"/>
                      </a:solidFill>
                      <a:prstDash val="solid"/>
                      <a:round/>
                      <a:headEnd type="none" w="med" len="med"/>
                      <a:tailEnd type="none" w="med" len="med"/>
                    </a:lnL>
                  </a:tcPr>
                </a:tc>
                <a:tc hMerge="1">
                  <a:txBody>
                    <a:bodyPr/>
                    <a:lstStyle/>
                    <a:p>
                      <a:endParaRPr lang="en-CA"/>
                    </a:p>
                  </a:txBody>
                  <a:tcPr/>
                </a:tc>
              </a:tr>
              <a:tr h="333674">
                <a:tc v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Time </a:t>
                      </a:r>
                    </a:p>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(HH:MM, 24hr)</a:t>
                      </a:r>
                    </a:p>
                  </a:txBody>
                  <a:tcPr marL="18359" marR="18359" marT="18359" marB="18359">
                    <a:lnL w="3175" cap="flat" cmpd="sng" algn="ctr">
                      <a:solidFill>
                        <a:srgbClr val="000000"/>
                      </a:solidFill>
                      <a:prstDash val="solid"/>
                      <a:round/>
                      <a:headEnd type="none" w="med" len="med"/>
                      <a:tailEnd type="none" w="med" len="med"/>
                    </a:lnL>
                  </a:tcPr>
                </a:tc>
                <a:tc gridSpan="3">
                  <a:txBody>
                    <a:bodyPr/>
                    <a:lstStyle/>
                    <a:p>
                      <a:pPr algn="r"/>
                      <a:endParaRPr lang="en-US" sz="1100" dirty="0" smtClean="0">
                        <a:latin typeface="Arial" panose="020B0604020202020204" pitchFamily="34" charset="0"/>
                        <a:cs typeface="Arial" panose="020B0604020202020204" pitchFamily="34" charset="0"/>
                      </a:endParaRPr>
                    </a:p>
                  </a:txBody>
                  <a:tcPr marL="18359" marR="18359" marT="18359" marB="18359"/>
                </a:tc>
                <a:tc hMerge="1">
                  <a:txBody>
                    <a:bodyPr/>
                    <a:lstStyle/>
                    <a:p>
                      <a:endParaRPr lang="en-CA"/>
                    </a:p>
                  </a:txBody>
                  <a:tcPr>
                    <a:lnL w="3175" cap="flat" cmpd="sng" algn="ctr">
                      <a:solidFill>
                        <a:srgbClr val="000000"/>
                      </a:solidFill>
                      <a:prstDash val="solid"/>
                      <a:round/>
                      <a:headEnd type="none" w="med" len="med"/>
                      <a:tailEnd type="none" w="med" len="med"/>
                    </a:lnL>
                  </a:tcPr>
                </a:tc>
                <a:tc hMerge="1">
                  <a:txBody>
                    <a:bodyPr/>
                    <a:lstStyle/>
                    <a:p>
                      <a:endParaRPr lang="en-CA"/>
                    </a:p>
                  </a:txBody>
                  <a:tcPr/>
                </a:tc>
              </a:tr>
              <a:tr h="651062">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Stop</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85725"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dirty="0" smtClean="0">
                          <a:solidFill>
                            <a:srgbClr val="000000"/>
                          </a:solidFill>
                          <a:latin typeface="Wingdings" pitchFamily="2" charset="2"/>
                          <a:cs typeface="Arial" pitchFamily="34" charset="0"/>
                        </a:rPr>
                        <a:t>o </a:t>
                      </a:r>
                      <a:r>
                        <a:rPr lang="en-US" sz="1100" kern="1400" baseline="0" dirty="0" smtClean="0">
                          <a:solidFill>
                            <a:srgbClr val="000000"/>
                          </a:solidFill>
                          <a:latin typeface="Arial" pitchFamily="34" charset="0"/>
                          <a:cs typeface="Arial" pitchFamily="34" charset="0"/>
                        </a:rPr>
                        <a:t>Actual stop date and time</a:t>
                      </a:r>
                    </a:p>
                    <a:p>
                      <a:pPr marL="85725" marR="0" indent="0" algn="l" defTabSz="914400" rtl="0" eaLnBrk="1" fontAlgn="auto" latinLnBrk="0" hangingPunct="1">
                        <a:lnSpc>
                          <a:spcPct val="100000"/>
                        </a:lnSpc>
                        <a:spcBef>
                          <a:spcPts val="0"/>
                        </a:spcBef>
                        <a:spcAft>
                          <a:spcPts val="0"/>
                        </a:spcAft>
                        <a:buClrTx/>
                        <a:buSzTx/>
                        <a:buFont typeface="Wingdings"/>
                        <a:buNone/>
                        <a:tabLst/>
                        <a:defRPr/>
                      </a:pPr>
                      <a:endParaRPr lang="en-US" sz="1100" kern="1400" baseline="0" dirty="0" smtClean="0">
                        <a:solidFill>
                          <a:srgbClr val="000000"/>
                        </a:solidFill>
                        <a:latin typeface="Arial" pitchFamily="34" charset="0"/>
                        <a:cs typeface="Arial" pitchFamily="34" charset="0"/>
                      </a:endParaRPr>
                    </a:p>
                    <a:p>
                      <a:pPr marL="85725"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baseline="0" dirty="0" smtClean="0">
                          <a:solidFill>
                            <a:srgbClr val="000000"/>
                          </a:solidFill>
                          <a:latin typeface="Arial" pitchFamily="34" charset="0"/>
                          <a:cs typeface="Arial" pitchFamily="34" charset="0"/>
                        </a:rPr>
                        <a:t>  _____________________(YYYY-MM-DD)  __________________(HH:MM, 24hr)</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baseline="0" dirty="0" smtClean="0">
                          <a:solidFill>
                            <a:srgbClr val="000000"/>
                          </a:solidFill>
                          <a:latin typeface="Arial" pitchFamily="34" charset="0"/>
                          <a:cs typeface="Arial" pitchFamily="34" charset="0"/>
                        </a:rPr>
                        <a:t> Same date and time as death</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baseline="0" dirty="0" smtClean="0">
                          <a:solidFill>
                            <a:srgbClr val="000000"/>
                          </a:solidFill>
                          <a:latin typeface="Arial" pitchFamily="34" charset="0"/>
                          <a:cs typeface="Arial" pitchFamily="34" charset="0"/>
                        </a:rPr>
                        <a:t> Still vented 3 months post ACU admission</a:t>
                      </a:r>
                    </a:p>
                  </a:txBody>
                  <a:tcPr marL="18359" marR="18359" marT="18359" marB="18359">
                    <a:lnL w="3175" cap="flat" cmpd="sng" algn="ctr">
                      <a:solidFill>
                        <a:srgbClr val="000000"/>
                      </a:solidFill>
                      <a:prstDash val="solid"/>
                      <a:round/>
                      <a:headEnd type="none" w="med" len="med"/>
                      <a:tailEnd type="none" w="med" len="med"/>
                    </a:lnL>
                  </a:tcPr>
                </a:tc>
                <a:tc hMerge="1">
                  <a:txBody>
                    <a:bodyPr/>
                    <a:lstStyle/>
                    <a:p>
                      <a:endParaRPr lang="en-CA"/>
                    </a:p>
                  </a:txBody>
                  <a:tcPr/>
                </a:tc>
                <a:tc hMerge="1">
                  <a:txBody>
                    <a:bodyPr/>
                    <a:lstStyle/>
                    <a:p>
                      <a:endParaRPr lang="en-CA"/>
                    </a:p>
                  </a:txBody>
                  <a:tcPr>
                    <a:lnL w="3175" cap="flat" cmpd="sng" algn="ctr">
                      <a:solidFill>
                        <a:srgbClr val="000000"/>
                      </a:solidFill>
                      <a:prstDash val="solid"/>
                      <a:round/>
                      <a:headEnd type="none" w="med" len="med"/>
                      <a:tailEnd type="none" w="med" len="med"/>
                    </a:lnL>
                  </a:tcPr>
                </a:tc>
                <a:tc hMerge="1">
                  <a:txBody>
                    <a:bodyPr/>
                    <a:lstStyle/>
                    <a:p>
                      <a:endParaRPr lang="en-CA"/>
                    </a:p>
                  </a:txBody>
                  <a:tcPr/>
                </a:tc>
              </a:tr>
              <a:tr h="388321">
                <a:tc gridSpan="4">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Was mech. ventilation re-instituted </a:t>
                      </a:r>
                      <a:r>
                        <a:rPr lang="en-US" sz="1100" u="sng" kern="1400" baseline="0" dirty="0" smtClean="0">
                          <a:solidFill>
                            <a:srgbClr val="000000"/>
                          </a:solidFill>
                          <a:latin typeface="Arial" pitchFamily="34" charset="0"/>
                          <a:cs typeface="Arial" pitchFamily="34" charset="0"/>
                        </a:rPr>
                        <a:t>&gt;</a:t>
                      </a:r>
                      <a:r>
                        <a:rPr lang="en-US" sz="1100" u="none" kern="1400" baseline="0" dirty="0" smtClean="0">
                          <a:solidFill>
                            <a:srgbClr val="000000"/>
                          </a:solidFill>
                          <a:latin typeface="Arial" pitchFamily="34" charset="0"/>
                          <a:cs typeface="Arial" pitchFamily="34" charset="0"/>
                        </a:rPr>
                        <a:t>48 </a:t>
                      </a:r>
                      <a:r>
                        <a:rPr lang="en-US" sz="1100" u="none" kern="1400" baseline="0" dirty="0" err="1" smtClean="0">
                          <a:solidFill>
                            <a:srgbClr val="000000"/>
                          </a:solidFill>
                          <a:latin typeface="Arial" pitchFamily="34" charset="0"/>
                          <a:cs typeface="Arial" pitchFamily="34" charset="0"/>
                        </a:rPr>
                        <a:t>hrs</a:t>
                      </a:r>
                      <a:r>
                        <a:rPr lang="en-US" sz="1100" u="none" kern="1400" baseline="0" dirty="0" smtClean="0">
                          <a:solidFill>
                            <a:srgbClr val="000000"/>
                          </a:solidFill>
                          <a:latin typeface="Arial" pitchFamily="34" charset="0"/>
                          <a:cs typeface="Arial" pitchFamily="34" charset="0"/>
                        </a:rPr>
                        <a:t> from last mechanical ventilation stop date/time?</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rgbClr val="000000"/>
                          </a:solidFill>
                          <a:latin typeface="Arial" pitchFamily="34" charset="0"/>
                          <a:cs typeface="Arial" pitchFamily="34" charset="0"/>
                        </a:rPr>
                        <a:t>: D</a:t>
                      </a:r>
                      <a:r>
                        <a:rPr lang="en-US" sz="1100" u="none" kern="1400" baseline="0" dirty="0" smtClean="0">
                          <a:solidFill>
                            <a:srgbClr val="000000"/>
                          </a:solidFill>
                          <a:latin typeface="Arial" pitchFamily="34" charset="0"/>
                          <a:cs typeface="Arial" pitchFamily="34" charset="0"/>
                        </a:rPr>
                        <a:t>o </a:t>
                      </a:r>
                      <a:r>
                        <a:rPr lang="en-US" sz="1100" b="1" u="none" kern="1400" baseline="0" dirty="0" smtClean="0">
                          <a:solidFill>
                            <a:srgbClr val="000000"/>
                          </a:solidFill>
                          <a:latin typeface="Arial" pitchFamily="34" charset="0"/>
                          <a:cs typeface="Arial" pitchFamily="34" charset="0"/>
                        </a:rPr>
                        <a:t>NOT</a:t>
                      </a:r>
                      <a:r>
                        <a:rPr lang="en-US" sz="1100" b="0" u="none" kern="1400" baseline="0" dirty="0" smtClean="0">
                          <a:solidFill>
                            <a:srgbClr val="000000"/>
                          </a:solidFill>
                          <a:latin typeface="Arial" pitchFamily="34" charset="0"/>
                          <a:cs typeface="Arial" pitchFamily="34" charset="0"/>
                        </a:rPr>
                        <a:t> record episodes of temp. ventilation (&lt; 48hrs) </a:t>
                      </a:r>
                      <a:r>
                        <a:rPr lang="en-US" sz="1100" b="1" u="none" kern="1400" baseline="0" dirty="0" smtClean="0">
                          <a:solidFill>
                            <a:srgbClr val="000000"/>
                          </a:solidFill>
                          <a:latin typeface="Arial" pitchFamily="34" charset="0"/>
                          <a:cs typeface="Arial" pitchFamily="34" charset="0"/>
                        </a:rPr>
                        <a:t>unless</a:t>
                      </a:r>
                      <a:r>
                        <a:rPr lang="en-US" sz="1100" b="0" u="none" kern="1400" baseline="0" dirty="0" smtClean="0">
                          <a:solidFill>
                            <a:srgbClr val="000000"/>
                          </a:solidFill>
                          <a:latin typeface="Arial" pitchFamily="34" charset="0"/>
                          <a:cs typeface="Arial" pitchFamily="34" charset="0"/>
                        </a:rPr>
                        <a:t> it is the first episode</a:t>
                      </a:r>
                      <a:endParaRPr lang="en-US" sz="11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hMerge="1">
                  <a:txBody>
                    <a:bodyPr/>
                    <a:lstStyle/>
                    <a:p>
                      <a:endParaRPr lang="en-CA"/>
                    </a:p>
                  </a:txBody>
                  <a:tcPr/>
                </a:tc>
                <a:tc hMerge="1">
                  <a:txBody>
                    <a:bodyPr/>
                    <a:lstStyle/>
                    <a:p>
                      <a:pPr marL="171450" indent="-171450">
                        <a:buFont typeface="Wingdings"/>
                        <a:buChar char="o"/>
                      </a:pPr>
                      <a:endParaRPr lang="en-CA" sz="10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c>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tcPr>
                </a:tc>
              </a:tr>
            </a:tbl>
          </a:graphicData>
        </a:graphic>
      </p:graphicFrame>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19</a:t>
            </a:fld>
            <a:endParaRPr lang="en-CA" dirty="0"/>
          </a:p>
        </p:txBody>
      </p:sp>
    </p:spTree>
    <p:extLst>
      <p:ext uri="{BB962C8B-B14F-4D97-AF65-F5344CB8AC3E}">
        <p14:creationId xmlns:p14="http://schemas.microsoft.com/office/powerpoint/2010/main" val="3525603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3580" y="24191"/>
            <a:ext cx="349796" cy="299337"/>
          </a:xfrm>
        </p:spPr>
        <p:txBody>
          <a:bodyPr/>
          <a:lstStyle/>
          <a:p>
            <a:fld id="{FDE86200-F1F7-4FF7-847E-D71C11135875}" type="slidenum">
              <a:rPr lang="en-CA" smtClean="0"/>
              <a:pPr/>
              <a:t>2</a:t>
            </a:fld>
            <a:endParaRPr lang="en-CA" dirty="0"/>
          </a:p>
        </p:txBody>
      </p:sp>
      <p:sp>
        <p:nvSpPr>
          <p:cNvPr id="6" name="Text Box 3"/>
          <p:cNvSpPr txBox="1">
            <a:spLocks noChangeArrowheads="1"/>
          </p:cNvSpPr>
          <p:nvPr/>
        </p:nvSpPr>
        <p:spPr bwMode="auto">
          <a:xfrm>
            <a:off x="0" y="541833"/>
            <a:ext cx="6858000" cy="35775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Table of Contents</a:t>
            </a: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7" name="Straight Connector 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85184" y="622593"/>
            <a:ext cx="1487088"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Page #</a:t>
            </a:r>
            <a:endParaRPr lang="en-CA" sz="1200" b="1" dirty="0">
              <a:latin typeface="Arial" panose="020B0604020202020204" pitchFamily="34" charset="0"/>
              <a:cs typeface="Arial" panose="020B0604020202020204" pitchFamily="34" charset="0"/>
            </a:endParaRPr>
          </a:p>
        </p:txBody>
      </p: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63" y="52630"/>
            <a:ext cx="1450853" cy="630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613432554"/>
              </p:ext>
            </p:extLst>
          </p:nvPr>
        </p:nvGraphicFramePr>
        <p:xfrm>
          <a:off x="116632" y="1043605"/>
          <a:ext cx="6480720" cy="7524003"/>
        </p:xfrm>
        <a:graphic>
          <a:graphicData uri="http://schemas.openxmlformats.org/drawingml/2006/table">
            <a:tbl>
              <a:tblPr>
                <a:tableStyleId>{5C22544A-7EE6-4342-B048-85BDC9FD1C3A}</a:tableStyleId>
              </a:tblPr>
              <a:tblGrid>
                <a:gridCol w="5184576"/>
                <a:gridCol w="1296144"/>
              </a:tblGrid>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Table </a:t>
                      </a:r>
                      <a:r>
                        <a:rPr lang="en-US" sz="1250" dirty="0">
                          <a:effectLst/>
                          <a:latin typeface="Arial" panose="020B0604020202020204" pitchFamily="34" charset="0"/>
                          <a:cs typeface="Arial" panose="020B0604020202020204" pitchFamily="34" charset="0"/>
                        </a:rPr>
                        <a:t>of Contents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2</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General </a:t>
                      </a:r>
                      <a:r>
                        <a:rPr lang="en-US" sz="1250" dirty="0">
                          <a:effectLst/>
                          <a:latin typeface="Arial" panose="020B0604020202020204" pitchFamily="34" charset="0"/>
                          <a:cs typeface="Arial" panose="020B0604020202020204" pitchFamily="34" charset="0"/>
                        </a:rPr>
                        <a:t>Instructions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3</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Screening </a:t>
                      </a:r>
                      <a:r>
                        <a:rPr lang="en-US" sz="1250" dirty="0">
                          <a:effectLst/>
                          <a:latin typeface="Arial" panose="020B0604020202020204" pitchFamily="34" charset="0"/>
                          <a:cs typeface="Arial" panose="020B0604020202020204" pitchFamily="34" charset="0"/>
                        </a:rPr>
                        <a:t>Inclusion </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4 – 5</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Screening </a:t>
                      </a:r>
                      <a:r>
                        <a:rPr lang="en-US" sz="1250" dirty="0">
                          <a:effectLst/>
                          <a:latin typeface="Arial" panose="020B0604020202020204" pitchFamily="34" charset="0"/>
                          <a:cs typeface="Arial" panose="020B0604020202020204" pitchFamily="34" charset="0"/>
                        </a:rPr>
                        <a:t>Exclusion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6 - 8</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Pre-Randomization </a:t>
                      </a:r>
                      <a:r>
                        <a:rPr lang="en-US" sz="1250" dirty="0">
                          <a:effectLst/>
                          <a:latin typeface="Arial" panose="020B0604020202020204" pitchFamily="34" charset="0"/>
                          <a:cs typeface="Arial" panose="020B0604020202020204" pitchFamily="34" charset="0"/>
                        </a:rPr>
                        <a:t>/ Randomization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9 - 10</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a:t>
                      </a:r>
                      <a:r>
                        <a:rPr lang="en-US" sz="1250" dirty="0" err="1" smtClean="0">
                          <a:effectLst/>
                          <a:latin typeface="Arial" panose="020B0604020202020204" pitchFamily="34" charset="0"/>
                          <a:cs typeface="Arial" panose="020B0604020202020204" pitchFamily="34" charset="0"/>
                        </a:rPr>
                        <a:t>REDCap</a:t>
                      </a:r>
                      <a:r>
                        <a:rPr lang="en-US" sz="1250" dirty="0">
                          <a:effectLst/>
                          <a:latin typeface="Arial" panose="020B0604020202020204" pitchFamily="34" charset="0"/>
                          <a:cs typeface="Arial" panose="020B0604020202020204" pitchFamily="34" charset="0"/>
                        </a:rPr>
                        <a:t>™ (Electronic Data Capture System) Web Address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11</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Baseline</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12 – 14</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Comorbidities </a:t>
                      </a:r>
                      <a:r>
                        <a:rPr lang="en-US" sz="1250" dirty="0">
                          <a:effectLst/>
                          <a:latin typeface="Arial" panose="020B0604020202020204" pitchFamily="34" charset="0"/>
                          <a:cs typeface="Arial" panose="020B0604020202020204" pitchFamily="34" charset="0"/>
                        </a:rPr>
                        <a:t>List</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15</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baseline="0" dirty="0" smtClean="0">
                          <a:effectLst/>
                          <a:latin typeface="Arial" panose="020B0604020202020204" pitchFamily="34" charset="0"/>
                          <a:cs typeface="Arial" panose="020B0604020202020204" pitchFamily="34" charset="0"/>
                        </a:rPr>
                        <a:t>  </a:t>
                      </a:r>
                      <a:r>
                        <a:rPr lang="en-US" sz="1250" dirty="0" smtClean="0">
                          <a:effectLst/>
                          <a:latin typeface="Arial" panose="020B0604020202020204" pitchFamily="34" charset="0"/>
                          <a:cs typeface="Arial" panose="020B0604020202020204" pitchFamily="34" charset="0"/>
                        </a:rPr>
                        <a:t>Organ </a:t>
                      </a:r>
                      <a:r>
                        <a:rPr lang="en-US" sz="1250" dirty="0">
                          <a:effectLst/>
                          <a:latin typeface="Arial" panose="020B0604020202020204" pitchFamily="34" charset="0"/>
                          <a:cs typeface="Arial" panose="020B0604020202020204" pitchFamily="34" charset="0"/>
                        </a:rPr>
                        <a:t>Dysfunction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16 - 17</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6016">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Invasive </a:t>
                      </a:r>
                      <a:r>
                        <a:rPr lang="en-US" sz="1250" dirty="0">
                          <a:effectLst/>
                          <a:latin typeface="Arial" panose="020B0604020202020204" pitchFamily="34" charset="0"/>
                          <a:cs typeface="Arial" panose="020B0604020202020204" pitchFamily="34" charset="0"/>
                        </a:rPr>
                        <a:t>Mechanical Ventilation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18 – 19</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6016">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Renal </a:t>
                      </a:r>
                      <a:r>
                        <a:rPr lang="en-US" sz="1250" dirty="0">
                          <a:effectLst/>
                          <a:latin typeface="Arial" panose="020B0604020202020204" pitchFamily="34" charset="0"/>
                          <a:cs typeface="Arial" panose="020B0604020202020204" pitchFamily="34" charset="0"/>
                        </a:rPr>
                        <a:t>Replacement Therapy</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20 – 21</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Study </a:t>
                      </a:r>
                      <a:r>
                        <a:rPr lang="en-US" sz="1250" dirty="0">
                          <a:effectLst/>
                          <a:latin typeface="Arial" panose="020B0604020202020204" pitchFamily="34" charset="0"/>
                          <a:cs typeface="Arial" panose="020B0604020202020204" pitchFamily="34" charset="0"/>
                        </a:rPr>
                        <a:t>Intervention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22 - 23</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Daily </a:t>
                      </a:r>
                      <a:r>
                        <a:rPr lang="en-US" sz="1250" dirty="0">
                          <a:effectLst/>
                          <a:latin typeface="Arial" panose="020B0604020202020204" pitchFamily="34" charset="0"/>
                          <a:cs typeface="Arial" panose="020B0604020202020204" pitchFamily="34" charset="0"/>
                        </a:rPr>
                        <a:t>Monitoring </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24 – 26</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Laboratory Units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27 – 28</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Laboratory </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29 - 30</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Nutrition </a:t>
                      </a:r>
                      <a:r>
                        <a:rPr lang="en-US" sz="1250" dirty="0">
                          <a:effectLst/>
                          <a:latin typeface="Arial" panose="020B0604020202020204" pitchFamily="34" charset="0"/>
                          <a:cs typeface="Arial" panose="020B0604020202020204" pitchFamily="34" charset="0"/>
                        </a:rPr>
                        <a:t>Assessment/Timing</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31 – 33</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Daily Nutrition </a:t>
                      </a: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34 – 38</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Burn </a:t>
                      </a:r>
                      <a:r>
                        <a:rPr lang="en-US" sz="1250" dirty="0">
                          <a:effectLst/>
                          <a:latin typeface="Arial" panose="020B0604020202020204" pitchFamily="34" charset="0"/>
                          <a:cs typeface="Arial" panose="020B0604020202020204" pitchFamily="34" charset="0"/>
                        </a:rPr>
                        <a:t>Related Operative Procedures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39 – 40</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Concomitant </a:t>
                      </a:r>
                      <a:r>
                        <a:rPr lang="en-US" sz="1250" dirty="0">
                          <a:effectLst/>
                          <a:latin typeface="Arial" panose="020B0604020202020204" pitchFamily="34" charset="0"/>
                          <a:cs typeface="Arial" panose="020B0604020202020204" pitchFamily="34" charset="0"/>
                        </a:rPr>
                        <a:t>Medications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41 – 42</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Microbiology</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43 - 44</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Protocol </a:t>
                      </a:r>
                      <a:r>
                        <a:rPr lang="en-US" sz="1250" dirty="0">
                          <a:effectLst/>
                          <a:latin typeface="Arial" panose="020B0604020202020204" pitchFamily="34" charset="0"/>
                          <a:cs typeface="Arial" panose="020B0604020202020204" pitchFamily="34" charset="0"/>
                        </a:rPr>
                        <a:t>Violation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a:effectLst/>
                          <a:latin typeface="Arial" panose="020B0604020202020204" pitchFamily="34" charset="0"/>
                          <a:cs typeface="Arial" panose="020B0604020202020204" pitchFamily="34" charset="0"/>
                        </a:rPr>
                        <a:t>45 – 47</a:t>
                      </a:r>
                      <a:endParaRPr lang="en-CA" sz="125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Hospitalization </a:t>
                      </a:r>
                      <a:r>
                        <a:rPr lang="en-US" sz="1250" dirty="0">
                          <a:effectLst/>
                          <a:latin typeface="Arial" panose="020B0604020202020204" pitchFamily="34" charset="0"/>
                          <a:cs typeface="Arial" panose="020B0604020202020204" pitchFamily="34" charset="0"/>
                        </a:rPr>
                        <a:t>Overview</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48 - 51</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6 </a:t>
                      </a:r>
                      <a:r>
                        <a:rPr lang="en-US" sz="1250" dirty="0">
                          <a:effectLst/>
                          <a:latin typeface="Arial" panose="020B0604020202020204" pitchFamily="34" charset="0"/>
                          <a:cs typeface="Arial" panose="020B0604020202020204" pitchFamily="34" charset="0"/>
                        </a:rPr>
                        <a:t>Month Follow-Up: Survival </a:t>
                      </a:r>
                      <a:r>
                        <a:rPr lang="en-US" sz="1250" dirty="0" smtClean="0">
                          <a:effectLst/>
                          <a:latin typeface="Arial" panose="020B0604020202020204" pitchFamily="34" charset="0"/>
                          <a:cs typeface="Arial" panose="020B0604020202020204" pitchFamily="34" charset="0"/>
                        </a:rPr>
                        <a:t>Assessment</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52 - 53</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6 </a:t>
                      </a:r>
                      <a:r>
                        <a:rPr lang="en-US" sz="1250" dirty="0">
                          <a:effectLst/>
                          <a:latin typeface="Arial" panose="020B0604020202020204" pitchFamily="34" charset="0"/>
                          <a:cs typeface="Arial" panose="020B0604020202020204" pitchFamily="34" charset="0"/>
                        </a:rPr>
                        <a:t>Month Follow-Up: Assessment Questionnaires Instructions</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54 - 55</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SF-36 </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56 - 60</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Katz </a:t>
                      </a:r>
                      <a:r>
                        <a:rPr lang="en-US" sz="1250" dirty="0">
                          <a:effectLst/>
                          <a:latin typeface="Arial" panose="020B0604020202020204" pitchFamily="34" charset="0"/>
                          <a:cs typeface="Arial" panose="020B0604020202020204" pitchFamily="34" charset="0"/>
                        </a:rPr>
                        <a:t>Index of Independence in Activities in Daily Living (ADL)</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61</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Lawton </a:t>
                      </a:r>
                      <a:r>
                        <a:rPr lang="en-US" sz="1250" dirty="0">
                          <a:effectLst/>
                          <a:latin typeface="Arial" panose="020B0604020202020204" pitchFamily="34" charset="0"/>
                          <a:cs typeface="Arial" panose="020B0604020202020204" pitchFamily="34" charset="0"/>
                        </a:rPr>
                        <a:t>Instrumental Activities of Daily Living (IADL)</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62 - 63</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57474">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Investigator </a:t>
                      </a:r>
                      <a:r>
                        <a:rPr lang="en-US" sz="1250" dirty="0">
                          <a:effectLst/>
                          <a:latin typeface="Arial" panose="020B0604020202020204" pitchFamily="34" charset="0"/>
                          <a:cs typeface="Arial" panose="020B0604020202020204" pitchFamily="34" charset="0"/>
                        </a:rPr>
                        <a:t>Confirmation</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64 – 65</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647">
                <a:tc>
                  <a:txBody>
                    <a:bodyPr/>
                    <a:lstStyle/>
                    <a:p>
                      <a:pPr algn="l">
                        <a:lnSpc>
                          <a:spcPct val="115000"/>
                        </a:lnSpc>
                        <a:spcAft>
                          <a:spcPts val="1000"/>
                        </a:spcAft>
                      </a:pPr>
                      <a:r>
                        <a:rPr lang="en-US" sz="1250" dirty="0" smtClean="0">
                          <a:effectLst/>
                          <a:latin typeface="Arial" panose="020B0604020202020204" pitchFamily="34" charset="0"/>
                          <a:cs typeface="Arial" panose="020B0604020202020204" pitchFamily="34" charset="0"/>
                        </a:rPr>
                        <a:t>  Appendix </a:t>
                      </a:r>
                      <a:r>
                        <a:rPr lang="en-US" sz="1250" dirty="0">
                          <a:effectLst/>
                          <a:latin typeface="Arial" panose="020B0604020202020204" pitchFamily="34" charset="0"/>
                          <a:cs typeface="Arial" panose="020B0604020202020204" pitchFamily="34" charset="0"/>
                        </a:rPr>
                        <a:t>1: Lund-Browder Diagram</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en-CA" sz="1250" dirty="0">
                          <a:effectLst/>
                          <a:latin typeface="Arial" panose="020B0604020202020204" pitchFamily="34" charset="0"/>
                          <a:cs typeface="Arial" panose="020B0604020202020204" pitchFamily="34" charset="0"/>
                        </a:rPr>
                        <a:t>66</a:t>
                      </a:r>
                      <a:endParaRPr lang="en-CA" sz="1250" dirty="0">
                        <a:effectLst/>
                        <a:latin typeface="Arial" panose="020B0604020202020204" pitchFamily="34" charset="0"/>
                        <a:ea typeface="Calibri"/>
                        <a:cs typeface="Arial" panose="020B0604020202020204" pitchFamily="34" charset="0"/>
                      </a:endParaRPr>
                    </a:p>
                  </a:txBody>
                  <a:tcPr marL="10753" marR="10753" marT="10753" marB="10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spTree>
    <p:extLst>
      <p:ext uri="{BB962C8B-B14F-4D97-AF65-F5344CB8AC3E}">
        <p14:creationId xmlns:p14="http://schemas.microsoft.com/office/powerpoint/2010/main" val="314097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4678723"/>
              </p:ext>
            </p:extLst>
          </p:nvPr>
        </p:nvGraphicFramePr>
        <p:xfrm>
          <a:off x="260647" y="904814"/>
          <a:ext cx="6349661" cy="4092659"/>
        </p:xfrm>
        <a:graphic>
          <a:graphicData uri="http://schemas.openxmlformats.org/drawingml/2006/table">
            <a:tbl>
              <a:tblPr/>
              <a:tblGrid>
                <a:gridCol w="1368153"/>
                <a:gridCol w="4981508"/>
              </a:tblGrid>
              <a:tr h="354818">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General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Instructions</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anose="020B0604020202020204" pitchFamily="34" charset="0"/>
                          <a:cs typeface="Arial" panose="020B0604020202020204" pitchFamily="34" charset="0"/>
                        </a:rPr>
                        <a:t>This data is collected to determine the need for and duration of renal replacement therapy (dialysis).</a:t>
                      </a:r>
                      <a:endParaRPr lang="en-CA" sz="1100" i="0" kern="1400" dirty="0" smtClean="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481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CA" sz="1100" b="1" kern="1400" dirty="0">
                        <a:solidFill>
                          <a:srgbClr val="000000"/>
                        </a:solidFill>
                        <a:latin typeface="Arial" pitchFamily="34" charset="0"/>
                        <a:cs typeface="Arial"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100" i="0" kern="1400" dirty="0" smtClean="0">
                          <a:solidFill>
                            <a:srgbClr val="000000"/>
                          </a:solidFill>
                          <a:latin typeface="Arial" panose="020B0604020202020204" pitchFamily="34" charset="0"/>
                          <a:cs typeface="Arial" panose="020B0604020202020204" pitchFamily="34" charset="0"/>
                        </a:rPr>
                        <a:t>This data is to be collected at start and stop of </a:t>
                      </a:r>
                      <a:r>
                        <a:rPr lang="en-CA" sz="1100" i="0" strike="noStrike" kern="1400" dirty="0" smtClean="0">
                          <a:solidFill>
                            <a:srgbClr val="000000"/>
                          </a:solidFill>
                          <a:latin typeface="Arial" panose="020B0604020202020204" pitchFamily="34" charset="0"/>
                          <a:cs typeface="Arial" panose="020B0604020202020204" pitchFamily="34" charset="0"/>
                        </a:rPr>
                        <a:t>renal replacement therapy (dialysis).</a:t>
                      </a:r>
                      <a:endParaRPr lang="en-CA" sz="1100" i="0" kern="1400" dirty="0" smtClean="0">
                        <a:solidFill>
                          <a:srgbClr val="000000"/>
                        </a:solidFill>
                        <a:latin typeface="Arial" panose="020B0604020202020204" pitchFamily="34" charset="0"/>
                        <a:cs typeface="Arial" panose="020B0604020202020204" pitchFamily="34" charset="0"/>
                      </a:endParaRPr>
                    </a:p>
                  </a:txBody>
                  <a:tcPr marL="27574" marR="27574" marT="27575" marB="275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5347">
                <a:tc>
                  <a:txBody>
                    <a:bodyPr/>
                    <a:lstStyle/>
                    <a:p>
                      <a:pPr marR="0" indent="0" algn="l"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Renal Replacement Therapy</a:t>
                      </a:r>
                      <a:r>
                        <a:rPr lang="en-US" sz="1100" b="1" kern="1400" baseline="0" dirty="0" smtClean="0">
                          <a:solidFill>
                            <a:schemeClr val="tx1"/>
                          </a:solidFill>
                          <a:latin typeface="Arial" panose="020B0604020202020204" pitchFamily="34" charset="0"/>
                          <a:cs typeface="Arial" panose="020B0604020202020204" pitchFamily="34" charset="0"/>
                        </a:rPr>
                        <a:t> </a:t>
                      </a:r>
                      <a:r>
                        <a:rPr lang="en-US" sz="1100" b="1" kern="1400" dirty="0" smtClean="0">
                          <a:solidFill>
                            <a:schemeClr val="tx1"/>
                          </a:solidFill>
                          <a:latin typeface="Arial" panose="020B0604020202020204" pitchFamily="34" charset="0"/>
                          <a:cs typeface="Arial" panose="020B0604020202020204" pitchFamily="34" charset="0"/>
                        </a:rPr>
                        <a:t>(Dialysis) </a:t>
                      </a:r>
                      <a:endParaRPr lang="en-US"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b="0" i="0" kern="1400" dirty="0" smtClean="0">
                          <a:solidFill>
                            <a:schemeClr val="tx1"/>
                          </a:solidFill>
                          <a:latin typeface="Arial" panose="020B0604020202020204" pitchFamily="34" charset="0"/>
                          <a:cs typeface="Arial" panose="020B0604020202020204" pitchFamily="34" charset="0"/>
                        </a:rPr>
                        <a:t>Indicate whether the patient received renal replacement</a:t>
                      </a:r>
                      <a:r>
                        <a:rPr lang="en-CA" sz="1100" b="0" i="0" kern="1400" baseline="0" dirty="0" smtClean="0">
                          <a:solidFill>
                            <a:schemeClr val="tx1"/>
                          </a:solidFill>
                          <a:latin typeface="Arial" panose="020B0604020202020204" pitchFamily="34" charset="0"/>
                          <a:cs typeface="Arial" panose="020B0604020202020204" pitchFamily="34" charset="0"/>
                        </a:rPr>
                        <a:t> therapy (dialysis) </a:t>
                      </a:r>
                      <a:r>
                        <a:rPr lang="en-CA" sz="1100" b="0" i="0" kern="1400" dirty="0" smtClean="0">
                          <a:solidFill>
                            <a:schemeClr val="tx1"/>
                          </a:solidFill>
                          <a:latin typeface="Arial" panose="020B0604020202020204" pitchFamily="34" charset="0"/>
                          <a:cs typeface="Arial" panose="020B0604020202020204" pitchFamily="34" charset="0"/>
                        </a:rPr>
                        <a:t>during this ACU stay by selecting "YES" or "NO“.  </a:t>
                      </a: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7749">
                <a:tc>
                  <a:txBody>
                    <a:bodyPr/>
                    <a:lstStyle/>
                    <a:p>
                      <a:pPr marR="0" indent="0" algn="l"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The First</a:t>
                      </a:r>
                      <a:r>
                        <a:rPr lang="en-US" sz="1100" b="1" kern="1400" baseline="0" dirty="0" smtClean="0">
                          <a:solidFill>
                            <a:schemeClr val="tx1"/>
                          </a:solidFill>
                          <a:latin typeface="Arial" panose="020B0604020202020204" pitchFamily="34" charset="0"/>
                          <a:cs typeface="Arial" panose="020B0604020202020204" pitchFamily="34" charset="0"/>
                        </a:rPr>
                        <a:t> Time RRT Was Started, Was it Due to Acute Renal Failure?</a:t>
                      </a:r>
                      <a:endParaRPr lang="en-US" sz="1100" b="1" kern="1400" dirty="0" smtClean="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US" sz="1100" b="0" i="0" kern="1400" dirty="0" smtClean="0">
                          <a:solidFill>
                            <a:schemeClr val="tx1"/>
                          </a:solidFill>
                          <a:latin typeface="Arial" panose="020B0604020202020204" pitchFamily="34" charset="0"/>
                          <a:cs typeface="Arial" panose="020B0604020202020204" pitchFamily="34" charset="0"/>
                        </a:rPr>
                        <a:t>If the patient did receive RRT (dialysis) during this ACU stay,</a:t>
                      </a:r>
                      <a:r>
                        <a:rPr lang="en-CA" sz="1100" b="0" i="0" kern="1400" baseline="0" dirty="0" smtClean="0">
                          <a:solidFill>
                            <a:schemeClr val="tx1"/>
                          </a:solidFill>
                          <a:latin typeface="Arial" panose="020B0604020202020204" pitchFamily="34" charset="0"/>
                          <a:cs typeface="Arial" panose="020B0604020202020204" pitchFamily="34" charset="0"/>
                        </a:rPr>
                        <a:t> a</a:t>
                      </a:r>
                      <a:r>
                        <a:rPr lang="en-CA" sz="1100" b="0" i="0" kern="1400" dirty="0" smtClean="0">
                          <a:solidFill>
                            <a:schemeClr val="tx1"/>
                          </a:solidFill>
                          <a:latin typeface="Arial" panose="020B0604020202020204" pitchFamily="34" charset="0"/>
                          <a:cs typeface="Arial" panose="020B0604020202020204" pitchFamily="34" charset="0"/>
                        </a:rPr>
                        <a:t>nswer the question</a:t>
                      </a:r>
                      <a:r>
                        <a:rPr lang="en-CA" sz="1100" b="0" i="0" kern="1400" baseline="0" dirty="0" smtClean="0">
                          <a:solidFill>
                            <a:schemeClr val="tx1"/>
                          </a:solidFill>
                          <a:latin typeface="Arial" panose="020B0604020202020204" pitchFamily="34" charset="0"/>
                          <a:cs typeface="Arial" panose="020B0604020202020204" pitchFamily="34" charset="0"/>
                        </a:rPr>
                        <a:t> </a:t>
                      </a:r>
                      <a:r>
                        <a:rPr lang="en-CA" sz="1100" b="1" i="0" kern="1400" baseline="0" dirty="0" smtClean="0">
                          <a:solidFill>
                            <a:schemeClr val="tx1"/>
                          </a:solidFill>
                          <a:latin typeface="Arial" panose="020B0604020202020204" pitchFamily="34" charset="0"/>
                          <a:cs typeface="Arial" panose="020B0604020202020204" pitchFamily="34" charset="0"/>
                        </a:rPr>
                        <a:t>“</a:t>
                      </a:r>
                      <a:r>
                        <a:rPr lang="en-CA" sz="1100" b="0" i="1" u="none" kern="1400" dirty="0" smtClean="0">
                          <a:solidFill>
                            <a:schemeClr val="tx1"/>
                          </a:solidFill>
                          <a:latin typeface="Arial" panose="020B0604020202020204" pitchFamily="34" charset="0"/>
                          <a:cs typeface="Arial" panose="020B0604020202020204" pitchFamily="34" charset="0"/>
                        </a:rPr>
                        <a:t>The first time renal replacement therapy</a:t>
                      </a:r>
                      <a:r>
                        <a:rPr lang="en-CA" sz="1100" b="0" i="1" u="none" kern="1400" baseline="0" dirty="0" smtClean="0">
                          <a:solidFill>
                            <a:schemeClr val="tx1"/>
                          </a:solidFill>
                          <a:latin typeface="Arial" panose="020B0604020202020204" pitchFamily="34" charset="0"/>
                          <a:cs typeface="Arial" panose="020B0604020202020204" pitchFamily="34" charset="0"/>
                        </a:rPr>
                        <a:t> (</a:t>
                      </a:r>
                      <a:r>
                        <a:rPr lang="en-CA" sz="1100" b="0" i="1" u="none" kern="1400" dirty="0" smtClean="0">
                          <a:solidFill>
                            <a:schemeClr val="tx1"/>
                          </a:solidFill>
                          <a:latin typeface="Arial" panose="020B0604020202020204" pitchFamily="34" charset="0"/>
                          <a:cs typeface="Arial" panose="020B0604020202020204" pitchFamily="34" charset="0"/>
                        </a:rPr>
                        <a:t>dialysis) was started, was it due to acute renal failure</a:t>
                      </a:r>
                      <a:r>
                        <a:rPr lang="en-CA" sz="1100" b="0" i="1" kern="1400" dirty="0" smtClean="0">
                          <a:solidFill>
                            <a:schemeClr val="tx1"/>
                          </a:solidFill>
                          <a:latin typeface="Arial" panose="020B0604020202020204" pitchFamily="34" charset="0"/>
                          <a:cs typeface="Arial" panose="020B0604020202020204" pitchFamily="34" charset="0"/>
                        </a:rPr>
                        <a:t>?”</a:t>
                      </a:r>
                      <a:r>
                        <a:rPr lang="en-CA" sz="1100" b="1" i="1" kern="1400" dirty="0" smtClean="0">
                          <a:solidFill>
                            <a:schemeClr val="tx1"/>
                          </a:solidFill>
                          <a:latin typeface="Arial" panose="020B0604020202020204" pitchFamily="34" charset="0"/>
                          <a:cs typeface="Arial" panose="020B0604020202020204" pitchFamily="34" charset="0"/>
                        </a:rPr>
                        <a:t> </a:t>
                      </a:r>
                      <a:r>
                        <a:rPr lang="en-CA" sz="1100" b="0" i="0" kern="1400" dirty="0" smtClean="0">
                          <a:solidFill>
                            <a:schemeClr val="tx1"/>
                          </a:solidFill>
                          <a:latin typeface="Arial" panose="020B0604020202020204" pitchFamily="34" charset="0"/>
                          <a:cs typeface="Arial" panose="020B0604020202020204" pitchFamily="34" charset="0"/>
                        </a:rPr>
                        <a:t>by selecting "YES" or "NO".</a:t>
                      </a:r>
                    </a:p>
                    <a:p>
                      <a:pPr marL="92075" marR="0" indent="0" algn="l" rtl="0">
                        <a:spcBef>
                          <a:spcPts val="0"/>
                        </a:spcBef>
                        <a:spcAft>
                          <a:spcPts val="0"/>
                        </a:spcAft>
                      </a:pPr>
                      <a:endParaRPr lang="en-CA"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3257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anose="020B0604020202020204" pitchFamily="34" charset="0"/>
                          <a:cs typeface="Arial" panose="020B0604020202020204" pitchFamily="34" charset="0"/>
                        </a:rPr>
                        <a:t>RRT (Dialysis) </a:t>
                      </a:r>
                      <a:endParaRPr lang="en-US" sz="1100" kern="1400" dirty="0" smtClean="0">
                        <a:solidFill>
                          <a:schemeClr val="tx1"/>
                        </a:solidFill>
                        <a:latin typeface="Arial" panose="020B0604020202020204" pitchFamily="34" charset="0"/>
                        <a:cs typeface="Arial" panose="020B0604020202020204" pitchFamily="34" charset="0"/>
                      </a:endParaRPr>
                    </a:p>
                    <a:p>
                      <a:pPr marR="0" indent="0" algn="r" rtl="0">
                        <a:spcBef>
                          <a:spcPts val="0"/>
                        </a:spcBef>
                        <a:spcAft>
                          <a:spcPts val="0"/>
                        </a:spcAft>
                      </a:pPr>
                      <a:r>
                        <a:rPr lang="en-US" sz="1100" b="1" kern="1400" dirty="0" smtClean="0">
                          <a:solidFill>
                            <a:schemeClr val="tx1"/>
                          </a:solidFill>
                          <a:latin typeface="Arial" panose="020B0604020202020204" pitchFamily="34" charset="0"/>
                          <a:cs typeface="Arial" panose="020B0604020202020204" pitchFamily="34" charset="0"/>
                        </a:rPr>
                        <a:t> Start</a:t>
                      </a:r>
                      <a:endParaRPr lang="en-US" sz="1100" kern="1400" dirty="0" smtClean="0">
                        <a:solidFill>
                          <a:schemeClr val="tx1"/>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anose="020B0604020202020204" pitchFamily="34" charset="0"/>
                        <a:cs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anose="020B0604020202020204" pitchFamily="34" charset="0"/>
                          <a:cs typeface="Arial" panose="020B0604020202020204" pitchFamily="34" charset="0"/>
                        </a:rPr>
                        <a:t>Stop</a:t>
                      </a:r>
                      <a:endParaRPr lang="en-US"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endParaRPr lang="en-CA" sz="1100" i="0" kern="1400" dirty="0" smtClean="0">
                        <a:solidFill>
                          <a:schemeClr val="tx1"/>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CA" sz="1100" i="0" kern="1400" dirty="0" smtClean="0">
                          <a:solidFill>
                            <a:schemeClr val="tx1"/>
                          </a:solidFill>
                          <a:latin typeface="Arial" panose="020B0604020202020204" pitchFamily="34" charset="0"/>
                          <a:cs typeface="Arial" panose="020B0604020202020204" pitchFamily="34" charset="0"/>
                        </a:rPr>
                        <a:t>If "YES", record the date RRT (dialysis) started in the format</a:t>
                      </a:r>
                      <a:r>
                        <a:rPr lang="en-CA" sz="1100" i="0" kern="1400" baseline="0" dirty="0" smtClean="0">
                          <a:solidFill>
                            <a:schemeClr val="tx1"/>
                          </a:solidFill>
                          <a:latin typeface="Arial" panose="020B0604020202020204" pitchFamily="34" charset="0"/>
                          <a:cs typeface="Arial" panose="020B0604020202020204" pitchFamily="34" charset="0"/>
                        </a:rPr>
                        <a:t> (YYYY-MM-DD)</a:t>
                      </a:r>
                    </a:p>
                    <a:p>
                      <a:pPr marL="92075" marR="0" indent="0" algn="l" rtl="0">
                        <a:spcBef>
                          <a:spcPts val="0"/>
                        </a:spcBef>
                        <a:spcAft>
                          <a:spcPts val="0"/>
                        </a:spcAft>
                      </a:pPr>
                      <a:endParaRPr lang="en-US" sz="1100" i="0" kern="1400" baseline="0" dirty="0" smtClean="0">
                        <a:solidFill>
                          <a:schemeClr val="tx1"/>
                        </a:solidFill>
                        <a:latin typeface="Arial" panose="020B0604020202020204" pitchFamily="34" charset="0"/>
                        <a:cs typeface="Arial" panose="020B0604020202020204" pitchFamily="34" charset="0"/>
                      </a:endParaRPr>
                    </a:p>
                    <a:p>
                      <a:pPr marL="92075" marR="0" indent="0" algn="l" rtl="0">
                        <a:spcBef>
                          <a:spcPts val="0"/>
                        </a:spcBef>
                        <a:spcAft>
                          <a:spcPts val="0"/>
                        </a:spcAft>
                      </a:pPr>
                      <a:r>
                        <a:rPr lang="en-US" sz="1100" i="0" kern="1400" baseline="0" dirty="0" smtClean="0">
                          <a:solidFill>
                            <a:schemeClr val="tx1"/>
                          </a:solidFill>
                          <a:latin typeface="Arial" panose="020B0604020202020204" pitchFamily="34" charset="0"/>
                          <a:cs typeface="Arial" panose="020B0604020202020204" pitchFamily="34" charset="0"/>
                        </a:rPr>
                        <a:t>If “NO”, do not record the RRT (dialysis) stop date.</a:t>
                      </a:r>
                      <a:endParaRPr lang="en-CA" sz="1100" i="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47980">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100" kern="1400" dirty="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chemeClr val="tx1"/>
                          </a:solidFill>
                          <a:latin typeface="Arial" panose="020B0604020202020204" pitchFamily="34" charset="0"/>
                          <a:cs typeface="Arial" panose="020B0604020202020204" pitchFamily="34" charset="0"/>
                        </a:rPr>
                        <a:t>Select one of the following options related to the discontinuation of RRT (dialysis):</a:t>
                      </a:r>
                    </a:p>
                    <a:p>
                      <a:pPr marL="92075" marR="0" indent="0" algn="l" rtl="0">
                        <a:spcBef>
                          <a:spcPts val="0"/>
                        </a:spcBef>
                        <a:spcAft>
                          <a:spcPts val="0"/>
                        </a:spcAft>
                      </a:pPr>
                      <a:endParaRPr lang="en-CA" sz="1100" kern="1400" dirty="0" smtClean="0">
                        <a:solidFill>
                          <a:schemeClr val="tx1"/>
                        </a:solidFill>
                        <a:latin typeface="Arial" panose="020B0604020202020204" pitchFamily="34" charset="0"/>
                        <a:cs typeface="Arial" panose="020B0604020202020204" pitchFamily="34" charset="0"/>
                      </a:endParaRP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Same as death date &amp; time</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At 3 months, still on renal replacement therapy (dialysis) in hospital</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Continued past hospital discharge</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Actual stop date  (R</a:t>
                      </a:r>
                      <a:r>
                        <a:rPr lang="en-CA" sz="1100" kern="1400" dirty="0" smtClean="0">
                          <a:solidFill>
                            <a:schemeClr val="tx1"/>
                          </a:solidFill>
                          <a:latin typeface="Arial" panose="020B0604020202020204" pitchFamily="34" charset="0"/>
                          <a:cs typeface="Arial" panose="020B0604020202020204" pitchFamily="34" charset="0"/>
                        </a:rPr>
                        <a:t>ecord </a:t>
                      </a:r>
                      <a:r>
                        <a:rPr lang="en-CA" sz="1100" kern="1400" dirty="0">
                          <a:solidFill>
                            <a:schemeClr val="tx1"/>
                          </a:solidFill>
                          <a:latin typeface="Arial" panose="020B0604020202020204" pitchFamily="34" charset="0"/>
                          <a:cs typeface="Arial" panose="020B0604020202020204" pitchFamily="34" charset="0"/>
                        </a:rPr>
                        <a:t>the </a:t>
                      </a:r>
                      <a:r>
                        <a:rPr lang="en-CA" sz="1100" kern="1400" dirty="0" smtClean="0">
                          <a:solidFill>
                            <a:schemeClr val="tx1"/>
                          </a:solidFill>
                          <a:latin typeface="Arial" panose="020B0604020202020204" pitchFamily="34" charset="0"/>
                          <a:cs typeface="Arial" panose="020B0604020202020204" pitchFamily="34" charset="0"/>
                        </a:rPr>
                        <a:t>date dialysis </a:t>
                      </a:r>
                      <a:r>
                        <a:rPr lang="en-CA" sz="1100" kern="1400" dirty="0">
                          <a:solidFill>
                            <a:schemeClr val="tx1"/>
                          </a:solidFill>
                          <a:latin typeface="Arial" panose="020B0604020202020204" pitchFamily="34" charset="0"/>
                          <a:cs typeface="Arial" panose="020B0604020202020204" pitchFamily="34" charset="0"/>
                        </a:rPr>
                        <a:t>was </a:t>
                      </a:r>
                      <a:r>
                        <a:rPr lang="en-CA" sz="1100" u="sng" kern="1400" dirty="0">
                          <a:solidFill>
                            <a:schemeClr val="tx1"/>
                          </a:solidFill>
                          <a:latin typeface="Arial" panose="020B0604020202020204" pitchFamily="34" charset="0"/>
                          <a:cs typeface="Arial" panose="020B0604020202020204" pitchFamily="34" charset="0"/>
                        </a:rPr>
                        <a:t>permanently</a:t>
                      </a:r>
                      <a:r>
                        <a:rPr lang="en-CA" sz="1100" kern="1400" dirty="0">
                          <a:solidFill>
                            <a:schemeClr val="tx1"/>
                          </a:solidFill>
                          <a:latin typeface="Arial" panose="020B0604020202020204" pitchFamily="34" charset="0"/>
                          <a:cs typeface="Arial" panose="020B0604020202020204" pitchFamily="34" charset="0"/>
                        </a:rPr>
                        <a:t> </a:t>
                      </a:r>
                      <a:r>
                        <a:rPr lang="en-CA" sz="1100" kern="1400" dirty="0" smtClean="0">
                          <a:solidFill>
                            <a:schemeClr val="tx1"/>
                          </a:solidFill>
                          <a:latin typeface="Arial" panose="020B0604020202020204" pitchFamily="34" charset="0"/>
                          <a:cs typeface="Arial" panose="020B0604020202020204" pitchFamily="34" charset="0"/>
                        </a:rPr>
                        <a:t>discontinued. </a:t>
                      </a:r>
                      <a:r>
                        <a:rPr lang="en-CA" sz="1100" kern="1400" dirty="0">
                          <a:solidFill>
                            <a:schemeClr val="tx1"/>
                          </a:solidFill>
                          <a:latin typeface="Arial" panose="020B0604020202020204" pitchFamily="34" charset="0"/>
                          <a:cs typeface="Arial" panose="020B0604020202020204" pitchFamily="34" charset="0"/>
                        </a:rPr>
                        <a:t>This may occur on the ward</a:t>
                      </a:r>
                      <a:r>
                        <a:rPr lang="en-CA" sz="1100" kern="1400" dirty="0" smtClean="0">
                          <a:solidFill>
                            <a:schemeClr val="tx1"/>
                          </a:solidFill>
                          <a:latin typeface="Arial" panose="020B0604020202020204" pitchFamily="34" charset="0"/>
                          <a:cs typeface="Arial" panose="020B0604020202020204" pitchFamily="34" charset="0"/>
                        </a:rPr>
                        <a:t>.)</a:t>
                      </a:r>
                    </a:p>
                    <a:p>
                      <a:pPr marL="543600" lvl="1" indent="-172800">
                        <a:buFont typeface="Wingdings" panose="05000000000000000000" pitchFamily="2" charset="2"/>
                        <a:buChar char="q"/>
                      </a:pPr>
                      <a:endParaRPr lang="en-CA" sz="1100" kern="1400" dirty="0" smtClean="0">
                        <a:solidFill>
                          <a:schemeClr val="tx1"/>
                        </a:solidFill>
                        <a:latin typeface="Arial" panose="020B0604020202020204" pitchFamily="34" charset="0"/>
                        <a:cs typeface="Arial" panose="020B0604020202020204" pitchFamily="34" charset="0"/>
                      </a:endParaRPr>
                    </a:p>
                  </a:txBody>
                  <a:tcPr marL="12762" marR="12762" marT="12762" marB="1276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6564"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6563" name="Text Box 3"/>
          <p:cNvSpPr txBox="1">
            <a:spLocks noChangeArrowheads="1"/>
          </p:cNvSpPr>
          <p:nvPr/>
        </p:nvSpPr>
        <p:spPr bwMode="auto">
          <a:xfrm>
            <a:off x="214290" y="539552"/>
            <a:ext cx="6643710" cy="2968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50" b="0" i="0" u="none" cap="none" normalizeH="0" baseline="0" dirty="0" smtClean="0">
                <a:ln>
                  <a:noFill/>
                </a:ln>
                <a:solidFill>
                  <a:srgbClr val="000000"/>
                </a:solidFill>
                <a:effectLst/>
                <a:latin typeface="Arial" pitchFamily="34" charset="0"/>
                <a:ea typeface="Times New Roman" pitchFamily="18" charset="0"/>
                <a:cs typeface="Arial" pitchFamily="34" charset="0"/>
              </a:rPr>
              <a:t>Renal Replacement Therapy (Dialysis) </a:t>
            </a:r>
            <a:r>
              <a:rPr kumimoji="0" lang="en-US" sz="13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Instructions</a:t>
            </a:r>
            <a:endParaRPr kumimoji="0" lang="en-US" sz="135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386"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35496"/>
            <a:ext cx="1254867" cy="545709"/>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20</a:t>
            </a:fld>
            <a:endParaRPr lang="en-CA" dirty="0"/>
          </a:p>
        </p:txBody>
      </p:sp>
    </p:spTree>
    <p:extLst>
      <p:ext uri="{BB962C8B-B14F-4D97-AF65-F5344CB8AC3E}">
        <p14:creationId xmlns:p14="http://schemas.microsoft.com/office/powerpoint/2010/main" val="1040658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33" y="37742"/>
            <a:ext cx="1524990" cy="663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5"/>
          <p:cNvSpPr>
            <a:spLocks noChangeArrowheads="1"/>
          </p:cNvSpPr>
          <p:nvPr/>
        </p:nvSpPr>
        <p:spPr bwMode="auto">
          <a:xfrm>
            <a:off x="2"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9" name="Text Box 15"/>
          <p:cNvSpPr txBox="1">
            <a:spLocks noChangeArrowheads="1"/>
          </p:cNvSpPr>
          <p:nvPr/>
        </p:nvSpPr>
        <p:spPr bwMode="auto">
          <a:xfrm>
            <a:off x="5183719" y="332582"/>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0" name="Straight Connector 49"/>
          <p:cNvCxnSpPr/>
          <p:nvPr/>
        </p:nvCxnSpPr>
        <p:spPr>
          <a:xfrm>
            <a:off x="5208524" y="332582"/>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42"/>
          <p:cNvSpPr txBox="1">
            <a:spLocks noChangeArrowheads="1"/>
          </p:cNvSpPr>
          <p:nvPr/>
        </p:nvSpPr>
        <p:spPr bwMode="auto">
          <a:xfrm>
            <a:off x="184733" y="607396"/>
            <a:ext cx="6491333" cy="28803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Arial Black" pitchFamily="34" charset="0"/>
                <a:ea typeface="Times New Roman" pitchFamily="18" charset="0"/>
                <a:cs typeface="Arial" pitchFamily="34" charset="0"/>
              </a:rPr>
              <a:t>Renal Replacement Therapy (Dialysis)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010614462"/>
              </p:ext>
            </p:extLst>
          </p:nvPr>
        </p:nvGraphicFramePr>
        <p:xfrm>
          <a:off x="260648" y="1331640"/>
          <a:ext cx="6336704" cy="3096343"/>
        </p:xfrm>
        <a:graphic>
          <a:graphicData uri="http://schemas.openxmlformats.org/drawingml/2006/table">
            <a:tbl>
              <a:tblPr/>
              <a:tblGrid>
                <a:gridCol w="1034213"/>
                <a:gridCol w="2782211"/>
                <a:gridCol w="2520280"/>
              </a:tblGrid>
              <a:tr h="581884">
                <a:tc gridSpan="2">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Did the patient receive renal replacement therapy (dialysis) during this ACU stay?</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581884">
                <a:tc gridSpan="2">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If yes, the first time renal replacement therapy was started, was it due to acute renal failure?</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endParaRPr lang="en-US" sz="1000" kern="1400" baseline="0" dirty="0" smtClean="0">
                        <a:solidFill>
                          <a:srgbClr val="000000"/>
                        </a:solidFill>
                        <a:latin typeface="Arial" pitchFamily="34" charset="0"/>
                        <a:cs typeface="Arial" pitchFamily="34" charset="0"/>
                      </a:endParaRPr>
                    </a:p>
                  </a:txBody>
                  <a:tcPr marL="18359" marR="18359" marT="18359" marB="18359"/>
                </a:tc>
                <a:tc>
                  <a:txBody>
                    <a:bodyPr/>
                    <a:lstStyle/>
                    <a:p>
                      <a:pPr marL="171450" indent="-171450">
                        <a:buFont typeface="Wingdings"/>
                        <a:buChar char="o"/>
                      </a:pPr>
                      <a:r>
                        <a:rPr lang="en-US" sz="1100" kern="1400" dirty="0" smtClean="0">
                          <a:solidFill>
                            <a:srgbClr val="000000"/>
                          </a:solidFill>
                          <a:latin typeface="Arial" pitchFamily="34" charset="0"/>
                          <a:cs typeface="Arial" pitchFamily="34" charset="0"/>
                        </a:rPr>
                        <a:t>Yes</a:t>
                      </a:r>
                      <a:r>
                        <a:rPr lang="en-US" sz="1100" kern="1400" baseline="0" dirty="0" smtClean="0">
                          <a:solidFill>
                            <a:srgbClr val="000000"/>
                          </a:solidFill>
                          <a:latin typeface="Arial" pitchFamily="34" charset="0"/>
                          <a:cs typeface="Arial" pitchFamily="34" charset="0"/>
                        </a:rPr>
                        <a:t> </a:t>
                      </a:r>
                    </a:p>
                    <a:p>
                      <a:pPr marL="171450" indent="-171450">
                        <a:buFont typeface="Wingdings"/>
                        <a:buChar char="o"/>
                      </a:pPr>
                      <a:r>
                        <a:rPr lang="en-US" sz="1100" kern="1400" dirty="0" smtClean="0">
                          <a:solidFill>
                            <a:srgbClr val="000000"/>
                          </a:solidFill>
                          <a:latin typeface="Arial" pitchFamily="34" charset="0"/>
                          <a:cs typeface="Arial" pitchFamily="34" charset="0"/>
                        </a:rPr>
                        <a:t> No</a:t>
                      </a:r>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581884">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Start</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Date</a:t>
                      </a:r>
                    </a:p>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(YYYY-MM-DD)</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r h="1350691">
                <a:tc>
                  <a:txBody>
                    <a:bodyPr/>
                    <a:lstStyle/>
                    <a:p>
                      <a:pPr marL="85725" marR="0" indent="96838"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Stop</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endParaRPr lang="en-US" sz="1100" kern="1400" baseline="0" dirty="0" smtClean="0">
                        <a:solidFill>
                          <a:srgbClr val="000000"/>
                        </a:solidFill>
                        <a:latin typeface="Arial" pitchFamily="34" charset="0"/>
                        <a:cs typeface="Arial" pitchFamily="34" charset="0"/>
                      </a:endParaRPr>
                    </a:p>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Same date and time as death</a:t>
                      </a:r>
                    </a:p>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At 3 months, still on renal replacement therapy (dialysis) in hospital</a:t>
                      </a:r>
                    </a:p>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Continued past hospital discharge</a:t>
                      </a:r>
                    </a:p>
                    <a:p>
                      <a:pPr marL="257175" marR="0"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Actual stop date (YYYY-MM-DD)</a:t>
                      </a: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anose="020B0604020202020204" pitchFamily="34" charset="0"/>
                        <a:cs typeface="Arial" panose="020B0604020202020204" pitchFamily="34" charset="0"/>
                      </a:endParaRPr>
                    </a:p>
                  </a:txBody>
                  <a:tcPr marL="18359" marR="18359" marT="18359" marB="18359">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21</a:t>
            </a:fld>
            <a:endParaRPr lang="en-CA" dirty="0"/>
          </a:p>
        </p:txBody>
      </p:sp>
    </p:spTree>
    <p:extLst>
      <p:ext uri="{BB962C8B-B14F-4D97-AF65-F5344CB8AC3E}">
        <p14:creationId xmlns:p14="http://schemas.microsoft.com/office/powerpoint/2010/main" val="121618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2653522196"/>
              </p:ext>
            </p:extLst>
          </p:nvPr>
        </p:nvGraphicFramePr>
        <p:xfrm>
          <a:off x="188640" y="971600"/>
          <a:ext cx="6455070" cy="8049768"/>
        </p:xfrm>
        <a:graphic>
          <a:graphicData uri="http://schemas.openxmlformats.org/drawingml/2006/table">
            <a:tbl>
              <a:tblPr/>
              <a:tblGrid>
                <a:gridCol w="1378049"/>
                <a:gridCol w="5077021"/>
              </a:tblGrid>
              <a:tr h="465837">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Data Collection</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to be collected when study supplements are first started and when study supplements are stopped. In</a:t>
                      </a:r>
                      <a:r>
                        <a:rPr lang="en-CA" sz="1100" kern="1400" baseline="0" dirty="0" smtClean="0">
                          <a:solidFill>
                            <a:srgbClr val="000000"/>
                          </a:solidFill>
                          <a:latin typeface="Arial" pitchFamily="34" charset="0"/>
                          <a:cs typeface="Arial" pitchFamily="34" charset="0"/>
                        </a:rPr>
                        <a:t> addition, any prescription changes will be recorded on this form. </a:t>
                      </a:r>
                      <a:endParaRPr lang="en-CA" sz="1100" kern="1400" dirty="0" smtClean="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32048">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Study </a:t>
                      </a:r>
                      <a:r>
                        <a:rPr lang="en-CA" sz="1100" b="1" kern="1400" dirty="0" smtClean="0">
                          <a:solidFill>
                            <a:srgbClr val="000000"/>
                          </a:solidFill>
                          <a:latin typeface="Arial" pitchFamily="34" charset="0"/>
                          <a:cs typeface="Arial" pitchFamily="34" charset="0"/>
                        </a:rPr>
                        <a:t>Intervention</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Start Date and </a:t>
                      </a:r>
                      <a:r>
                        <a:rPr lang="en-CA" sz="1100" b="1" kern="1400" dirty="0" smtClean="0">
                          <a:solidFill>
                            <a:srgbClr val="000000"/>
                          </a:solidFill>
                          <a:latin typeface="Arial" pitchFamily="34" charset="0"/>
                          <a:cs typeface="Arial" pitchFamily="34" charset="0"/>
                        </a:rPr>
                        <a:t>Time</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chemeClr val="tx1"/>
                          </a:solidFill>
                          <a:latin typeface="Arial" pitchFamily="34" charset="0"/>
                          <a:cs typeface="Arial" pitchFamily="34" charset="0"/>
                        </a:rPr>
                        <a:t>Enter the date and time study supplements were first </a:t>
                      </a:r>
                      <a:r>
                        <a:rPr lang="en-CA" sz="1100" kern="1400" dirty="0" smtClean="0">
                          <a:solidFill>
                            <a:schemeClr val="tx1"/>
                          </a:solidFill>
                          <a:latin typeface="Arial" pitchFamily="34" charset="0"/>
                          <a:cs typeface="Arial" pitchFamily="34" charset="0"/>
                        </a:rPr>
                        <a:t>administered </a:t>
                      </a:r>
                      <a:r>
                        <a:rPr lang="en-CA" sz="1100" kern="1400" dirty="0">
                          <a:solidFill>
                            <a:schemeClr val="tx1"/>
                          </a:solidFill>
                          <a:latin typeface="Arial" pitchFamily="34" charset="0"/>
                          <a:cs typeface="Arial" pitchFamily="34" charset="0"/>
                        </a:rPr>
                        <a:t>in the format </a:t>
                      </a:r>
                      <a:r>
                        <a:rPr lang="en-CA" sz="1100" kern="1400" dirty="0" smtClean="0">
                          <a:solidFill>
                            <a:schemeClr val="tx1"/>
                          </a:solidFill>
                          <a:latin typeface="Arial" pitchFamily="34" charset="0"/>
                          <a:cs typeface="Arial" pitchFamily="34" charset="0"/>
                        </a:rPr>
                        <a:t>                 YYYY-MM-DD and HH:MM,</a:t>
                      </a:r>
                      <a:r>
                        <a:rPr lang="en-CA" sz="1100" kern="1400" baseline="0" dirty="0" smtClean="0">
                          <a:solidFill>
                            <a:schemeClr val="tx1"/>
                          </a:solidFill>
                          <a:latin typeface="Arial" pitchFamily="34" charset="0"/>
                          <a:cs typeface="Arial" pitchFamily="34" charset="0"/>
                        </a:rPr>
                        <a:t> 24hrs.</a:t>
                      </a:r>
                    </a:p>
                    <a:p>
                      <a:pPr marL="85725" marR="0" indent="0" algn="l" rtl="0">
                        <a:spcBef>
                          <a:spcPts val="600"/>
                        </a:spcBef>
                        <a:spcAft>
                          <a:spcPts val="0"/>
                        </a:spcAft>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chemeClr val="tx1"/>
                          </a:solidFill>
                          <a:latin typeface="Arial" pitchFamily="34" charset="0"/>
                          <a:cs typeface="Arial" pitchFamily="34" charset="0"/>
                        </a:rPr>
                        <a:t>:</a:t>
                      </a:r>
                      <a:r>
                        <a:rPr lang="en-US" sz="1100" b="1" u="none" kern="1400" baseline="0" dirty="0" smtClean="0">
                          <a:solidFill>
                            <a:schemeClr val="tx1"/>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Study intervention is to be started within 2 hours after randomization.</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728192">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Study Intervention </a:t>
                      </a:r>
                      <a:r>
                        <a:rPr lang="en-CA" sz="1100" b="1" kern="1400" dirty="0" smtClean="0">
                          <a:solidFill>
                            <a:srgbClr val="000000"/>
                          </a:solidFill>
                          <a:latin typeface="Arial" pitchFamily="34" charset="0"/>
                          <a:cs typeface="Arial" pitchFamily="34" charset="0"/>
                        </a:rPr>
                        <a:t>Started </a:t>
                      </a:r>
                      <a:r>
                        <a:rPr lang="en-CA" sz="1100" b="1" kern="1400" dirty="0">
                          <a:solidFill>
                            <a:srgbClr val="000000"/>
                          </a:solidFill>
                          <a:latin typeface="Arial" pitchFamily="34" charset="0"/>
                          <a:cs typeface="Arial" pitchFamily="34" charset="0"/>
                        </a:rPr>
                        <a:t>M</a:t>
                      </a:r>
                      <a:r>
                        <a:rPr lang="en-CA" sz="1100" b="1" kern="1400" dirty="0" smtClean="0">
                          <a:solidFill>
                            <a:srgbClr val="000000"/>
                          </a:solidFill>
                          <a:latin typeface="Arial" pitchFamily="34" charset="0"/>
                          <a:cs typeface="Arial" pitchFamily="34" charset="0"/>
                        </a:rPr>
                        <a:t>ore </a:t>
                      </a:r>
                      <a:r>
                        <a:rPr lang="en-CA" sz="1100" b="1" kern="1400" dirty="0">
                          <a:solidFill>
                            <a:srgbClr val="000000"/>
                          </a:solidFill>
                          <a:latin typeface="Arial" pitchFamily="34" charset="0"/>
                          <a:cs typeface="Arial" pitchFamily="34" charset="0"/>
                        </a:rPr>
                        <a:t>T</a:t>
                      </a:r>
                      <a:r>
                        <a:rPr lang="en-CA" sz="1100" b="1" kern="1400" dirty="0" smtClean="0">
                          <a:solidFill>
                            <a:srgbClr val="000000"/>
                          </a:solidFill>
                          <a:latin typeface="Arial" pitchFamily="34" charset="0"/>
                          <a:cs typeface="Arial" pitchFamily="34" charset="0"/>
                        </a:rPr>
                        <a:t>han </a:t>
                      </a:r>
                      <a:r>
                        <a:rPr lang="en-CA" sz="1100" b="1" kern="1400" dirty="0">
                          <a:solidFill>
                            <a:srgbClr val="000000"/>
                          </a:solidFill>
                          <a:latin typeface="Arial" pitchFamily="34" charset="0"/>
                          <a:cs typeface="Arial" pitchFamily="34" charset="0"/>
                        </a:rPr>
                        <a:t>2 </a:t>
                      </a:r>
                      <a:r>
                        <a:rPr lang="en-CA" sz="1100" b="1" kern="1400" dirty="0" smtClean="0">
                          <a:solidFill>
                            <a:srgbClr val="000000"/>
                          </a:solidFill>
                          <a:latin typeface="Arial" pitchFamily="34" charset="0"/>
                          <a:cs typeface="Arial" pitchFamily="34" charset="0"/>
                        </a:rPr>
                        <a:t>Hours After </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Randomization</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smtClean="0">
                          <a:solidFill>
                            <a:schemeClr val="tx1"/>
                          </a:solidFill>
                          <a:latin typeface="Arial" pitchFamily="34" charset="0"/>
                          <a:cs typeface="Arial" pitchFamily="34" charset="0"/>
                        </a:rPr>
                        <a:t>If the study intervention is started more than 2 hours after randomization, select</a:t>
                      </a:r>
                      <a:r>
                        <a:rPr lang="en-CA" sz="1100" kern="1400" baseline="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YES” to the question “</a:t>
                      </a:r>
                      <a:r>
                        <a:rPr lang="en-CA" sz="1100" i="1" kern="1400" dirty="0" smtClean="0">
                          <a:solidFill>
                            <a:schemeClr val="tx1"/>
                          </a:solidFill>
                          <a:latin typeface="Arial" pitchFamily="34" charset="0"/>
                          <a:cs typeface="Arial" pitchFamily="34" charset="0"/>
                        </a:rPr>
                        <a:t>Was</a:t>
                      </a:r>
                      <a:r>
                        <a:rPr lang="en-CA" sz="1100" i="1" kern="1400" baseline="0" dirty="0" smtClean="0">
                          <a:solidFill>
                            <a:schemeClr val="tx1"/>
                          </a:solidFill>
                          <a:latin typeface="Arial" pitchFamily="34" charset="0"/>
                          <a:cs typeface="Arial" pitchFamily="34" charset="0"/>
                        </a:rPr>
                        <a:t> study intervention started &gt; 2 hours after randomization?”. </a:t>
                      </a:r>
                      <a:r>
                        <a:rPr lang="en-CA" sz="1100" kern="1400" baseline="0" dirty="0" smtClean="0">
                          <a:solidFill>
                            <a:schemeClr val="tx1"/>
                          </a:solidFill>
                          <a:latin typeface="Arial" pitchFamily="34" charset="0"/>
                          <a:cs typeface="Arial" pitchFamily="34" charset="0"/>
                        </a:rPr>
                        <a:t>Then </a:t>
                      </a:r>
                      <a:r>
                        <a:rPr lang="en-CA" sz="1100" kern="1400" dirty="0" smtClean="0">
                          <a:solidFill>
                            <a:schemeClr val="tx1"/>
                          </a:solidFill>
                          <a:latin typeface="Arial" pitchFamily="34" charset="0"/>
                          <a:cs typeface="Arial" pitchFamily="34" charset="0"/>
                        </a:rPr>
                        <a:t>choose the reason from the list provided:</a:t>
                      </a:r>
                      <a:endParaRPr lang="en-US" sz="1100" kern="1400" dirty="0" smtClean="0">
                        <a:solidFill>
                          <a:schemeClr val="tx1"/>
                        </a:solidFill>
                        <a:latin typeface="Arial" pitchFamily="34" charset="0"/>
                        <a:cs typeface="Arial" pitchFamily="34" charset="0"/>
                      </a:endParaRPr>
                    </a:p>
                    <a:p>
                      <a:pPr marL="714375" marR="0" lvl="1" indent="-171450" algn="l" rtl="0">
                        <a:spcBef>
                          <a:spcPts val="0"/>
                        </a:spcBef>
                        <a:spcAft>
                          <a:spcPts val="0"/>
                        </a:spcAft>
                        <a:buFont typeface="Wingdings" panose="05000000000000000000" pitchFamily="2" charset="2"/>
                        <a:buChar char="q"/>
                      </a:pPr>
                      <a:r>
                        <a:rPr lang="en-US" sz="1100" kern="1400" dirty="0" smtClean="0">
                          <a:solidFill>
                            <a:schemeClr val="tx1"/>
                          </a:solidFill>
                          <a:latin typeface="Arial" pitchFamily="34" charset="0"/>
                          <a:cs typeface="Arial" pitchFamily="34" charset="0"/>
                        </a:rPr>
                        <a:t>Pharmacy delay</a:t>
                      </a:r>
                    </a:p>
                    <a:p>
                      <a:pPr marL="714375" marR="0" lvl="1" indent="-171450" algn="l" rtl="0">
                        <a:spcBef>
                          <a:spcPts val="0"/>
                        </a:spcBef>
                        <a:spcAft>
                          <a:spcPts val="0"/>
                        </a:spcAft>
                        <a:buFont typeface="Wingdings" panose="05000000000000000000" pitchFamily="2" charset="2"/>
                        <a:buChar char="q"/>
                      </a:pPr>
                      <a:r>
                        <a:rPr lang="en-US" sz="1100" kern="1400" dirty="0" smtClean="0">
                          <a:solidFill>
                            <a:schemeClr val="tx1"/>
                          </a:solidFill>
                          <a:latin typeface="Arial" pitchFamily="34" charset="0"/>
                          <a:cs typeface="Arial" pitchFamily="34" charset="0"/>
                        </a:rPr>
                        <a:t>Patient</a:t>
                      </a:r>
                      <a:r>
                        <a:rPr lang="en-US" sz="1100" kern="1400" baseline="0" dirty="0" smtClean="0">
                          <a:solidFill>
                            <a:schemeClr val="tx1"/>
                          </a:solidFill>
                          <a:latin typeface="Arial" pitchFamily="34" charset="0"/>
                          <a:cs typeface="Arial" pitchFamily="34" charset="0"/>
                        </a:rPr>
                        <a:t> NPO for surgery</a:t>
                      </a:r>
                    </a:p>
                    <a:p>
                      <a:pPr marL="714375" marR="0" lvl="1" indent="-171450" algn="l" rtl="0">
                        <a:spcBef>
                          <a:spcPts val="0"/>
                        </a:spcBef>
                        <a:spcAft>
                          <a:spcPts val="0"/>
                        </a:spcAft>
                        <a:buFont typeface="Wingdings" panose="05000000000000000000" pitchFamily="2" charset="2"/>
                        <a:buChar char="q"/>
                      </a:pPr>
                      <a:r>
                        <a:rPr lang="en-US" sz="1100" kern="1400" baseline="0" dirty="0" smtClean="0">
                          <a:solidFill>
                            <a:schemeClr val="tx1"/>
                          </a:solidFill>
                          <a:latin typeface="Arial" pitchFamily="34" charset="0"/>
                          <a:cs typeface="Arial" pitchFamily="34" charset="0"/>
                        </a:rPr>
                        <a:t>Awaiting tube placement and/or verification</a:t>
                      </a:r>
                    </a:p>
                    <a:p>
                      <a:pPr marL="714375" marR="0" lvl="1" indent="-171450" algn="l" rtl="0">
                        <a:spcBef>
                          <a:spcPts val="0"/>
                        </a:spcBef>
                        <a:spcAft>
                          <a:spcPts val="0"/>
                        </a:spcAft>
                        <a:buFont typeface="Wingdings" panose="05000000000000000000" pitchFamily="2" charset="2"/>
                        <a:buChar char="q"/>
                      </a:pPr>
                      <a:r>
                        <a:rPr lang="en-US" sz="1100" kern="1400" baseline="0" dirty="0" smtClean="0">
                          <a:solidFill>
                            <a:schemeClr val="tx1"/>
                          </a:solidFill>
                          <a:latin typeface="Arial" pitchFamily="34" charset="0"/>
                          <a:cs typeface="Arial" pitchFamily="34" charset="0"/>
                        </a:rPr>
                        <a:t>Patient not available (procedure</a:t>
                      </a:r>
                    </a:p>
                    <a:p>
                      <a:pPr marL="714375" marR="0" lvl="1" indent="-171450" algn="l" rtl="0">
                        <a:spcBef>
                          <a:spcPts val="0"/>
                        </a:spcBef>
                        <a:spcAft>
                          <a:spcPts val="0"/>
                        </a:spcAft>
                        <a:buFont typeface="Wingdings" panose="05000000000000000000" pitchFamily="2" charset="2"/>
                        <a:buChar char="q"/>
                      </a:pPr>
                      <a:r>
                        <a:rPr lang="en-US" sz="1100" kern="1400" baseline="0" dirty="0" smtClean="0">
                          <a:solidFill>
                            <a:schemeClr val="tx1"/>
                          </a:solidFill>
                          <a:latin typeface="Arial" pitchFamily="34" charset="0"/>
                          <a:cs typeface="Arial" pitchFamily="34" charset="0"/>
                        </a:rPr>
                        <a:t>Nurse not available</a:t>
                      </a:r>
                    </a:p>
                    <a:p>
                      <a:pPr marL="714375" marR="0" lvl="1" indent="-171450" algn="l" rtl="0">
                        <a:spcBef>
                          <a:spcPts val="0"/>
                        </a:spcBef>
                        <a:spcAft>
                          <a:spcPts val="0"/>
                        </a:spcAft>
                        <a:buFont typeface="Wingdings" panose="05000000000000000000" pitchFamily="2" charset="2"/>
                        <a:buChar char="q"/>
                      </a:pPr>
                      <a:r>
                        <a:rPr lang="en-US" sz="1100" kern="1400" baseline="0" dirty="0" smtClean="0">
                          <a:solidFill>
                            <a:schemeClr val="tx1"/>
                          </a:solidFill>
                          <a:latin typeface="Arial" pitchFamily="34" charset="0"/>
                          <a:cs typeface="Arial" pitchFamily="34" charset="0"/>
                        </a:rPr>
                        <a:t>Other (specify): _____________________</a:t>
                      </a:r>
                      <a:endParaRPr lang="en-CA" sz="1100" kern="1400" baseline="0" dirty="0" smtClean="0">
                        <a:solidFill>
                          <a:schemeClr val="tx1"/>
                        </a:solidFill>
                        <a:latin typeface="Arial" pitchFamily="34" charset="0"/>
                        <a:cs typeface="Arial" pitchFamily="34" charset="0"/>
                      </a:endParaRPr>
                    </a:p>
                    <a:p>
                      <a:pPr marL="85725" marR="0" indent="0" algn="l" rtl="0">
                        <a:spcBef>
                          <a:spcPts val="600"/>
                        </a:spcBef>
                        <a:spcAft>
                          <a:spcPts val="0"/>
                        </a:spcAft>
                      </a:pPr>
                      <a:r>
                        <a:rPr lang="en-CA" sz="1100" kern="1400" dirty="0" smtClean="0">
                          <a:solidFill>
                            <a:schemeClr val="tx1"/>
                          </a:solidFill>
                          <a:latin typeface="Arial" pitchFamily="34" charset="0"/>
                          <a:cs typeface="Arial" pitchFamily="34" charset="0"/>
                        </a:rPr>
                        <a:t>If you select "Other", you must provide an explanation in the space provided. </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15504">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Study </a:t>
                      </a:r>
                      <a:r>
                        <a:rPr lang="en-CA" sz="1100" b="1" kern="1400" dirty="0" smtClean="0">
                          <a:solidFill>
                            <a:srgbClr val="000000"/>
                          </a:solidFill>
                          <a:latin typeface="Arial" pitchFamily="34" charset="0"/>
                          <a:cs typeface="Arial" pitchFamily="34" charset="0"/>
                        </a:rPr>
                        <a:t>Intervention</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Stop Date and </a:t>
                      </a:r>
                      <a:r>
                        <a:rPr lang="en-CA" sz="1100" b="1" kern="1400" dirty="0" smtClean="0">
                          <a:solidFill>
                            <a:srgbClr val="000000"/>
                          </a:solidFill>
                          <a:latin typeface="Arial" pitchFamily="34" charset="0"/>
                          <a:cs typeface="Arial" pitchFamily="34" charset="0"/>
                        </a:rPr>
                        <a:t>Time</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chemeClr val="tx1"/>
                          </a:solidFill>
                          <a:latin typeface="Arial" pitchFamily="34" charset="0"/>
                          <a:cs typeface="Arial" pitchFamily="34" charset="0"/>
                        </a:rPr>
                        <a:t>Enter the date and time study supplements were finally stopped in the format </a:t>
                      </a:r>
                      <a:r>
                        <a:rPr lang="en-CA" sz="1100" kern="1400" dirty="0" smtClean="0">
                          <a:solidFill>
                            <a:schemeClr val="tx1"/>
                          </a:solidFill>
                          <a:latin typeface="Arial" pitchFamily="34" charset="0"/>
                          <a:cs typeface="Arial" pitchFamily="34" charset="0"/>
                        </a:rPr>
                        <a:t>YYYY-MM-DD and HH:MM, 24hrs.</a:t>
                      </a:r>
                    </a:p>
                    <a:p>
                      <a:pPr marL="85725" marR="0" indent="0" algn="l" rtl="0">
                        <a:spcBef>
                          <a:spcPts val="0"/>
                        </a:spcBef>
                        <a:spcAft>
                          <a:spcPts val="0"/>
                        </a:spcAft>
                      </a:pPr>
                      <a:endParaRPr lang="en-CA" sz="1100" kern="1400" dirty="0" smtClean="0">
                        <a:solidFill>
                          <a:schemeClr val="tx1"/>
                        </a:solidFill>
                        <a:latin typeface="Arial" pitchFamily="34" charset="0"/>
                        <a:cs typeface="Arial" pitchFamily="34" charset="0"/>
                      </a:endParaRPr>
                    </a:p>
                    <a:p>
                      <a:pPr marL="85725" marR="0" indent="0" algn="l" rtl="0">
                        <a:spcBef>
                          <a:spcPts val="0"/>
                        </a:spcBef>
                        <a:spcAft>
                          <a:spcPts val="0"/>
                        </a:spcAft>
                      </a:pPr>
                      <a:r>
                        <a:rPr lang="en-CA" sz="1100" kern="1400" dirty="0" smtClean="0">
                          <a:solidFill>
                            <a:schemeClr val="tx1"/>
                          </a:solidFill>
                          <a:latin typeface="Arial" pitchFamily="34" charset="0"/>
                          <a:cs typeface="Arial" pitchFamily="34" charset="0"/>
                        </a:rPr>
                        <a:t>The </a:t>
                      </a:r>
                      <a:r>
                        <a:rPr lang="en-CA" sz="1100" kern="1400" dirty="0">
                          <a:solidFill>
                            <a:schemeClr val="tx1"/>
                          </a:solidFill>
                          <a:latin typeface="Arial" pitchFamily="34" charset="0"/>
                          <a:cs typeface="Arial" pitchFamily="34" charset="0"/>
                        </a:rPr>
                        <a:t>stop date should be at the end of the study </a:t>
                      </a:r>
                      <a:r>
                        <a:rPr lang="en-CA" sz="1100" kern="1400" dirty="0" smtClean="0">
                          <a:solidFill>
                            <a:schemeClr val="tx1"/>
                          </a:solidFill>
                          <a:latin typeface="Arial" pitchFamily="34" charset="0"/>
                          <a:cs typeface="Arial" pitchFamily="34" charset="0"/>
                        </a:rPr>
                        <a:t>period, </a:t>
                      </a:r>
                      <a:r>
                        <a:rPr lang="en-CA" sz="1100" kern="1400" dirty="0">
                          <a:solidFill>
                            <a:schemeClr val="tx1"/>
                          </a:solidFill>
                          <a:latin typeface="Arial" pitchFamily="34" charset="0"/>
                          <a:cs typeface="Arial" pitchFamily="34" charset="0"/>
                        </a:rPr>
                        <a:t>i.e. </a:t>
                      </a:r>
                      <a:r>
                        <a:rPr lang="en-CA" sz="1100" u="sng" kern="1400" dirty="0" smtClean="0">
                          <a:solidFill>
                            <a:schemeClr val="tx1"/>
                          </a:solidFill>
                          <a:latin typeface="Arial" pitchFamily="34" charset="0"/>
                          <a:cs typeface="Arial" pitchFamily="34" charset="0"/>
                        </a:rPr>
                        <a:t>&gt;</a:t>
                      </a:r>
                      <a:r>
                        <a:rPr lang="en-CA" sz="1100" u="none" kern="140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7 </a:t>
                      </a:r>
                      <a:r>
                        <a:rPr lang="en-CA" sz="1100" kern="1400" dirty="0">
                          <a:solidFill>
                            <a:schemeClr val="tx1"/>
                          </a:solidFill>
                          <a:latin typeface="Arial" pitchFamily="34" charset="0"/>
                          <a:cs typeface="Arial" pitchFamily="34" charset="0"/>
                        </a:rPr>
                        <a:t>days after the last successful </a:t>
                      </a:r>
                      <a:r>
                        <a:rPr lang="en-CA" sz="1100" kern="1400" dirty="0" smtClean="0">
                          <a:solidFill>
                            <a:schemeClr val="tx1"/>
                          </a:solidFill>
                          <a:latin typeface="Arial" pitchFamily="34" charset="0"/>
                          <a:cs typeface="Arial" pitchFamily="34" charset="0"/>
                        </a:rPr>
                        <a:t> grafting </a:t>
                      </a:r>
                      <a:r>
                        <a:rPr lang="en-CA" sz="1100" kern="1400" dirty="0">
                          <a:solidFill>
                            <a:schemeClr val="tx1"/>
                          </a:solidFill>
                          <a:latin typeface="Arial" pitchFamily="34" charset="0"/>
                          <a:cs typeface="Arial" pitchFamily="34" charset="0"/>
                        </a:rPr>
                        <a:t>operation or at discharge from </a:t>
                      </a:r>
                      <a:r>
                        <a:rPr lang="en-CA" sz="1100" kern="1400" dirty="0" smtClean="0">
                          <a:solidFill>
                            <a:schemeClr val="tx1"/>
                          </a:solidFill>
                          <a:latin typeface="Arial" pitchFamily="34" charset="0"/>
                          <a:cs typeface="Arial" pitchFamily="34" charset="0"/>
                        </a:rPr>
                        <a:t>ACU </a:t>
                      </a:r>
                      <a:r>
                        <a:rPr lang="en-CA" sz="1100" kern="1400" dirty="0">
                          <a:solidFill>
                            <a:schemeClr val="tx1"/>
                          </a:solidFill>
                          <a:latin typeface="Arial" pitchFamily="34" charset="0"/>
                          <a:cs typeface="Arial" pitchFamily="34" charset="0"/>
                        </a:rPr>
                        <a:t>or 3 months from </a:t>
                      </a:r>
                      <a:r>
                        <a:rPr lang="en-CA" sz="1100" kern="1400" dirty="0" smtClean="0">
                          <a:solidFill>
                            <a:schemeClr val="tx1"/>
                          </a:solidFill>
                          <a:latin typeface="Arial" pitchFamily="34" charset="0"/>
                          <a:cs typeface="Arial" pitchFamily="34" charset="0"/>
                        </a:rPr>
                        <a:t>ACU </a:t>
                      </a:r>
                      <a:r>
                        <a:rPr lang="en-CA" sz="1100" kern="1400" dirty="0">
                          <a:solidFill>
                            <a:schemeClr val="tx1"/>
                          </a:solidFill>
                          <a:latin typeface="Arial" pitchFamily="34" charset="0"/>
                          <a:cs typeface="Arial" pitchFamily="34" charset="0"/>
                        </a:rPr>
                        <a:t>admission, </a:t>
                      </a:r>
                      <a:r>
                        <a:rPr lang="en-CA" sz="1100" strike="noStrike" kern="1400" dirty="0" smtClean="0">
                          <a:solidFill>
                            <a:schemeClr val="tx1"/>
                          </a:solidFill>
                          <a:latin typeface="Arial" pitchFamily="34" charset="0"/>
                          <a:cs typeface="Arial" pitchFamily="34" charset="0"/>
                        </a:rPr>
                        <a:t>wh</a:t>
                      </a:r>
                      <a:r>
                        <a:rPr lang="en-CA" sz="1100" kern="1400" dirty="0" smtClean="0">
                          <a:solidFill>
                            <a:schemeClr val="tx1"/>
                          </a:solidFill>
                          <a:latin typeface="Arial" pitchFamily="34" charset="0"/>
                          <a:cs typeface="Arial" pitchFamily="34" charset="0"/>
                        </a:rPr>
                        <a:t>ichever </a:t>
                      </a:r>
                      <a:r>
                        <a:rPr lang="en-CA" sz="1100" kern="1400" dirty="0">
                          <a:solidFill>
                            <a:schemeClr val="tx1"/>
                          </a:solidFill>
                          <a:latin typeface="Arial" pitchFamily="34" charset="0"/>
                          <a:cs typeface="Arial" pitchFamily="34" charset="0"/>
                        </a:rPr>
                        <a:t>occurs first. </a:t>
                      </a: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19328">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Study Intervention Prescription</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chemeClr val="tx1"/>
                          </a:solidFill>
                          <a:latin typeface="Arial" pitchFamily="34" charset="0"/>
                          <a:cs typeface="Arial" pitchFamily="34" charset="0"/>
                        </a:rPr>
                        <a:t>Select</a:t>
                      </a:r>
                      <a:r>
                        <a:rPr lang="en-US" sz="1100" kern="1400" baseline="0" dirty="0" smtClean="0">
                          <a:solidFill>
                            <a:schemeClr val="tx1"/>
                          </a:solidFill>
                          <a:latin typeface="Arial" pitchFamily="34" charset="0"/>
                          <a:cs typeface="Arial" pitchFamily="34" charset="0"/>
                        </a:rPr>
                        <a:t> the initial study intervention prescription in grams per day from the dropdown list:</a:t>
                      </a:r>
                      <a:endParaRPr lang="en-US" sz="1100" b="1" kern="1400" baseline="0" dirty="0" smtClean="0">
                        <a:solidFill>
                          <a:schemeClr val="tx1"/>
                        </a:solidFill>
                        <a:latin typeface="Arial" pitchFamily="34" charset="0"/>
                        <a:cs typeface="Arial" pitchFamily="34" charset="0"/>
                      </a:endParaRPr>
                    </a:p>
                    <a:p>
                      <a:pPr marL="85725" marR="0" indent="0" algn="ctr"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20, 25, 30, 35, 40, 45, 50, 55, 60, 65, 70, 75, 80, 85, 90, 95, 100 </a:t>
                      </a:r>
                      <a:endParaRPr lang="en-US" sz="1100" b="1" kern="1400" baseline="0" dirty="0" smtClean="0">
                        <a:solidFill>
                          <a:schemeClr val="tx1"/>
                        </a:solidFill>
                        <a:latin typeface="Arial" pitchFamily="34" charset="0"/>
                        <a:ea typeface="+mn-ea"/>
                        <a:cs typeface="Arial" pitchFamily="34" charset="0"/>
                      </a:endParaRPr>
                    </a:p>
                    <a:p>
                      <a:pPr marL="85725" marR="0" indent="0" algn="l" defTabSz="914400" rtl="0" eaLnBrk="1" fontAlgn="auto" latinLnBrk="0" hangingPunct="1">
                        <a:lnSpc>
                          <a:spcPct val="100000"/>
                        </a:lnSpc>
                        <a:spcBef>
                          <a:spcPts val="600"/>
                        </a:spcBef>
                        <a:spcAft>
                          <a:spcPts val="0"/>
                        </a:spcAft>
                        <a:buClrTx/>
                        <a:buSzTx/>
                        <a:buFontTx/>
                        <a:buNone/>
                        <a:tabLst/>
                        <a:defRPr/>
                      </a:pPr>
                      <a:r>
                        <a:rPr lang="en-US" sz="1100" kern="1200" dirty="0" smtClean="0">
                          <a:solidFill>
                            <a:schemeClr val="tx1"/>
                          </a:solidFill>
                          <a:latin typeface="Arial" pitchFamily="34" charset="0"/>
                          <a:ea typeface="+mn-ea"/>
                          <a:cs typeface="Arial" pitchFamily="34" charset="0"/>
                        </a:rPr>
                        <a:t>Each packet contains 5 grams of study intervention. If 10 packets per day are prescribed, select 50 from the prescription dropdown box.</a:t>
                      </a:r>
                      <a:r>
                        <a:rPr lang="en-CA" sz="1100" kern="1200" dirty="0" smtClean="0">
                          <a:solidFill>
                            <a:schemeClr val="tx1"/>
                          </a:solidFill>
                          <a:latin typeface="Arial" pitchFamily="34" charset="0"/>
                          <a:ea typeface="+mn-ea"/>
                          <a:cs typeface="Arial" pitchFamily="34" charset="0"/>
                        </a:rPr>
                        <a:t> </a:t>
                      </a:r>
                      <a:endParaRPr lang="en-CA" sz="1100" kern="1200" baseline="0" dirty="0" smtClean="0">
                        <a:solidFill>
                          <a:schemeClr val="tx1"/>
                        </a:solidFill>
                        <a:latin typeface="Arial" pitchFamily="34" charset="0"/>
                        <a:ea typeface="+mn-ea"/>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3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kern="1400" dirty="0" smtClean="0">
                          <a:solidFill>
                            <a:srgbClr val="000000"/>
                          </a:solidFill>
                          <a:latin typeface="Arial" pitchFamily="34" charset="0"/>
                          <a:cs typeface="Arial" pitchFamily="34" charset="0"/>
                        </a:rPr>
                        <a:t>Study Intervention Prescription</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US" sz="1100" b="1" kern="1400" baseline="0" dirty="0" smtClean="0">
                          <a:solidFill>
                            <a:srgbClr val="000000"/>
                          </a:solidFill>
                          <a:latin typeface="Arial" pitchFamily="34" charset="0"/>
                          <a:cs typeface="Arial" pitchFamily="34" charset="0"/>
                        </a:rPr>
                        <a:t>Changes </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600"/>
                        </a:spcAft>
                        <a:buClrTx/>
                        <a:buSzTx/>
                        <a:buFontTx/>
                        <a:buNone/>
                        <a:tabLst/>
                        <a:defRPr/>
                      </a:pPr>
                      <a:r>
                        <a:rPr lang="en-US" sz="1100" kern="1400" baseline="0" dirty="0" smtClean="0">
                          <a:solidFill>
                            <a:schemeClr val="tx1"/>
                          </a:solidFill>
                          <a:latin typeface="Arial" pitchFamily="34" charset="0"/>
                          <a:cs typeface="Arial" pitchFamily="34" charset="0"/>
                        </a:rPr>
                        <a:t>If the study intervention prescription changes, select “YES” to the question </a:t>
                      </a:r>
                      <a:r>
                        <a:rPr lang="en-US" sz="1100" i="1" kern="1400" baseline="0" dirty="0" smtClean="0">
                          <a:solidFill>
                            <a:schemeClr val="tx1"/>
                          </a:solidFill>
                          <a:latin typeface="Arial" pitchFamily="34" charset="0"/>
                          <a:cs typeface="Arial" pitchFamily="34" charset="0"/>
                        </a:rPr>
                        <a:t>“Did the study intervention prescription change?”, </a:t>
                      </a:r>
                      <a:r>
                        <a:rPr lang="en-US" sz="1100" i="0" kern="1400" baseline="0" dirty="0" smtClean="0">
                          <a:solidFill>
                            <a:schemeClr val="tx1"/>
                          </a:solidFill>
                          <a:latin typeface="Arial" pitchFamily="34" charset="0"/>
                          <a:cs typeface="Arial" pitchFamily="34" charset="0"/>
                        </a:rPr>
                        <a:t>then fill out the following information:</a:t>
                      </a:r>
                      <a:endParaRPr lang="en-US" sz="1100" kern="1400" baseline="0" dirty="0" smtClean="0">
                        <a:solidFill>
                          <a:schemeClr val="tx1"/>
                        </a:solidFill>
                        <a:latin typeface="Arial" pitchFamily="34" charset="0"/>
                        <a:cs typeface="Arial" pitchFamily="34" charset="0"/>
                      </a:endParaRPr>
                    </a:p>
                    <a:p>
                      <a:pPr marL="2571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400" baseline="0" dirty="0" smtClean="0">
                          <a:solidFill>
                            <a:schemeClr val="tx1"/>
                          </a:solidFill>
                          <a:latin typeface="Arial" pitchFamily="34" charset="0"/>
                          <a:cs typeface="Arial" pitchFamily="34" charset="0"/>
                        </a:rPr>
                        <a:t>Enter the Date (YYYY-MM-DD) and Time (HH:MM, 24hr) the prescription change occurred.</a:t>
                      </a:r>
                    </a:p>
                    <a:p>
                      <a:pPr marL="2571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400" baseline="0" dirty="0" smtClean="0">
                          <a:solidFill>
                            <a:schemeClr val="tx1"/>
                          </a:solidFill>
                          <a:latin typeface="Arial" pitchFamily="34" charset="0"/>
                          <a:cs typeface="Arial" pitchFamily="34" charset="0"/>
                        </a:rPr>
                        <a:t>Enter the dosing weight (kg) associated with the new prescription.</a:t>
                      </a:r>
                    </a:p>
                    <a:p>
                      <a:pPr marL="2571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400" baseline="0" dirty="0" smtClean="0">
                          <a:solidFill>
                            <a:schemeClr val="tx1"/>
                          </a:solidFill>
                          <a:latin typeface="Arial" pitchFamily="34" charset="0"/>
                          <a:cs typeface="Arial" pitchFamily="34" charset="0"/>
                        </a:rPr>
                        <a:t>Select the new prescription in grams per day (g/day) from the dropdown list.</a:t>
                      </a:r>
                    </a:p>
                    <a:p>
                      <a:pPr marL="85725" marR="0" indent="0"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itchFamily="34" charset="0"/>
                        <a:cs typeface="Arial" pitchFamily="34" charset="0"/>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itchFamily="34" charset="0"/>
                          <a:cs typeface="Arial" pitchFamily="34" charset="0"/>
                        </a:rPr>
                        <a:t>Record up to 6 prescriptions by selecting "YES" to the question </a:t>
                      </a:r>
                      <a:r>
                        <a:rPr lang="en-US" sz="1100" i="1" kern="1400" baseline="0" dirty="0" smtClean="0">
                          <a:solidFill>
                            <a:schemeClr val="tx1"/>
                          </a:solidFill>
                          <a:latin typeface="Arial" pitchFamily="34" charset="0"/>
                          <a:cs typeface="Arial" pitchFamily="34" charset="0"/>
                        </a:rPr>
                        <a:t>"Did the study intervention prescription change?"</a:t>
                      </a:r>
                      <a:r>
                        <a:rPr lang="en-US" sz="1100" kern="1400" baseline="0" dirty="0" smtClean="0">
                          <a:solidFill>
                            <a:schemeClr val="tx1"/>
                          </a:solidFill>
                          <a:latin typeface="Arial" pitchFamily="34" charset="0"/>
                          <a:cs typeface="Arial" pitchFamily="34" charset="0"/>
                        </a:rPr>
                        <a:t>  after each prescription entry to enter more prescription changes.</a:t>
                      </a:r>
                    </a:p>
                    <a:p>
                      <a:pPr marL="85725" marR="0" indent="0" algn="l" rtl="0">
                        <a:spcBef>
                          <a:spcPts val="0"/>
                        </a:spcBef>
                        <a:spcAft>
                          <a:spcPts val="0"/>
                        </a:spcAft>
                      </a:pPr>
                      <a:endParaRPr lang="en-US" sz="1100" kern="1400" baseline="0" dirty="0" smtClean="0">
                        <a:solidFill>
                          <a:schemeClr val="tx1"/>
                        </a:solidFill>
                        <a:latin typeface="Arial" pitchFamily="34" charset="0"/>
                        <a:cs typeface="Arial" pitchFamily="34" charset="0"/>
                      </a:endParaRPr>
                    </a:p>
                    <a:p>
                      <a:pPr marL="85725"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b="0" kern="1400" baseline="0" dirty="0" smtClean="0">
                          <a:solidFill>
                            <a:schemeClr val="tx1"/>
                          </a:solidFill>
                          <a:latin typeface="Arial" pitchFamily="34" charset="0"/>
                          <a:cs typeface="Arial" pitchFamily="34" charset="0"/>
                        </a:rPr>
                        <a:t>:</a:t>
                      </a:r>
                      <a:r>
                        <a:rPr lang="en-US" sz="1100" kern="1400" baseline="0" dirty="0" smtClean="0">
                          <a:solidFill>
                            <a:schemeClr val="tx1"/>
                          </a:solidFill>
                          <a:latin typeface="Arial" pitchFamily="34" charset="0"/>
                          <a:cs typeface="Arial" pitchFamily="34" charset="0"/>
                        </a:rPr>
                        <a:t>  Study Intervention prescription is based on pre-burn dry weight and should not change. </a:t>
                      </a:r>
                    </a:p>
                    <a:p>
                      <a:pPr marL="85725"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EXCEPTION</a:t>
                      </a:r>
                      <a:r>
                        <a:rPr lang="en-US" sz="1100" b="0" u="none" kern="1400" baseline="0" dirty="0" smtClean="0">
                          <a:solidFill>
                            <a:schemeClr val="tx1"/>
                          </a:solidFill>
                          <a:latin typeface="Arial" pitchFamily="34" charset="0"/>
                          <a:cs typeface="Arial" pitchFamily="34" charset="0"/>
                        </a:rPr>
                        <a:t>:</a:t>
                      </a:r>
                      <a:r>
                        <a:rPr lang="en-US" sz="1100" kern="1400" baseline="0" dirty="0" smtClean="0">
                          <a:solidFill>
                            <a:schemeClr val="tx1"/>
                          </a:solidFill>
                          <a:latin typeface="Arial" pitchFamily="34" charset="0"/>
                          <a:cs typeface="Arial" pitchFamily="34" charset="0"/>
                        </a:rPr>
                        <a:t> If </a:t>
                      </a:r>
                      <a:r>
                        <a:rPr lang="en-US" sz="1100" b="0" kern="1400" baseline="0" dirty="0" smtClean="0">
                          <a:solidFill>
                            <a:schemeClr val="tx1"/>
                          </a:solidFill>
                          <a:latin typeface="Arial" pitchFamily="34" charset="0"/>
                          <a:cs typeface="Arial" pitchFamily="34" charset="0"/>
                        </a:rPr>
                        <a:t>the patient has a change in body weight sufficient for the clinical team to adjust dosage of clinical treatments, the study treatment dose may also be adjusted. This decision should be made by the Site Investigator.</a:t>
                      </a:r>
                      <a:endParaRPr lang="en-CA" sz="1100" b="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26643" name="Text Box 19"/>
          <p:cNvSpPr txBox="1">
            <a:spLocks noChangeArrowheads="1"/>
          </p:cNvSpPr>
          <p:nvPr/>
        </p:nvSpPr>
        <p:spPr bwMode="auto">
          <a:xfrm>
            <a:off x="188640" y="683568"/>
            <a:ext cx="6421669" cy="3429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Study Intervention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Randomization Number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Connector 14"/>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83410"/>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22</a:t>
            </a:fld>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Box 294"/>
          <p:cNvSpPr txBox="1">
            <a:spLocks noChangeArrowheads="1"/>
          </p:cNvSpPr>
          <p:nvPr/>
        </p:nvSpPr>
        <p:spPr bwMode="auto">
          <a:xfrm>
            <a:off x="116632" y="611070"/>
            <a:ext cx="6624736"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Study Intervention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11" name="Table 310"/>
          <p:cNvGraphicFramePr>
            <a:graphicFrameLocks noGrp="1"/>
          </p:cNvGraphicFramePr>
          <p:nvPr>
            <p:extLst>
              <p:ext uri="{D42A27DB-BD31-4B8C-83A1-F6EECF244321}">
                <p14:modId xmlns:p14="http://schemas.microsoft.com/office/powerpoint/2010/main" val="2242816677"/>
              </p:ext>
            </p:extLst>
          </p:nvPr>
        </p:nvGraphicFramePr>
        <p:xfrm>
          <a:off x="142852" y="971896"/>
          <a:ext cx="6598516" cy="8037600"/>
        </p:xfrm>
        <a:graphic>
          <a:graphicData uri="http://schemas.openxmlformats.org/drawingml/2006/table">
            <a:tbl>
              <a:tblPr/>
              <a:tblGrid>
                <a:gridCol w="2854100"/>
                <a:gridCol w="2185891"/>
                <a:gridCol w="1558525"/>
              </a:tblGrid>
              <a:tr h="211455">
                <a:tc>
                  <a:txBody>
                    <a:bodyPr/>
                    <a:lstStyle/>
                    <a:p>
                      <a:pPr marL="85725" marR="0" lvl="0" indent="3175"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Start Date and Time </a:t>
                      </a:r>
                    </a:p>
                    <a:p>
                      <a:pPr marL="85725" marR="0" lvl="0" indent="317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First Dose of Study Intervention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endParaRPr lang="en-US" sz="1100" kern="1400" dirty="0" smtClean="0">
                        <a:solidFill>
                          <a:srgbClr val="000000"/>
                        </a:solidFill>
                        <a:latin typeface="Arial" pitchFamily="34" charset="0"/>
                        <a:cs typeface="Arial" pitchFamily="34" charset="0"/>
                      </a:endParaRPr>
                    </a:p>
                    <a:p>
                      <a:pPr algn="r"/>
                      <a:r>
                        <a:rPr lang="en-US" sz="1100" kern="1400" dirty="0" smtClean="0">
                          <a:solidFill>
                            <a:srgbClr val="000000"/>
                          </a:solidFill>
                          <a:latin typeface="Arial" pitchFamily="34" charset="0"/>
                          <a:cs typeface="Arial" pitchFamily="34" charset="0"/>
                        </a:rPr>
                        <a:t>(HH:MM. 24hr) </a:t>
                      </a:r>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50195">
                <a:tc>
                  <a:txBody>
                    <a:bodyPr/>
                    <a:lstStyle/>
                    <a:p>
                      <a:pPr marL="88900" marR="0" lvl="0" indent="31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Was Study Intervention started &gt; 2 hours after Randomization?</a:t>
                      </a:r>
                      <a:endParaRPr lang="en-US" sz="1100" b="1"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Yes</a:t>
                      </a: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lvl="0" indent="3619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3619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If YES, select the reason: </a:t>
                      </a:r>
                      <a:endParaRPr lang="en-US" sz="1100" b="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Pharmacy Delay</a:t>
                      </a:r>
                    </a:p>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Patient NPO for surgery</a:t>
                      </a:r>
                    </a:p>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Awaiting tube placement and/or verification</a:t>
                      </a:r>
                    </a:p>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Patient not available (procedure)</a:t>
                      </a:r>
                    </a:p>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Nurse not available</a:t>
                      </a:r>
                    </a:p>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Other (specify): ___________________________</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0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85725" marR="0" lvl="0" indent="3175"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Stop Date and Time </a:t>
                      </a:r>
                    </a:p>
                    <a:p>
                      <a:pPr marL="85725" marR="0" lvl="0" indent="3175"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Last Dose of Study Intervention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100" kern="1400" dirty="0" smtClean="0">
                          <a:solidFill>
                            <a:srgbClr val="000000"/>
                          </a:solidFill>
                          <a:latin typeface="Arial" pitchFamily="34" charset="0"/>
                          <a:cs typeface="Arial" pitchFamily="34" charset="0"/>
                        </a:rPr>
                        <a:t>                                               (HH:MM. 24hr) </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08283">
                <a:tc>
                  <a:txBody>
                    <a:bodyPr/>
                    <a:lstStyle/>
                    <a:p>
                      <a:pPr marL="0" marR="0" lvl="0" indent="85725" algn="l" defTabSz="914400" rtl="0" eaLnBrk="1" fontAlgn="auto" latinLnBrk="0" hangingPunct="1">
                        <a:lnSpc>
                          <a:spcPct val="100000"/>
                        </a:lnSpc>
                        <a:spcBef>
                          <a:spcPts val="0"/>
                        </a:spcBef>
                        <a:spcAft>
                          <a:spcPts val="0"/>
                        </a:spcAft>
                        <a:buClrTx/>
                        <a:buSzTx/>
                        <a:buFontTx/>
                        <a:buNone/>
                        <a:tabLst/>
                        <a:defRPr/>
                      </a:pPr>
                      <a:r>
                        <a:rPr lang="en-US" sz="1100" b="1" dirty="0" smtClean="0">
                          <a:solidFill>
                            <a:srgbClr val="000000"/>
                          </a:solidFill>
                          <a:latin typeface="Arial" pitchFamily="34" charset="0"/>
                          <a:cs typeface="Arial" pitchFamily="34" charset="0"/>
                        </a:rPr>
                        <a:t>Initial Study Intervention Prescription</a:t>
                      </a:r>
                      <a:r>
                        <a:rPr lang="en-US" sz="1100" b="1" kern="1400" baseline="0" dirty="0" smtClean="0">
                          <a:solidFill>
                            <a:srgbClr val="000000"/>
                          </a:solidFill>
                          <a:latin typeface="Arial" pitchFamily="34" charset="0"/>
                          <a:cs typeface="Arial" pitchFamily="34" charset="0"/>
                        </a:rPr>
                        <a:t>       </a:t>
                      </a:r>
                      <a:r>
                        <a:rPr lang="en-US" sz="1100" b="1" kern="1400" baseline="0" dirty="0" smtClean="0">
                          <a:solidFill>
                            <a:schemeClr val="bg1"/>
                          </a:solidFill>
                          <a:latin typeface="Arial" pitchFamily="34" charset="0"/>
                          <a:cs typeface="Arial" pitchFamily="34" charset="0"/>
                        </a:rPr>
                        <a:t>-</a:t>
                      </a:r>
                      <a:r>
                        <a:rPr lang="en-US" sz="1100" b="1" kern="1400" baseline="0" dirty="0" smtClean="0">
                          <a:solidFill>
                            <a:srgbClr val="000000"/>
                          </a:solidFill>
                          <a:latin typeface="Arial" pitchFamily="34" charset="0"/>
                          <a:cs typeface="Arial" pitchFamily="34" charset="0"/>
                        </a:rPr>
                        <a:t>(g/day)</a:t>
                      </a:r>
                      <a:endParaRPr lang="en-US" sz="1100" b="1"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9648">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Did</a:t>
                      </a:r>
                      <a:r>
                        <a:rPr lang="en-US" sz="1100" b="1" kern="1400" baseline="0" dirty="0" smtClean="0">
                          <a:solidFill>
                            <a:schemeClr val="tx1"/>
                          </a:solidFill>
                          <a:latin typeface="Arial" pitchFamily="34" charset="0"/>
                          <a:cs typeface="Arial" pitchFamily="34" charset="0"/>
                        </a:rPr>
                        <a:t> the study intervention prescription change?</a:t>
                      </a:r>
                      <a:endParaRPr lang="en-US" sz="1100" b="1" kern="1400" dirty="0" smtClean="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Yes</a:t>
                      </a: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rowSpan="3">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YES, record the fol</a:t>
                      </a:r>
                      <a:r>
                        <a:rPr lang="en-US" sz="1100" b="0" kern="1400" baseline="0" dirty="0" smtClean="0">
                          <a:solidFill>
                            <a:srgbClr val="000000"/>
                          </a:solidFill>
                          <a:latin typeface="Arial" pitchFamily="34" charset="0"/>
                          <a:cs typeface="Arial" pitchFamily="34" charset="0"/>
                        </a:rPr>
                        <a:t>lowing:</a:t>
                      </a:r>
                      <a:endParaRPr lang="en-US" sz="1100" b="0" kern="140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Date and Time of the change</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Dosing weight for this prescription  </a:t>
                      </a:r>
                      <a:r>
                        <a:rPr lang="en-US" sz="1100" b="0" kern="1400" baseline="0" dirty="0" smtClean="0">
                          <a:solidFill>
                            <a:schemeClr val="bg1"/>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  (kg)</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New Prescription (g/day)</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kern="1400" dirty="0" smtClean="0">
                        <a:solidFill>
                          <a:srgbClr val="000000"/>
                        </a:solidFill>
                        <a:latin typeface="Arial" pitchFamily="34" charset="0"/>
                        <a:cs typeface="Arial" pitchFamily="34" charset="0"/>
                      </a:endParaRPr>
                    </a:p>
                    <a:p>
                      <a:pPr algn="r"/>
                      <a:r>
                        <a:rPr lang="en-US" sz="1100" kern="1400" dirty="0" smtClean="0">
                          <a:solidFill>
                            <a:srgbClr val="000000"/>
                          </a:solidFill>
                          <a:latin typeface="Arial" pitchFamily="34" charset="0"/>
                          <a:cs typeface="Arial" pitchFamily="34" charset="0"/>
                        </a:rPr>
                        <a:t>(HH:MM. 24hr)</a:t>
                      </a:r>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6164">
                <a:tc vMerge="1">
                  <a:txBody>
                    <a:bodyPr/>
                    <a:lstStyle/>
                    <a:p>
                      <a:pPr marL="0" marR="0" lvl="0" indent="36195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 kg</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710357">
                <a:tc vMerge="1">
                  <a:txBody>
                    <a:bodyPr/>
                    <a:lstStyle/>
                    <a:p>
                      <a:pPr marL="0" marR="0" lvl="0" indent="36195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87313" marR="0" lvl="2" indent="0" algn="ct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anose="020B0604020202020204" pitchFamily="34" charset="0"/>
                        <a:cs typeface="Arial" panose="020B0604020202020204" pitchFamily="34" charset="0"/>
                      </a:endParaRP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20, 25, 30, 35, 40, 45, 50, 55, </a:t>
                      </a: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60, 65, 70, 75, 80, 85, 90, 95, 100 </a:t>
                      </a:r>
                      <a:r>
                        <a:rPr lang="en-US" sz="1100" kern="1400" baseline="0" dirty="0" smtClean="0">
                          <a:solidFill>
                            <a:srgbClr val="000000"/>
                          </a:solidFill>
                          <a:latin typeface="Arial" pitchFamily="34" charset="0"/>
                          <a:cs typeface="Arial" pitchFamily="34" charset="0"/>
                        </a:rPr>
                        <a:t>       </a:t>
                      </a: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11455">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Did</a:t>
                      </a:r>
                      <a:r>
                        <a:rPr lang="en-US" sz="1100" b="1" kern="1400" baseline="0" dirty="0" smtClean="0">
                          <a:solidFill>
                            <a:schemeClr val="tx1"/>
                          </a:solidFill>
                          <a:latin typeface="Arial" pitchFamily="34" charset="0"/>
                          <a:cs typeface="Arial" pitchFamily="34" charset="0"/>
                        </a:rPr>
                        <a:t> the study intervention prescription change?</a:t>
                      </a:r>
                      <a:endParaRPr lang="en-US" sz="1100" b="1" kern="1400" dirty="0" smtClean="0">
                        <a:solidFill>
                          <a:schemeClr val="tx1"/>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Yes</a:t>
                      </a:r>
                    </a:p>
                    <a:p>
                      <a:pPr marL="108000" marR="0" indent="0" algn="l" defTabSz="914400" rtl="0" eaLnBrk="1" fontAlgn="auto" latinLnBrk="0" hangingPunct="1">
                        <a:lnSpc>
                          <a:spcPct val="100000"/>
                        </a:lnSpc>
                        <a:spcBef>
                          <a:spcPts val="0"/>
                        </a:spcBef>
                        <a:spcAft>
                          <a:spcPts val="0"/>
                        </a:spcAft>
                        <a:buClrTx/>
                        <a:buSzTx/>
                        <a:buFont typeface="Wingdings"/>
                        <a:buNone/>
                        <a:tabLst/>
                        <a:defRPr/>
                      </a:pPr>
                      <a:endParaRPr lang="en-US" sz="1100" kern="1400" cap="none" baseline="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rowSpan="3">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YES, record the fol</a:t>
                      </a:r>
                      <a:r>
                        <a:rPr lang="en-US" sz="1100" b="0" kern="1400" baseline="0" dirty="0" smtClean="0">
                          <a:solidFill>
                            <a:srgbClr val="000000"/>
                          </a:solidFill>
                          <a:latin typeface="Arial" pitchFamily="34" charset="0"/>
                          <a:cs typeface="Arial" pitchFamily="34" charset="0"/>
                        </a:rPr>
                        <a:t>lowing:</a:t>
                      </a:r>
                      <a:endParaRPr lang="en-US" sz="1100" b="0" kern="140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Date and Time of the change</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Dosing weight for this prescription  </a:t>
                      </a:r>
                      <a:r>
                        <a:rPr lang="en-US" sz="1100" b="0" kern="1400" baseline="0" dirty="0" smtClean="0">
                          <a:solidFill>
                            <a:schemeClr val="bg1"/>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  (kg)</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New Prescription (g/day)</a:t>
                      </a:r>
                    </a:p>
                  </a:txBody>
                  <a:tcPr marL="18288" marR="18288" marT="18288" marB="18288">
                    <a:lnT w="9525" cap="flat" cmpd="sng" algn="ctr">
                      <a:solidFill>
                        <a:srgbClr val="000000"/>
                      </a:solidFill>
                      <a:prstDash val="solid"/>
                      <a:round/>
                      <a:headEnd type="none" w="med" len="med"/>
                      <a:tailEnd type="none" w="med" len="med"/>
                    </a:lnT>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100" kern="1400" dirty="0" smtClean="0">
                          <a:solidFill>
                            <a:srgbClr val="000000"/>
                          </a:solidFill>
                          <a:latin typeface="Arial" pitchFamily="34" charset="0"/>
                          <a:cs typeface="Arial" pitchFamily="34" charset="0"/>
                        </a:rPr>
                        <a:t>            </a:t>
                      </a:r>
                    </a:p>
                    <a:p>
                      <a:pPr algn="r"/>
                      <a:r>
                        <a:rPr lang="en-US" sz="1100" kern="1400" dirty="0" smtClean="0">
                          <a:solidFill>
                            <a:srgbClr val="000000"/>
                          </a:solidFill>
                          <a:latin typeface="Arial" pitchFamily="34" charset="0"/>
                          <a:cs typeface="Arial" pitchFamily="34" charset="0"/>
                        </a:rPr>
                        <a:t>(HH:MM. 24hr)</a:t>
                      </a:r>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11455">
                <a:tc vMerge="1">
                  <a:txBody>
                    <a:bodyPr/>
                    <a:lstStyle/>
                    <a:p>
                      <a:pPr marL="0" marR="0" lvl="0" indent="36195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kg</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13381">
                <a:tc vMerge="1">
                  <a:txBody>
                    <a:bodyPr/>
                    <a:lstStyle/>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000" b="0" kern="1400" baseline="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87313" marR="0" lvl="2" indent="0" algn="ct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anose="020B0604020202020204" pitchFamily="34" charset="0"/>
                        <a:cs typeface="Arial" panose="020B0604020202020204" pitchFamily="34" charset="0"/>
                      </a:endParaRP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20, 25, 30, 35, 40, 45, 50, 55, </a:t>
                      </a: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60, 65, 70, 75, 80, 85, 90, 95, 100 </a:t>
                      </a:r>
                      <a:r>
                        <a:rPr lang="en-US" sz="1100" kern="1400" baseline="0" dirty="0" smtClean="0">
                          <a:solidFill>
                            <a:srgbClr val="000000"/>
                          </a:solidFill>
                          <a:latin typeface="Arial" pitchFamily="34" charset="0"/>
                          <a:cs typeface="Arial" pitchFamily="34" charset="0"/>
                        </a:rPr>
                        <a:t>       </a:t>
                      </a:r>
                    </a:p>
                    <a:p>
                      <a:pPr marL="87313" marR="0" lvl="2" indent="0" algn="ct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313381">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Did</a:t>
                      </a:r>
                      <a:r>
                        <a:rPr lang="en-US" sz="1100" b="1" kern="1400" baseline="0" dirty="0" smtClean="0">
                          <a:solidFill>
                            <a:schemeClr val="tx1"/>
                          </a:solidFill>
                          <a:latin typeface="Arial" pitchFamily="34" charset="0"/>
                          <a:cs typeface="Arial" pitchFamily="34" charset="0"/>
                        </a:rPr>
                        <a:t> the study intervention prescription change?</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108000" marR="0" indent="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 Yes</a:t>
                      </a: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13381">
                <a:tc rowSpan="3">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YES, record</a:t>
                      </a:r>
                      <a:r>
                        <a:rPr lang="en-US" sz="1100" b="0" kern="1400" baseline="0" dirty="0" smtClean="0">
                          <a:solidFill>
                            <a:srgbClr val="000000"/>
                          </a:solidFill>
                          <a:latin typeface="Arial" pitchFamily="34" charset="0"/>
                          <a:cs typeface="Arial" pitchFamily="34" charset="0"/>
                        </a:rPr>
                        <a:t> the following:</a:t>
                      </a:r>
                      <a:endParaRPr lang="en-US" sz="1100" b="0" kern="140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Date and Time of the change</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Dosing weight for this prescription  </a:t>
                      </a:r>
                      <a:r>
                        <a:rPr lang="en-US" sz="1100" b="0" kern="1400" baseline="0" dirty="0" smtClean="0">
                          <a:solidFill>
                            <a:schemeClr val="bg1"/>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  (kg)</a:t>
                      </a:r>
                    </a:p>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542925" marR="0" lvl="0" indent="17780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New Prescription (g/day)</a:t>
                      </a:r>
                    </a:p>
                  </a:txBody>
                  <a:tcPr marL="18288" marR="18288" marT="18288" marB="18288">
                    <a:lnR w="6350" cap="flat" cmpd="sng" algn="ctr">
                      <a:solidFill>
                        <a:schemeClr val="tx1"/>
                      </a:solidFill>
                      <a:prstDash val="solid"/>
                      <a:round/>
                      <a:headEnd type="none" w="med" len="med"/>
                      <a:tailEnd type="none" w="med" len="med"/>
                    </a:lnR>
                  </a:tcPr>
                </a:tc>
                <a:tc>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US" sz="1100" kern="1400" dirty="0" smtClean="0">
                          <a:solidFill>
                            <a:srgbClr val="000000"/>
                          </a:solidFill>
                          <a:latin typeface="Arial" pitchFamily="34" charset="0"/>
                          <a:cs typeface="Arial" pitchFamily="34" charset="0"/>
                        </a:rPr>
                        <a:t>         </a:t>
                      </a:r>
                    </a:p>
                    <a:p>
                      <a:pPr algn="r"/>
                      <a:r>
                        <a:rPr lang="en-US" sz="1100" kern="1400" dirty="0" smtClean="0">
                          <a:solidFill>
                            <a:srgbClr val="000000"/>
                          </a:solidFill>
                          <a:latin typeface="Arial" pitchFamily="34" charset="0"/>
                          <a:cs typeface="Arial" pitchFamily="34" charset="0"/>
                        </a:rPr>
                        <a:t>(HH:MM. 24hr)</a:t>
                      </a:r>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13381">
                <a:tc vMerge="1">
                  <a:txBody>
                    <a:bodyPr/>
                    <a:lstStyle/>
                    <a:p>
                      <a:pPr marL="0" marR="0" lvl="0" indent="36195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p>
                    <a:p>
                      <a:pPr marR="0" indent="0" algn="l" rtl="0">
                        <a:lnSpc>
                          <a:spcPct val="100000"/>
                        </a:lnSpc>
                        <a:spcBef>
                          <a:spcPts val="0"/>
                        </a:spcBef>
                        <a:spcAft>
                          <a:spcPts val="0"/>
                        </a:spcAft>
                        <a:tabLst>
                          <a:tab pos="1257300" algn="l"/>
                          <a:tab pos="1344613" algn="l"/>
                          <a:tab pos="1433513" algn="l"/>
                          <a:tab pos="1520825" algn="l"/>
                        </a:tabLst>
                      </a:pPr>
                      <a:r>
                        <a:rPr lang="en-US" sz="1100" kern="1400" dirty="0" smtClean="0">
                          <a:solidFill>
                            <a:srgbClr val="000000"/>
                          </a:solidFill>
                          <a:latin typeface="Arial" pitchFamily="34" charset="0"/>
                          <a:cs typeface="Arial" pitchFamily="34" charset="0"/>
                        </a:rPr>
                        <a:t>                                       kg</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tc>
              </a:tr>
              <a:tr h="505771">
                <a:tc vMerge="1">
                  <a:txBody>
                    <a:bodyPr/>
                    <a:lstStyle/>
                    <a:p>
                      <a:pPr marL="542925" marR="0" lvl="0" indent="177800" algn="l" defTabSz="914400" rtl="0" eaLnBrk="1" fontAlgn="auto" latinLnBrk="0" hangingPunct="1">
                        <a:lnSpc>
                          <a:spcPct val="100000"/>
                        </a:lnSpc>
                        <a:spcBef>
                          <a:spcPts val="0"/>
                        </a:spcBef>
                        <a:spcAft>
                          <a:spcPts val="0"/>
                        </a:spcAft>
                        <a:buClrTx/>
                        <a:buSzTx/>
                        <a:buFontTx/>
                        <a:buNone/>
                        <a:tabLst/>
                        <a:defRPr/>
                      </a:pPr>
                      <a:endParaRPr lang="en-US" sz="1000" b="0" kern="1400" baseline="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87313" marR="0" lvl="2" indent="0" algn="ct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anose="020B0604020202020204" pitchFamily="34" charset="0"/>
                        <a:cs typeface="Arial" panose="020B0604020202020204" pitchFamily="34" charset="0"/>
                      </a:endParaRP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20, 25, 30, 35, 40, 45, 50, 55, </a:t>
                      </a:r>
                    </a:p>
                    <a:p>
                      <a:pPr marL="87313" marR="0" lvl="2" indent="0" algn="ctr"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anose="020B0604020202020204" pitchFamily="34" charset="0"/>
                          <a:cs typeface="Arial" panose="020B0604020202020204" pitchFamily="34" charset="0"/>
                        </a:rPr>
                        <a:t>60, 65, 70, 75, 80, 85, 90, 95, 100 </a:t>
                      </a:r>
                      <a:r>
                        <a:rPr lang="en-US" sz="1100" kern="1400" baseline="0" dirty="0" smtClean="0">
                          <a:solidFill>
                            <a:srgbClr val="000000"/>
                          </a:solidFill>
                          <a:latin typeface="Arial" pitchFamily="34" charset="0"/>
                          <a:cs typeface="Arial" pitchFamily="34" charset="0"/>
                        </a:rPr>
                        <a:t>       </a:t>
                      </a:r>
                    </a:p>
                    <a:p>
                      <a:pPr marL="87313" marR="0" lvl="2" indent="0" algn="ctr"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anose="020B0604020202020204" pitchFamily="34" charset="0"/>
                        <a:cs typeface="Arial" panose="020B0604020202020204"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bl>
          </a:graphicData>
        </a:graphic>
      </p:graphicFrame>
      <p:sp>
        <p:nvSpPr>
          <p:cNvPr id="50" name="Text Box 15"/>
          <p:cNvSpPr txBox="1">
            <a:spLocks noChangeArrowheads="1"/>
          </p:cNvSpPr>
          <p:nvPr/>
        </p:nvSpPr>
        <p:spPr bwMode="auto">
          <a:xfrm>
            <a:off x="5199298" y="596842"/>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51" name="Straight Connector 50"/>
          <p:cNvCxnSpPr/>
          <p:nvPr/>
        </p:nvCxnSpPr>
        <p:spPr>
          <a:xfrm>
            <a:off x="5166630" y="595253"/>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506"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55987"/>
            <a:ext cx="1512168" cy="65760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23</a:t>
            </a:fld>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3190894"/>
              </p:ext>
            </p:extLst>
          </p:nvPr>
        </p:nvGraphicFramePr>
        <p:xfrm>
          <a:off x="214290" y="1043608"/>
          <a:ext cx="6429420" cy="7880192"/>
        </p:xfrm>
        <a:graphic>
          <a:graphicData uri="http://schemas.openxmlformats.org/drawingml/2006/table">
            <a:tbl>
              <a:tblPr/>
              <a:tblGrid>
                <a:gridCol w="1143008"/>
                <a:gridCol w="5286412"/>
              </a:tblGrid>
              <a:tr h="792088">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Information</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collected </a:t>
                      </a:r>
                      <a:r>
                        <a:rPr lang="en-CA" sz="1100" kern="1400" dirty="0">
                          <a:solidFill>
                            <a:srgbClr val="000000"/>
                          </a:solidFill>
                          <a:latin typeface="Arial" pitchFamily="34" charset="0"/>
                          <a:cs typeface="Arial" pitchFamily="34" charset="0"/>
                        </a:rPr>
                        <a:t>to determine the compliance </a:t>
                      </a:r>
                      <a:r>
                        <a:rPr lang="en-CA" sz="1100" kern="1400" dirty="0" smtClean="0">
                          <a:solidFill>
                            <a:srgbClr val="000000"/>
                          </a:solidFill>
                          <a:latin typeface="Arial" pitchFamily="34" charset="0"/>
                          <a:cs typeface="Arial" pitchFamily="34" charset="0"/>
                        </a:rPr>
                        <a:t>of the study intervention to </a:t>
                      </a:r>
                      <a:r>
                        <a:rPr lang="en-CA" sz="1100" kern="1400" dirty="0">
                          <a:solidFill>
                            <a:srgbClr val="000000"/>
                          </a:solidFill>
                          <a:latin typeface="Arial" pitchFamily="34" charset="0"/>
                          <a:cs typeface="Arial" pitchFamily="34" charset="0"/>
                        </a:rPr>
                        <a:t>the prescribed dose </a:t>
                      </a:r>
                      <a:r>
                        <a:rPr lang="en-CA" sz="1100" kern="1400" dirty="0" smtClean="0">
                          <a:solidFill>
                            <a:srgbClr val="000000"/>
                          </a:solidFill>
                          <a:latin typeface="Arial" pitchFamily="34" charset="0"/>
                          <a:cs typeface="Arial" pitchFamily="34" charset="0"/>
                        </a:rPr>
                        <a:t>and </a:t>
                      </a:r>
                      <a:r>
                        <a:rPr lang="en-CA" sz="1100" kern="1400" dirty="0">
                          <a:solidFill>
                            <a:srgbClr val="000000"/>
                          </a:solidFill>
                          <a:latin typeface="Arial" pitchFamily="34" charset="0"/>
                          <a:cs typeface="Arial" pitchFamily="34" charset="0"/>
                        </a:rPr>
                        <a:t>to identify any </a:t>
                      </a:r>
                      <a:r>
                        <a:rPr lang="en-CA" sz="1100" kern="1400" dirty="0" smtClean="0">
                          <a:solidFill>
                            <a:srgbClr val="000000"/>
                          </a:solidFill>
                          <a:latin typeface="Arial" pitchFamily="34" charset="0"/>
                          <a:cs typeface="Arial" pitchFamily="34" charset="0"/>
                        </a:rPr>
                        <a:t>dose</a:t>
                      </a:r>
                      <a:r>
                        <a:rPr lang="en-CA" sz="1100" kern="1400" baseline="0" dirty="0" smtClean="0">
                          <a:solidFill>
                            <a:srgbClr val="000000"/>
                          </a:solidFill>
                          <a:latin typeface="Arial" pitchFamily="34" charset="0"/>
                          <a:cs typeface="Arial" pitchFamily="34" charset="0"/>
                        </a:rPr>
                        <a:t> related </a:t>
                      </a:r>
                      <a:r>
                        <a:rPr lang="en-CA" sz="1100" kern="1400" dirty="0" smtClean="0">
                          <a:solidFill>
                            <a:srgbClr val="000000"/>
                          </a:solidFill>
                          <a:latin typeface="Arial" pitchFamily="34" charset="0"/>
                          <a:cs typeface="Arial" pitchFamily="34" charset="0"/>
                        </a:rPr>
                        <a:t>Protocol Violations.</a:t>
                      </a:r>
                      <a:endParaRPr lang="en-CA" sz="1100" kern="1400" dirty="0">
                        <a:solidFill>
                          <a:srgbClr val="000000"/>
                        </a:solidFill>
                        <a:latin typeface="Arial" pitchFamily="34" charset="0"/>
                        <a:cs typeface="Arial" pitchFamily="34" charset="0"/>
                      </a:endParaRPr>
                    </a:p>
                    <a:p>
                      <a:pPr marL="92075" marR="0" indent="0" algn="l" rtl="0">
                        <a:spcBef>
                          <a:spcPts val="0"/>
                        </a:spcBef>
                        <a:spcAft>
                          <a:spcPts val="0"/>
                        </a:spcAft>
                      </a:pPr>
                      <a:r>
                        <a:rPr lang="en-CA" sz="1100" kern="1400" dirty="0">
                          <a:solidFill>
                            <a:srgbClr val="000000"/>
                          </a:solidFill>
                          <a:latin typeface="Arial" pitchFamily="34" charset="0"/>
                          <a:cs typeface="Arial" pitchFamily="34" charset="0"/>
                        </a:rPr>
                        <a:t> </a:t>
                      </a:r>
                    </a:p>
                    <a:p>
                      <a:pPr marL="92075" marR="0" indent="0" algn="l" rtl="0">
                        <a:spcBef>
                          <a:spcPts val="0"/>
                        </a:spcBef>
                        <a:spcAft>
                          <a:spcPts val="0"/>
                        </a:spcAft>
                      </a:pPr>
                      <a:r>
                        <a:rPr lang="en-CA" sz="1100" kern="1400" dirty="0">
                          <a:solidFill>
                            <a:srgbClr val="000000"/>
                          </a:solidFill>
                          <a:latin typeface="Arial" pitchFamily="34" charset="0"/>
                          <a:cs typeface="Arial" pitchFamily="34" charset="0"/>
                        </a:rPr>
                        <a:t>Study intervention is to be started within 2 hours of randomization</a:t>
                      </a:r>
                      <a:r>
                        <a:rPr lang="en-CA" sz="1100" kern="1400" dirty="0" smtClean="0">
                          <a:solidFill>
                            <a:srgbClr val="000000"/>
                          </a:solidFill>
                          <a:latin typeface="Arial" pitchFamily="34" charset="0"/>
                          <a:cs typeface="Arial" pitchFamily="34" charset="0"/>
                        </a:rPr>
                        <a:t>.</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08112">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Data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Collection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to be collected daily as follows:</a:t>
                      </a:r>
                    </a:p>
                    <a:p>
                      <a:pPr marL="685800" marR="0" indent="-228600" algn="l" rtl="0">
                        <a:spcBef>
                          <a:spcPts val="0"/>
                        </a:spcBef>
                        <a:spcAft>
                          <a:spcPts val="0"/>
                        </a:spcAft>
                        <a:buFont typeface="Arial" pitchFamily="34" charset="0"/>
                        <a:buChar char="•"/>
                      </a:pPr>
                      <a:r>
                        <a:rPr lang="en-CA" sz="1100" u="sng" kern="1400" dirty="0" smtClean="0">
                          <a:solidFill>
                            <a:srgbClr val="000000"/>
                          </a:solidFill>
                          <a:latin typeface="Arial" pitchFamily="34" charset="0"/>
                          <a:cs typeface="Arial" pitchFamily="34" charset="0"/>
                        </a:rPr>
                        <a:t>Study Intervention</a:t>
                      </a:r>
                      <a:r>
                        <a:rPr lang="en-CA" sz="1100" kern="1400" dirty="0" smtClean="0">
                          <a:solidFill>
                            <a:srgbClr val="000000"/>
                          </a:solidFill>
                          <a:latin typeface="Arial" pitchFamily="34" charset="0"/>
                          <a:cs typeface="Arial" pitchFamily="34" charset="0"/>
                        </a:rPr>
                        <a:t>: from randomization to </a:t>
                      </a:r>
                      <a:r>
                        <a:rPr lang="en-CA" sz="1100" u="sng" kern="1400" dirty="0" smtClean="0">
                          <a:solidFill>
                            <a:srgbClr val="000000"/>
                          </a:solidFill>
                          <a:latin typeface="Arial" pitchFamily="34" charset="0"/>
                          <a:cs typeface="Arial" pitchFamily="34" charset="0"/>
                        </a:rPr>
                        <a:t>&gt;</a:t>
                      </a:r>
                      <a:r>
                        <a:rPr lang="en-CA" sz="1100" u="none" kern="140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7 days post last successful grafting</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operation, or until ACU discharge, or until 3 months from ACU</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admission, whichever comes first.</a:t>
                      </a:r>
                    </a:p>
                    <a:p>
                      <a:pPr marL="685800" marR="0" indent="-228600" algn="l" rtl="0">
                        <a:spcBef>
                          <a:spcPts val="0"/>
                        </a:spcBef>
                        <a:spcAft>
                          <a:spcPts val="0"/>
                        </a:spcAft>
                        <a:buFont typeface="Arial" pitchFamily="34" charset="0"/>
                        <a:buChar char="•"/>
                      </a:pPr>
                      <a:r>
                        <a:rPr lang="en-CA" sz="1100" u="sng" kern="1400" dirty="0" smtClean="0">
                          <a:solidFill>
                            <a:srgbClr val="000000"/>
                          </a:solidFill>
                          <a:latin typeface="Arial" pitchFamily="34" charset="0"/>
                          <a:cs typeface="Arial" pitchFamily="34" charset="0"/>
                        </a:rPr>
                        <a:t>Dose related Protocol Violations</a:t>
                      </a:r>
                      <a:r>
                        <a:rPr lang="en-CA" sz="1100" kern="1400" dirty="0" smtClean="0">
                          <a:solidFill>
                            <a:srgbClr val="000000"/>
                          </a:solidFill>
                          <a:latin typeface="Arial" pitchFamily="34" charset="0"/>
                          <a:cs typeface="Arial" pitchFamily="34" charset="0"/>
                        </a:rPr>
                        <a:t>: for duration of</a:t>
                      </a:r>
                      <a:r>
                        <a:rPr lang="en-CA" sz="1100" kern="1400" baseline="0" dirty="0" smtClean="0">
                          <a:solidFill>
                            <a:srgbClr val="000000"/>
                          </a:solidFill>
                          <a:latin typeface="Arial" pitchFamily="34" charset="0"/>
                          <a:cs typeface="Arial" pitchFamily="34" charset="0"/>
                        </a:rPr>
                        <a:t> study intervention administration.</a:t>
                      </a:r>
                    </a:p>
                    <a:p>
                      <a:pPr marL="92075"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rgbClr val="000000"/>
                          </a:solidFill>
                          <a:latin typeface="Arial" pitchFamily="34" charset="0"/>
                          <a:cs typeface="Arial" pitchFamily="34" charset="0"/>
                        </a:rPr>
                        <a:t>NOTE: </a:t>
                      </a:r>
                      <a:r>
                        <a:rPr lang="en-US" sz="1100" b="1" kern="1400" baseline="0" dirty="0" smtClean="0">
                          <a:solidFill>
                            <a:srgbClr val="000000"/>
                          </a:solidFill>
                          <a:latin typeface="Arial" pitchFamily="34" charset="0"/>
                          <a:cs typeface="Arial" pitchFamily="34" charset="0"/>
                        </a:rPr>
                        <a:t>Please try to collect this data as close to real time as possible. </a:t>
                      </a: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7460">
                <a:tc>
                  <a:txBody>
                    <a:bodyPr/>
                    <a:lstStyle/>
                    <a:p>
                      <a:pPr marR="0" indent="0" algn="l" rtl="0">
                        <a:spcBef>
                          <a:spcPts val="0"/>
                        </a:spcBef>
                        <a:spcAft>
                          <a:spcPts val="0"/>
                        </a:spcAft>
                      </a:pPr>
                      <a:r>
                        <a:rPr lang="en-US" sz="1100" b="0" kern="1400" dirty="0" smtClean="0">
                          <a:solidFill>
                            <a:srgbClr val="000000"/>
                          </a:solidFill>
                          <a:latin typeface="Arial" pitchFamily="34" charset="0"/>
                          <a:cs typeface="Arial" pitchFamily="34" charset="0"/>
                        </a:rPr>
                        <a:t>Prescribed # Grams Per Day (Recommended)</a:t>
                      </a:r>
                      <a:endParaRPr lang="en-CA" sz="1100" b="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To assist in determining the daily </a:t>
                      </a:r>
                      <a:r>
                        <a:rPr lang="en-US" sz="1100" kern="1400" baseline="0" dirty="0" smtClean="0">
                          <a:solidFill>
                            <a:srgbClr val="000000"/>
                          </a:solidFill>
                          <a:latin typeface="Arial" pitchFamily="34" charset="0"/>
                          <a:cs typeface="Arial" pitchFamily="34" charset="0"/>
                        </a:rPr>
                        <a:t>percentage of IP received, record a</a:t>
                      </a:r>
                      <a:r>
                        <a:rPr lang="en-US" sz="1100" kern="1400" dirty="0" smtClean="0">
                          <a:solidFill>
                            <a:srgbClr val="000000"/>
                          </a:solidFill>
                          <a:latin typeface="Arial" pitchFamily="34" charset="0"/>
                          <a:cs typeface="Arial" pitchFamily="34" charset="0"/>
                        </a:rPr>
                        <a:t>t the top of each</a:t>
                      </a:r>
                      <a:r>
                        <a:rPr lang="en-US" sz="1100" kern="1400" baseline="0" dirty="0" smtClean="0">
                          <a:solidFill>
                            <a:srgbClr val="000000"/>
                          </a:solidFill>
                          <a:latin typeface="Arial" pitchFamily="34" charset="0"/>
                          <a:cs typeface="Arial" pitchFamily="34" charset="0"/>
                        </a:rPr>
                        <a:t> daily monitoring worksheet the number of grams per day of study product the patient is to receive. </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kern="1400" baseline="0" dirty="0" smtClean="0">
                          <a:solidFill>
                            <a:srgbClr val="000000"/>
                          </a:solidFill>
                          <a:latin typeface="Arial" pitchFamily="34" charset="0"/>
                          <a:cs typeface="Arial" pitchFamily="34" charset="0"/>
                        </a:rPr>
                        <a:t>: This data is not entered on the Daily Monitoring forms in </a:t>
                      </a:r>
                      <a:r>
                        <a:rPr lang="en-US" sz="1100" kern="1400" baseline="0" dirty="0" err="1" smtClean="0">
                          <a:solidFill>
                            <a:srgbClr val="000000"/>
                          </a:solidFill>
                          <a:latin typeface="Arial" pitchFamily="34" charset="0"/>
                          <a:cs typeface="Arial" pitchFamily="34" charset="0"/>
                        </a:rPr>
                        <a:t>REDCap</a:t>
                      </a:r>
                      <a:r>
                        <a:rPr lang="en-US" sz="1100" kern="1400" baseline="0" dirty="0" smtClean="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7638">
                <a:tc>
                  <a:txBody>
                    <a:bodyPr/>
                    <a:lstStyle/>
                    <a:p>
                      <a:pPr marR="0" indent="0" algn="l" rtl="0">
                        <a:spcBef>
                          <a:spcPts val="0"/>
                        </a:spcBef>
                        <a:spcAft>
                          <a:spcPts val="0"/>
                        </a:spcAft>
                      </a:pPr>
                      <a:r>
                        <a:rPr lang="en-US" sz="1100" b="0" kern="1400" dirty="0">
                          <a:solidFill>
                            <a:srgbClr val="000000"/>
                          </a:solidFill>
                          <a:latin typeface="Arial" pitchFamily="34" charset="0"/>
                          <a:cs typeface="Arial" pitchFamily="34" charset="0"/>
                        </a:rPr>
                        <a:t>Date</a:t>
                      </a: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a:solidFill>
                            <a:srgbClr val="000000"/>
                          </a:solidFill>
                          <a:latin typeface="Arial" pitchFamily="34" charset="0"/>
                          <a:cs typeface="Arial" pitchFamily="34" charset="0"/>
                        </a:rPr>
                        <a:t>Enter the </a:t>
                      </a:r>
                      <a:r>
                        <a:rPr lang="en-CA" sz="1100" kern="1400" dirty="0" smtClean="0">
                          <a:solidFill>
                            <a:srgbClr val="000000"/>
                          </a:solidFill>
                          <a:latin typeface="Arial" pitchFamily="34" charset="0"/>
                          <a:cs typeface="Arial" pitchFamily="34" charset="0"/>
                        </a:rPr>
                        <a:t>date for which the</a:t>
                      </a:r>
                      <a:r>
                        <a:rPr lang="en-CA" sz="1100" kern="1400" baseline="0" dirty="0" smtClean="0">
                          <a:solidFill>
                            <a:srgbClr val="000000"/>
                          </a:solidFill>
                          <a:latin typeface="Arial" pitchFamily="34" charset="0"/>
                          <a:cs typeface="Arial" pitchFamily="34" charset="0"/>
                        </a:rPr>
                        <a:t> data is being collected</a:t>
                      </a:r>
                      <a:r>
                        <a:rPr lang="en-CA" sz="1100" kern="1400" dirty="0" smtClean="0">
                          <a:solidFill>
                            <a:srgbClr val="000000"/>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Enter the data in </a:t>
                      </a:r>
                      <a:r>
                        <a:rPr lang="en-CA" sz="1100" kern="1400" dirty="0" err="1" smtClean="0">
                          <a:solidFill>
                            <a:schemeClr val="tx1"/>
                          </a:solidFill>
                          <a:latin typeface="Arial" pitchFamily="34" charset="0"/>
                          <a:cs typeface="Arial" pitchFamily="34" charset="0"/>
                        </a:rPr>
                        <a:t>REDCap</a:t>
                      </a:r>
                      <a:r>
                        <a:rPr lang="en-US" sz="1100" kern="1400" baseline="0" dirty="0" smtClean="0">
                          <a:solidFill>
                            <a:srgbClr val="000000"/>
                          </a:solidFill>
                          <a:latin typeface="Arial" panose="020B0604020202020204" pitchFamily="34" charset="0"/>
                          <a:cs typeface="Arial" panose="020B0604020202020204" pitchFamily="34" charset="0"/>
                        </a:rPr>
                        <a:t>™ </a:t>
                      </a:r>
                      <a:r>
                        <a:rPr lang="en-CA" sz="1100" kern="1400" dirty="0" smtClean="0">
                          <a:solidFill>
                            <a:schemeClr val="tx1"/>
                          </a:solidFill>
                          <a:latin typeface="Arial" pitchFamily="34" charset="0"/>
                          <a:cs typeface="Arial" pitchFamily="34" charset="0"/>
                        </a:rPr>
                        <a:t>on the date corresponding to the date you entered on the</a:t>
                      </a:r>
                      <a:r>
                        <a:rPr lang="en-CA" sz="1100" kern="1400" baseline="0" dirty="0" smtClean="0">
                          <a:solidFill>
                            <a:schemeClr val="tx1"/>
                          </a:solidFill>
                          <a:latin typeface="Arial" pitchFamily="34" charset="0"/>
                          <a:cs typeface="Arial" pitchFamily="34" charset="0"/>
                        </a:rPr>
                        <a:t> worksheet</a:t>
                      </a:r>
                      <a:r>
                        <a:rPr lang="en-US" sz="1100" kern="1400" baseline="0" dirty="0" smtClean="0">
                          <a:solidFill>
                            <a:srgbClr val="000000"/>
                          </a:solidFill>
                          <a:latin typeface="Arial" panose="020B0604020202020204" pitchFamily="34" charset="0"/>
                          <a:cs typeface="Arial" panose="020B0604020202020204" pitchFamily="34" charset="0"/>
                        </a:rPr>
                        <a:t>.</a:t>
                      </a:r>
                      <a:endParaRPr lang="en-CA" sz="1100" kern="1400" dirty="0">
                        <a:solidFill>
                          <a:schemeClr val="tx1"/>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763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How Many Times Was The Study Intervention Given Today?</a:t>
                      </a:r>
                      <a:endParaRPr lang="en-US" sz="1100" b="1"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40"/>
                        </a:spcBef>
                        <a:spcAft>
                          <a:spcPts val="0"/>
                        </a:spcAft>
                      </a:pPr>
                      <a:r>
                        <a:rPr lang="en-US" sz="1100" kern="1400" dirty="0" smtClean="0">
                          <a:solidFill>
                            <a:srgbClr val="000000"/>
                          </a:solidFill>
                          <a:latin typeface="Arial" pitchFamily="34" charset="0"/>
                          <a:cs typeface="Arial" pitchFamily="34" charset="0"/>
                        </a:rPr>
                        <a:t>Select</a:t>
                      </a:r>
                      <a:r>
                        <a:rPr lang="en-US" sz="1100" kern="1400" baseline="0" dirty="0" smtClean="0">
                          <a:solidFill>
                            <a:srgbClr val="000000"/>
                          </a:solidFill>
                          <a:latin typeface="Arial" pitchFamily="34" charset="0"/>
                          <a:cs typeface="Arial" pitchFamily="34" charset="0"/>
                        </a:rPr>
                        <a:t> the number of times, from 0 to 10, the study intervention was given on this study day. The same number of entry fields will appear on the form in </a:t>
                      </a:r>
                      <a:r>
                        <a:rPr lang="en-US" sz="1100" kern="1400" baseline="0" dirty="0" err="1" smtClean="0">
                          <a:solidFill>
                            <a:srgbClr val="000000"/>
                          </a:solidFill>
                          <a:latin typeface="Arial" pitchFamily="34" charset="0"/>
                          <a:cs typeface="Arial" pitchFamily="34" charset="0"/>
                        </a:rPr>
                        <a:t>REDCap</a:t>
                      </a:r>
                      <a:r>
                        <a:rPr lang="en-US" sz="1100" kern="1400" baseline="0" dirty="0" smtClean="0">
                          <a:solidFill>
                            <a:srgbClr val="000000"/>
                          </a:solidFill>
                          <a:latin typeface="Arial" panose="020B0604020202020204" pitchFamily="34" charset="0"/>
                          <a:cs typeface="Arial" panose="020B0604020202020204" pitchFamily="34" charset="0"/>
                        </a:rPr>
                        <a:t>™ for that day.</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7099">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 Grams </a:t>
                      </a:r>
                      <a:r>
                        <a:rPr lang="en-US" sz="1100" b="1" kern="1400" dirty="0" smtClean="0">
                          <a:solidFill>
                            <a:srgbClr val="000000"/>
                          </a:solidFill>
                          <a:latin typeface="Arial" pitchFamily="34" charset="0"/>
                          <a:cs typeface="Arial" pitchFamily="34" charset="0"/>
                        </a:rPr>
                        <a:t>Given</a:t>
                      </a:r>
                      <a:endParaRPr lang="en-US"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Select </a:t>
                      </a:r>
                      <a:r>
                        <a:rPr lang="en-CA" sz="1100" kern="1400" dirty="0">
                          <a:solidFill>
                            <a:srgbClr val="000000"/>
                          </a:solidFill>
                          <a:latin typeface="Arial" pitchFamily="34" charset="0"/>
                          <a:cs typeface="Arial" pitchFamily="34" charset="0"/>
                        </a:rPr>
                        <a:t>the # grams </a:t>
                      </a:r>
                      <a:r>
                        <a:rPr lang="en-CA" sz="1100" kern="1400" dirty="0" smtClean="0">
                          <a:solidFill>
                            <a:srgbClr val="000000"/>
                          </a:solidFill>
                          <a:latin typeface="Arial" pitchFamily="34" charset="0"/>
                          <a:cs typeface="Arial" pitchFamily="34" charset="0"/>
                        </a:rPr>
                        <a:t>given</a:t>
                      </a:r>
                      <a:r>
                        <a:rPr lang="en-CA" sz="1100" kern="1400" baseline="0" dirty="0" smtClean="0">
                          <a:solidFill>
                            <a:srgbClr val="000000"/>
                          </a:solidFill>
                          <a:latin typeface="Arial" pitchFamily="34" charset="0"/>
                          <a:cs typeface="Arial" pitchFamily="34" charset="0"/>
                        </a:rPr>
                        <a:t> (5g to 30g) </a:t>
                      </a:r>
                      <a:r>
                        <a:rPr lang="en-CA" sz="1100" kern="1400" dirty="0" smtClean="0">
                          <a:solidFill>
                            <a:srgbClr val="000000"/>
                          </a:solidFill>
                          <a:latin typeface="Arial" pitchFamily="34" charset="0"/>
                          <a:cs typeface="Arial" pitchFamily="34" charset="0"/>
                        </a:rPr>
                        <a:t>at </a:t>
                      </a:r>
                      <a:r>
                        <a:rPr lang="en-CA" sz="1100" u="sng" kern="1400" dirty="0">
                          <a:solidFill>
                            <a:srgbClr val="000000"/>
                          </a:solidFill>
                          <a:latin typeface="Arial" pitchFamily="34" charset="0"/>
                          <a:cs typeface="Arial" pitchFamily="34" charset="0"/>
                        </a:rPr>
                        <a:t>each</a:t>
                      </a:r>
                      <a:r>
                        <a:rPr lang="en-CA" sz="1100" kern="1400" dirty="0">
                          <a:solidFill>
                            <a:srgbClr val="000000"/>
                          </a:solidFill>
                          <a:latin typeface="Arial" pitchFamily="34" charset="0"/>
                          <a:cs typeface="Arial" pitchFamily="34" charset="0"/>
                        </a:rPr>
                        <a:t> interval as documented in the medical chart</a:t>
                      </a:r>
                      <a:r>
                        <a:rPr lang="en-CA" sz="1100" kern="1400" dirty="0" smtClean="0">
                          <a:solidFill>
                            <a:srgbClr val="000000"/>
                          </a:solidFill>
                          <a:latin typeface="Arial" pitchFamily="34" charset="0"/>
                          <a:cs typeface="Arial" pitchFamily="34" charset="0"/>
                        </a:rPr>
                        <a:t>.</a:t>
                      </a:r>
                    </a:p>
                    <a:p>
                      <a:pPr marL="92075"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Each packet of IP contains 5 grams. If dose is recorded in the medical chart as </a:t>
                      </a:r>
                      <a:r>
                        <a:rPr lang="en-US" sz="1100" i="1" kern="1400" dirty="0" smtClean="0">
                          <a:solidFill>
                            <a:srgbClr val="000000"/>
                          </a:solidFill>
                          <a:latin typeface="Arial" pitchFamily="34" charset="0"/>
                          <a:cs typeface="Arial" pitchFamily="34" charset="0"/>
                        </a:rPr>
                        <a:t># of packets administered</a:t>
                      </a:r>
                      <a:r>
                        <a:rPr lang="en-US" sz="1100" kern="1400" dirty="0" smtClean="0">
                          <a:solidFill>
                            <a:srgbClr val="000000"/>
                          </a:solidFill>
                          <a:latin typeface="Arial" pitchFamily="34" charset="0"/>
                          <a:cs typeface="Arial" pitchFamily="34" charset="0"/>
                        </a:rPr>
                        <a:t>, multiply # of packets by 5 and select the # of</a:t>
                      </a:r>
                      <a:r>
                        <a:rPr lang="en-US" sz="1100" kern="1400" baseline="0" dirty="0" smtClean="0">
                          <a:solidFill>
                            <a:srgbClr val="000000"/>
                          </a:solidFill>
                          <a:latin typeface="Arial" pitchFamily="34" charset="0"/>
                          <a:cs typeface="Arial" pitchFamily="34" charset="0"/>
                        </a:rPr>
                        <a:t> grams administered.</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b="1" kern="1400" baseline="0" dirty="0" smtClean="0">
                          <a:solidFill>
                            <a:srgbClr val="000000"/>
                          </a:solidFill>
                          <a:latin typeface="Arial" pitchFamily="34" charset="0"/>
                          <a:cs typeface="Arial" pitchFamily="34" charset="0"/>
                        </a:rPr>
                        <a:t># grams administered = # of packets administered * 5g</a:t>
                      </a:r>
                      <a:endParaRPr lang="en-CA" sz="1100" b="1"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0">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Route</a:t>
                      </a:r>
                      <a:endParaRPr lang="en-US"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a:solidFill>
                            <a:srgbClr val="000000"/>
                          </a:solidFill>
                          <a:latin typeface="Arial" pitchFamily="34" charset="0"/>
                          <a:cs typeface="Arial" pitchFamily="34" charset="0"/>
                        </a:rPr>
                        <a:t>Select the route by which </a:t>
                      </a:r>
                      <a:r>
                        <a:rPr lang="en-CA" sz="1100" kern="1400" dirty="0" smtClean="0">
                          <a:solidFill>
                            <a:srgbClr val="000000"/>
                          </a:solidFill>
                          <a:latin typeface="Arial" pitchFamily="34" charset="0"/>
                          <a:cs typeface="Arial" pitchFamily="34" charset="0"/>
                        </a:rPr>
                        <a:t>study </a:t>
                      </a:r>
                      <a:r>
                        <a:rPr lang="en-CA" sz="1100" kern="1400" dirty="0">
                          <a:solidFill>
                            <a:srgbClr val="000000"/>
                          </a:solidFill>
                          <a:latin typeface="Arial" pitchFamily="34" charset="0"/>
                          <a:cs typeface="Arial" pitchFamily="34" charset="0"/>
                        </a:rPr>
                        <a:t>intervention was </a:t>
                      </a:r>
                      <a:r>
                        <a:rPr lang="en-CA" sz="1100" kern="1400" dirty="0" smtClean="0">
                          <a:solidFill>
                            <a:srgbClr val="000000"/>
                          </a:solidFill>
                          <a:latin typeface="Arial" pitchFamily="34" charset="0"/>
                          <a:cs typeface="Arial" pitchFamily="34" charset="0"/>
                        </a:rPr>
                        <a:t>administered </a:t>
                      </a:r>
                      <a:r>
                        <a:rPr lang="en-CA" sz="1100" kern="1400" dirty="0">
                          <a:solidFill>
                            <a:srgbClr val="000000"/>
                          </a:solidFill>
                          <a:latin typeface="Arial" pitchFamily="34" charset="0"/>
                          <a:cs typeface="Arial" pitchFamily="34" charset="0"/>
                        </a:rPr>
                        <a:t>at each </a:t>
                      </a:r>
                      <a:r>
                        <a:rPr lang="en-CA" sz="1100" kern="1400" dirty="0" smtClean="0">
                          <a:solidFill>
                            <a:srgbClr val="000000"/>
                          </a:solidFill>
                          <a:latin typeface="Arial" pitchFamily="34" charset="0"/>
                          <a:cs typeface="Arial" pitchFamily="34" charset="0"/>
                        </a:rPr>
                        <a:t>interval: enterally (EN) or orally (PO).</a:t>
                      </a:r>
                    </a:p>
                    <a:p>
                      <a:pPr marL="92075" marR="0" indent="0" algn="l" rtl="0">
                        <a:spcBef>
                          <a:spcPts val="0"/>
                        </a:spcBef>
                        <a:spcAft>
                          <a:spcPts val="0"/>
                        </a:spcAft>
                      </a:pPr>
                      <a:r>
                        <a:rPr lang="en-US" sz="1100" b="1" u="sng" kern="1200" dirty="0" smtClean="0">
                          <a:solidFill>
                            <a:schemeClr val="tx1"/>
                          </a:solidFill>
                          <a:effectLst/>
                          <a:latin typeface="Arial" panose="020B0604020202020204" pitchFamily="34" charset="0"/>
                          <a:ea typeface="+mn-ea"/>
                          <a:cs typeface="Arial" panose="020B0604020202020204" pitchFamily="34" charset="0"/>
                        </a:rPr>
                        <a:t>NOTE:</a:t>
                      </a:r>
                      <a:r>
                        <a:rPr lang="en-US" sz="1100" b="0" u="none" kern="1200" dirty="0" smtClean="0">
                          <a:solidFill>
                            <a:schemeClr val="tx1"/>
                          </a:solidFill>
                          <a:effectLst/>
                          <a:latin typeface="Arial" panose="020B0604020202020204" pitchFamily="34" charset="0"/>
                          <a:ea typeface="+mn-ea"/>
                          <a:cs typeface="Arial" panose="020B0604020202020204" pitchFamily="34" charset="0"/>
                        </a:rPr>
                        <a:t>  EN refers to administration of study intervention via tube. </a:t>
                      </a:r>
                      <a:endParaRPr lang="en-CA" sz="1100" b="0" u="none"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6930">
                <a:tc>
                  <a:txBody>
                    <a:bodyPr/>
                    <a:lstStyle/>
                    <a:p>
                      <a:pPr marR="0" indent="0" algn="l" rtl="0">
                        <a:spcBef>
                          <a:spcPts val="0"/>
                        </a:spcBef>
                        <a:spcAft>
                          <a:spcPts val="0"/>
                        </a:spcAft>
                      </a:pPr>
                      <a:r>
                        <a:rPr lang="en-US" sz="1100" b="0" kern="1400" dirty="0" smtClean="0">
                          <a:solidFill>
                            <a:srgbClr val="000000"/>
                          </a:solidFill>
                          <a:latin typeface="Arial" pitchFamily="34" charset="0"/>
                          <a:cs typeface="Arial" pitchFamily="34" charset="0"/>
                        </a:rPr>
                        <a:t>Total</a:t>
                      </a:r>
                      <a:r>
                        <a:rPr lang="en-US" sz="1100" b="0" kern="1400" baseline="0" dirty="0" smtClean="0">
                          <a:solidFill>
                            <a:srgbClr val="000000"/>
                          </a:solidFill>
                          <a:latin typeface="Arial" pitchFamily="34" charset="0"/>
                          <a:cs typeface="Arial" pitchFamily="34" charset="0"/>
                        </a:rPr>
                        <a:t> Grams Received Today</a:t>
                      </a:r>
                      <a:endParaRPr lang="en-CA" sz="1100" b="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To assist in calculating the percentage received, add the number of grams given at each interval and record the total</a:t>
                      </a:r>
                      <a:r>
                        <a:rPr lang="en-US" sz="1100" kern="1400" baseline="0" dirty="0" smtClean="0">
                          <a:solidFill>
                            <a:srgbClr val="000000"/>
                          </a:solidFill>
                          <a:latin typeface="Arial" pitchFamily="34" charset="0"/>
                          <a:cs typeface="Arial" pitchFamily="34" charset="0"/>
                        </a:rPr>
                        <a:t> given each day. </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kern="1400" baseline="0" dirty="0" smtClean="0">
                          <a:solidFill>
                            <a:srgbClr val="000000"/>
                          </a:solidFill>
                          <a:latin typeface="Arial" pitchFamily="34" charset="0"/>
                          <a:cs typeface="Arial" pitchFamily="34" charset="0"/>
                        </a:rPr>
                        <a:t>: This data is not entered in </a:t>
                      </a:r>
                      <a:r>
                        <a:rPr lang="en-US" sz="1100" kern="1400" baseline="0" dirty="0" err="1" smtClean="0">
                          <a:solidFill>
                            <a:srgbClr val="000000"/>
                          </a:solidFill>
                          <a:latin typeface="Arial" pitchFamily="34" charset="0"/>
                          <a:cs typeface="Arial" pitchFamily="34" charset="0"/>
                        </a:rPr>
                        <a:t>REDCap</a:t>
                      </a:r>
                      <a:r>
                        <a:rPr lang="en-US" sz="1100" kern="1400" baseline="0" dirty="0" smtClean="0">
                          <a:solidFill>
                            <a:srgbClr val="000000"/>
                          </a:solidFill>
                          <a:latin typeface="Arial" pitchFamily="34" charset="0"/>
                          <a:cs typeface="Arial" pitchFamily="34" charset="0"/>
                        </a:rPr>
                        <a:t>™.</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745">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Percentage of </a:t>
                      </a:r>
                      <a:r>
                        <a:rPr lang="en-CA" sz="1100" b="1" kern="1400" dirty="0" smtClean="0">
                          <a:solidFill>
                            <a:srgbClr val="000000"/>
                          </a:solidFill>
                          <a:latin typeface="Arial" pitchFamily="34" charset="0"/>
                          <a:cs typeface="Arial" pitchFamily="34" charset="0"/>
                        </a:rPr>
                        <a:t>Study Intervention Received Today</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a:solidFill>
                            <a:srgbClr val="000000"/>
                          </a:solidFill>
                          <a:latin typeface="Arial" pitchFamily="34" charset="0"/>
                          <a:cs typeface="Arial" pitchFamily="34" charset="0"/>
                        </a:rPr>
                        <a:t>Divide the </a:t>
                      </a:r>
                      <a:r>
                        <a:rPr lang="en-CA" sz="1100" kern="1400" dirty="0" smtClean="0">
                          <a:solidFill>
                            <a:srgbClr val="000000"/>
                          </a:solidFill>
                          <a:latin typeface="Arial" pitchFamily="34" charset="0"/>
                          <a:cs typeface="Arial" pitchFamily="34" charset="0"/>
                        </a:rPr>
                        <a:t>total number </a:t>
                      </a:r>
                      <a:r>
                        <a:rPr lang="en-CA" sz="1100" kern="1400" dirty="0">
                          <a:solidFill>
                            <a:srgbClr val="000000"/>
                          </a:solidFill>
                          <a:latin typeface="Arial" pitchFamily="34" charset="0"/>
                          <a:cs typeface="Arial" pitchFamily="34" charset="0"/>
                        </a:rPr>
                        <a:t>of grams actually given by the number of grams prescribed per day </a:t>
                      </a:r>
                      <a:r>
                        <a:rPr lang="en-CA" sz="1100" kern="1400" dirty="0" smtClean="0">
                          <a:solidFill>
                            <a:srgbClr val="000000"/>
                          </a:solidFill>
                          <a:latin typeface="Arial" pitchFamily="34" charset="0"/>
                          <a:cs typeface="Arial" pitchFamily="34" charset="0"/>
                        </a:rPr>
                        <a:t>(you should</a:t>
                      </a:r>
                      <a:r>
                        <a:rPr lang="en-CA" sz="1100" kern="1400" baseline="0" dirty="0" smtClean="0">
                          <a:solidFill>
                            <a:srgbClr val="000000"/>
                          </a:solidFill>
                          <a:latin typeface="Arial" pitchFamily="34" charset="0"/>
                          <a:cs typeface="Arial" pitchFamily="34" charset="0"/>
                        </a:rPr>
                        <a:t> record the prescribed g/day on</a:t>
                      </a:r>
                      <a:r>
                        <a:rPr lang="en-CA" sz="1100" kern="1400" dirty="0" smtClean="0">
                          <a:solidFill>
                            <a:srgbClr val="000000"/>
                          </a:solidFill>
                          <a:latin typeface="Arial" pitchFamily="34" charset="0"/>
                          <a:cs typeface="Arial" pitchFamily="34" charset="0"/>
                        </a:rPr>
                        <a:t> </a:t>
                      </a:r>
                      <a:r>
                        <a:rPr lang="en-CA" sz="1100" kern="1400" dirty="0">
                          <a:solidFill>
                            <a:srgbClr val="000000"/>
                          </a:solidFill>
                          <a:latin typeface="Arial" pitchFamily="34" charset="0"/>
                          <a:cs typeface="Arial" pitchFamily="34" charset="0"/>
                        </a:rPr>
                        <a:t>the top of the </a:t>
                      </a:r>
                      <a:r>
                        <a:rPr lang="en-CA" sz="1100" kern="1400" dirty="0" smtClean="0">
                          <a:solidFill>
                            <a:srgbClr val="000000"/>
                          </a:solidFill>
                          <a:latin typeface="Arial" pitchFamily="34" charset="0"/>
                          <a:cs typeface="Arial" pitchFamily="34" charset="0"/>
                        </a:rPr>
                        <a:t>daily monitoring worksheet) </a:t>
                      </a:r>
                      <a:r>
                        <a:rPr lang="en-CA" sz="1100" kern="1400" dirty="0">
                          <a:solidFill>
                            <a:srgbClr val="000000"/>
                          </a:solidFill>
                          <a:latin typeface="Arial" pitchFamily="34" charset="0"/>
                          <a:cs typeface="Arial" pitchFamily="34" charset="0"/>
                        </a:rPr>
                        <a:t>to determine the percentage of study </a:t>
                      </a:r>
                      <a:r>
                        <a:rPr lang="en-CA" sz="1100" kern="1400" dirty="0" smtClean="0">
                          <a:solidFill>
                            <a:srgbClr val="000000"/>
                          </a:solidFill>
                          <a:latin typeface="Arial" pitchFamily="34" charset="0"/>
                          <a:cs typeface="Arial" pitchFamily="34" charset="0"/>
                        </a:rPr>
                        <a:t>intervention. </a:t>
                      </a:r>
                      <a:r>
                        <a:rPr lang="en-CA" sz="1100" kern="1400" dirty="0">
                          <a:solidFill>
                            <a:srgbClr val="000000"/>
                          </a:solidFill>
                          <a:latin typeface="Arial" pitchFamily="34" charset="0"/>
                          <a:cs typeface="Arial" pitchFamily="34" charset="0"/>
                        </a:rPr>
                        <a:t>Record </a:t>
                      </a:r>
                      <a:r>
                        <a:rPr lang="en-CA" sz="1100" kern="1400" dirty="0" smtClean="0">
                          <a:solidFill>
                            <a:srgbClr val="000000"/>
                          </a:solidFill>
                          <a:latin typeface="Arial" pitchFamily="34" charset="0"/>
                          <a:cs typeface="Arial" pitchFamily="34" charset="0"/>
                        </a:rPr>
                        <a:t>percentage.</a:t>
                      </a:r>
                    </a:p>
                    <a:p>
                      <a:pPr marL="92075"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b="1" kern="1400" dirty="0" smtClean="0">
                          <a:solidFill>
                            <a:srgbClr val="000000"/>
                          </a:solidFill>
                          <a:latin typeface="Arial" pitchFamily="34" charset="0"/>
                          <a:cs typeface="Arial" pitchFamily="34" charset="0"/>
                        </a:rPr>
                        <a:t>Percentage of IP</a:t>
                      </a:r>
                      <a:r>
                        <a:rPr lang="en-US" sz="1100" b="1" kern="1400" baseline="0" dirty="0" smtClean="0">
                          <a:solidFill>
                            <a:srgbClr val="000000"/>
                          </a:solidFill>
                          <a:latin typeface="Arial" pitchFamily="34" charset="0"/>
                          <a:cs typeface="Arial" pitchFamily="34" charset="0"/>
                        </a:rPr>
                        <a:t> received = total number of grams given / number of grams prescribed</a:t>
                      </a:r>
                      <a:endParaRPr lang="en-CA" sz="1100" b="1"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3"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7" name="Rectangle 32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8" name="Rectangle 405"/>
          <p:cNvSpPr>
            <a:spLocks noChangeArrowheads="1"/>
          </p:cNvSpPr>
          <p:nvPr/>
        </p:nvSpPr>
        <p:spPr bwMode="auto">
          <a:xfrm>
            <a:off x="1" y="45719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6" name="Rectangle 10"/>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4588" name="Rectangle 1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4587" name="Rectangle 11"/>
          <p:cNvSpPr>
            <a:spLocks noChangeArrowheads="1"/>
          </p:cNvSpPr>
          <p:nvPr/>
        </p:nvSpPr>
        <p:spPr bwMode="auto">
          <a:xfrm>
            <a:off x="214290" y="611560"/>
            <a:ext cx="6858000" cy="2857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Daily Monitoring Instructions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Straight Connector 20"/>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2530"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35496"/>
            <a:ext cx="1345925" cy="58530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24</a:t>
            </a:fld>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75974791"/>
              </p:ext>
            </p:extLst>
          </p:nvPr>
        </p:nvGraphicFramePr>
        <p:xfrm>
          <a:off x="239329" y="1043608"/>
          <a:ext cx="6429420" cy="4583618"/>
        </p:xfrm>
        <a:graphic>
          <a:graphicData uri="http://schemas.openxmlformats.org/drawingml/2006/table">
            <a:tbl>
              <a:tblPr/>
              <a:tblGrid>
                <a:gridCol w="1143008"/>
                <a:gridCol w="5286412"/>
              </a:tblGrid>
              <a:tr h="3014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Dose Related Protocol Violation</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Protocol Violation (IP dosing &lt;80% over a 3 day average) </a:t>
                      </a:r>
                      <a:endParaRPr lang="en-US"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Arial" pitchFamily="34" charset="0"/>
                          <a:cs typeface="Arial" pitchFamily="34" charset="0"/>
                        </a:rPr>
                        <a:t>Indicate if there</a:t>
                      </a:r>
                      <a:r>
                        <a:rPr lang="en-US" sz="1100" kern="1400" baseline="0" dirty="0" smtClean="0">
                          <a:solidFill>
                            <a:srgbClr val="000000"/>
                          </a:solidFill>
                          <a:latin typeface="Arial" pitchFamily="34" charset="0"/>
                          <a:cs typeface="Arial" pitchFamily="34" charset="0"/>
                        </a:rPr>
                        <a:t> is a dose related protocol violation for the day by s</a:t>
                      </a:r>
                      <a:r>
                        <a:rPr lang="en-US" sz="1100" kern="1400" dirty="0" smtClean="0">
                          <a:solidFill>
                            <a:srgbClr val="000000"/>
                          </a:solidFill>
                          <a:latin typeface="Arial" pitchFamily="34" charset="0"/>
                          <a:cs typeface="Arial" pitchFamily="34" charset="0"/>
                        </a:rPr>
                        <a:t>electing “YES” or “NO” to the question “</a:t>
                      </a:r>
                      <a:r>
                        <a:rPr lang="en-US" sz="1100" i="1" kern="1400" dirty="0" smtClean="0">
                          <a:solidFill>
                            <a:srgbClr val="000000"/>
                          </a:solidFill>
                          <a:latin typeface="Arial" pitchFamily="34" charset="0"/>
                          <a:cs typeface="Arial" pitchFamily="34" charset="0"/>
                        </a:rPr>
                        <a:t>Was there a dose related Protocol Violation today?”</a:t>
                      </a:r>
                      <a:endParaRPr lang="en-CA"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A dose related protocol </a:t>
                      </a:r>
                      <a:r>
                        <a:rPr lang="en-CA" sz="1100" kern="1400" dirty="0">
                          <a:solidFill>
                            <a:srgbClr val="000000"/>
                          </a:solidFill>
                          <a:latin typeface="Arial" pitchFamily="34" charset="0"/>
                          <a:cs typeface="Arial" pitchFamily="34" charset="0"/>
                        </a:rPr>
                        <a:t>violation </a:t>
                      </a:r>
                      <a:r>
                        <a:rPr lang="en-CA" sz="1100" kern="1400" dirty="0" smtClean="0">
                          <a:solidFill>
                            <a:srgbClr val="000000"/>
                          </a:solidFill>
                          <a:latin typeface="Arial" pitchFamily="34" charset="0"/>
                          <a:cs typeface="Arial" pitchFamily="34" charset="0"/>
                        </a:rPr>
                        <a:t>occurs </a:t>
                      </a:r>
                      <a:r>
                        <a:rPr lang="en-CA" sz="1100" kern="1400" dirty="0">
                          <a:solidFill>
                            <a:srgbClr val="000000"/>
                          </a:solidFill>
                          <a:latin typeface="Arial" pitchFamily="34" charset="0"/>
                          <a:cs typeface="Arial" pitchFamily="34" charset="0"/>
                        </a:rPr>
                        <a:t>when </a:t>
                      </a:r>
                      <a:r>
                        <a:rPr lang="en-CA" sz="1100" kern="1400" dirty="0" smtClean="0">
                          <a:solidFill>
                            <a:srgbClr val="000000"/>
                          </a:solidFill>
                          <a:latin typeface="Arial" pitchFamily="34" charset="0"/>
                          <a:cs typeface="Arial" pitchFamily="34" charset="0"/>
                        </a:rPr>
                        <a:t>the </a:t>
                      </a:r>
                      <a:r>
                        <a:rPr lang="en-CA" sz="1100" kern="1400" dirty="0">
                          <a:solidFill>
                            <a:srgbClr val="000000"/>
                          </a:solidFill>
                          <a:latin typeface="Arial" pitchFamily="34" charset="0"/>
                          <a:cs typeface="Arial" pitchFamily="34" charset="0"/>
                        </a:rPr>
                        <a:t>patient </a:t>
                      </a:r>
                      <a:r>
                        <a:rPr lang="en-CA" sz="1100" kern="1400" dirty="0" smtClean="0">
                          <a:solidFill>
                            <a:srgbClr val="000000"/>
                          </a:solidFill>
                          <a:latin typeface="Arial" pitchFamily="34" charset="0"/>
                          <a:cs typeface="Arial" pitchFamily="34" charset="0"/>
                        </a:rPr>
                        <a:t>receives </a:t>
                      </a:r>
                      <a:r>
                        <a:rPr lang="en-CA" sz="1100" b="1" kern="1400" dirty="0">
                          <a:solidFill>
                            <a:srgbClr val="000000"/>
                          </a:solidFill>
                          <a:latin typeface="Arial" pitchFamily="34" charset="0"/>
                          <a:cs typeface="Arial" pitchFamily="34" charset="0"/>
                        </a:rPr>
                        <a:t>&lt; 80% </a:t>
                      </a:r>
                      <a:r>
                        <a:rPr lang="en-CA" sz="1100" kern="1400" dirty="0">
                          <a:solidFill>
                            <a:srgbClr val="000000"/>
                          </a:solidFill>
                          <a:latin typeface="Arial" pitchFamily="34" charset="0"/>
                          <a:cs typeface="Arial" pitchFamily="34" charset="0"/>
                        </a:rPr>
                        <a:t>of the </a:t>
                      </a:r>
                      <a:r>
                        <a:rPr lang="en-CA" sz="1100" kern="1400" dirty="0" smtClean="0">
                          <a:solidFill>
                            <a:srgbClr val="000000"/>
                          </a:solidFill>
                          <a:latin typeface="Arial" pitchFamily="34" charset="0"/>
                          <a:cs typeface="Arial" pitchFamily="34" charset="0"/>
                        </a:rPr>
                        <a:t>prescribed </a:t>
                      </a:r>
                      <a:r>
                        <a:rPr lang="en-CA" sz="1100" kern="1400" dirty="0">
                          <a:solidFill>
                            <a:srgbClr val="000000"/>
                          </a:solidFill>
                          <a:latin typeface="Arial" pitchFamily="34" charset="0"/>
                          <a:cs typeface="Arial" pitchFamily="34" charset="0"/>
                        </a:rPr>
                        <a:t>daily </a:t>
                      </a:r>
                      <a:r>
                        <a:rPr lang="en-CA" sz="1100" kern="1400" dirty="0" smtClean="0">
                          <a:solidFill>
                            <a:srgbClr val="000000"/>
                          </a:solidFill>
                          <a:latin typeface="Arial" pitchFamily="34" charset="0"/>
                          <a:cs typeface="Arial" pitchFamily="34" charset="0"/>
                        </a:rPr>
                        <a:t>dosage over a 3 day average.</a:t>
                      </a:r>
                    </a:p>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 </a:t>
                      </a:r>
                    </a:p>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Report a dose</a:t>
                      </a:r>
                      <a:r>
                        <a:rPr lang="en-US" sz="1100" kern="1400" baseline="0" dirty="0" smtClean="0">
                          <a:solidFill>
                            <a:srgbClr val="000000"/>
                          </a:solidFill>
                          <a:latin typeface="Arial" pitchFamily="34" charset="0"/>
                          <a:cs typeface="Arial" pitchFamily="34" charset="0"/>
                        </a:rPr>
                        <a:t> related protocol violation when  </a:t>
                      </a:r>
                      <a:r>
                        <a:rPr lang="en-US" sz="1100" b="0" u="sng" kern="1400" baseline="0" dirty="0" smtClean="0">
                          <a:solidFill>
                            <a:srgbClr val="000000"/>
                          </a:solidFill>
                          <a:latin typeface="Arial" pitchFamily="34" charset="0"/>
                          <a:cs typeface="Arial" pitchFamily="34" charset="0"/>
                        </a:rPr>
                        <a:t>BOTH</a:t>
                      </a:r>
                      <a:r>
                        <a:rPr lang="en-US" sz="1100" b="1" u="sng" kern="1400"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of the following are true:</a:t>
                      </a:r>
                    </a:p>
                    <a:p>
                      <a:pPr marL="263525" marR="0" indent="-171450" algn="l" rtl="0">
                        <a:spcBef>
                          <a:spcPts val="0"/>
                        </a:spcBef>
                        <a:spcAft>
                          <a:spcPts val="0"/>
                        </a:spcAft>
                        <a:buFont typeface="Arial" panose="020B0604020202020204" pitchFamily="34" charset="0"/>
                        <a:buChar char="•"/>
                      </a:pPr>
                      <a:r>
                        <a:rPr lang="en-US" sz="1100" kern="1400" dirty="0" smtClean="0">
                          <a:solidFill>
                            <a:srgbClr val="000000"/>
                          </a:solidFill>
                          <a:latin typeface="Arial" pitchFamily="34" charset="0"/>
                          <a:cs typeface="Arial" pitchFamily="34" charset="0"/>
                        </a:rPr>
                        <a:t>Dose received on the indicated day is</a:t>
                      </a:r>
                      <a:r>
                        <a:rPr lang="en-US" sz="1100" kern="1400" baseline="0" dirty="0" smtClean="0">
                          <a:solidFill>
                            <a:srgbClr val="000000"/>
                          </a:solidFill>
                          <a:latin typeface="Arial" pitchFamily="34" charset="0"/>
                          <a:cs typeface="Arial" pitchFamily="34" charset="0"/>
                        </a:rPr>
                        <a:t> &lt; 80% prescribed</a:t>
                      </a:r>
                    </a:p>
                    <a:p>
                      <a:pPr marL="263525" marR="0" indent="-171450" algn="l" rtl="0">
                        <a:spcBef>
                          <a:spcPts val="0"/>
                        </a:spcBef>
                        <a:spcAft>
                          <a:spcPts val="600"/>
                        </a:spcAft>
                        <a:buFont typeface="Arial" panose="020B0604020202020204" pitchFamily="34" charset="0"/>
                        <a:buChar char="•"/>
                      </a:pPr>
                      <a:r>
                        <a:rPr lang="en-US" sz="1100" kern="1400" baseline="0" dirty="0" smtClean="0">
                          <a:solidFill>
                            <a:srgbClr val="000000"/>
                          </a:solidFill>
                          <a:latin typeface="Arial" pitchFamily="34" charset="0"/>
                          <a:cs typeface="Arial" pitchFamily="34" charset="0"/>
                        </a:rPr>
                        <a:t>Dose received over a 3 day average is &lt; 80% prescribed</a:t>
                      </a:r>
                      <a:endParaRPr lang="en-US" sz="1100" u="sng" kern="1400" dirty="0" smtClean="0">
                        <a:solidFill>
                          <a:srgbClr val="FF0000"/>
                        </a:solidFill>
                        <a:latin typeface="Arial" pitchFamily="34" charset="0"/>
                        <a:cs typeface="Arial" pitchFamily="34" charset="0"/>
                      </a:endParaRPr>
                    </a:p>
                    <a:p>
                      <a:pPr marL="92075" marR="0" indent="0" algn="l" rtl="0">
                        <a:spcBef>
                          <a:spcPts val="0"/>
                        </a:spcBef>
                        <a:spcAft>
                          <a:spcPts val="0"/>
                        </a:spcAft>
                      </a:pPr>
                      <a:r>
                        <a:rPr lang="en-US" sz="1100" b="1" u="none" kern="1400" dirty="0" smtClean="0">
                          <a:solidFill>
                            <a:srgbClr val="000000"/>
                          </a:solidFill>
                          <a:latin typeface="Arial" pitchFamily="34" charset="0"/>
                          <a:cs typeface="Arial" pitchFamily="34" charset="0"/>
                        </a:rPr>
                        <a:t>Example:                                                           Dose</a:t>
                      </a:r>
                      <a:r>
                        <a:rPr lang="en-US" sz="1100" b="1" u="none" kern="1400" baseline="0" dirty="0" smtClean="0">
                          <a:solidFill>
                            <a:srgbClr val="000000"/>
                          </a:solidFill>
                          <a:latin typeface="Arial" pitchFamily="34" charset="0"/>
                          <a:cs typeface="Arial" pitchFamily="34" charset="0"/>
                        </a:rPr>
                        <a:t> received</a:t>
                      </a:r>
                      <a:endParaRPr lang="en-US" sz="1100" b="1" u="none"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Prescribed Dose:     35g/day                         </a:t>
                      </a:r>
                      <a:r>
                        <a:rPr lang="en-US" sz="1100" kern="1400" baseline="0" dirty="0" smtClean="0">
                          <a:solidFill>
                            <a:srgbClr val="000000"/>
                          </a:solidFill>
                          <a:latin typeface="Arial" pitchFamily="34" charset="0"/>
                          <a:cs typeface="Arial" pitchFamily="34" charset="0"/>
                        </a:rPr>
                        <a:t>    </a:t>
                      </a:r>
                      <a:r>
                        <a:rPr lang="en-US" sz="1100" kern="1400" dirty="0" err="1" smtClean="0">
                          <a:solidFill>
                            <a:srgbClr val="000000"/>
                          </a:solidFill>
                          <a:latin typeface="Arial" pitchFamily="34" charset="0"/>
                          <a:cs typeface="Arial" pitchFamily="34" charset="0"/>
                        </a:rPr>
                        <a:t>Day</a:t>
                      </a:r>
                      <a:r>
                        <a:rPr lang="en-US" sz="1100" kern="1400" baseline="0" dirty="0" smtClean="0">
                          <a:solidFill>
                            <a:srgbClr val="000000"/>
                          </a:solidFill>
                          <a:latin typeface="Arial" pitchFamily="34" charset="0"/>
                          <a:cs typeface="Arial" pitchFamily="34" charset="0"/>
                        </a:rPr>
                        <a:t> 6:     30g</a:t>
                      </a:r>
                      <a:endParaRPr lang="en-US"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80% Prescribed:       28g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Day</a:t>
                      </a:r>
                      <a:r>
                        <a:rPr lang="en-US" sz="1100" kern="1400" baseline="0" dirty="0" smtClean="0">
                          <a:solidFill>
                            <a:srgbClr val="000000"/>
                          </a:solidFill>
                          <a:latin typeface="Arial" pitchFamily="34" charset="0"/>
                          <a:cs typeface="Arial" pitchFamily="34" charset="0"/>
                        </a:rPr>
                        <a:t> 7:     20g</a:t>
                      </a:r>
                      <a:endParaRPr lang="en-US"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u="none" kern="1400" dirty="0" smtClean="0">
                          <a:solidFill>
                            <a:srgbClr val="000000"/>
                          </a:solidFill>
                          <a:latin typeface="Arial" pitchFamily="34" charset="0"/>
                          <a:cs typeface="Arial" pitchFamily="34" charset="0"/>
                        </a:rPr>
                        <a:t>                                                                           Day 8:     30g</a:t>
                      </a:r>
                    </a:p>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Total</a:t>
                      </a:r>
                      <a:r>
                        <a:rPr lang="en-US" sz="1100" kern="1400" baseline="0" dirty="0" smtClean="0">
                          <a:solidFill>
                            <a:srgbClr val="000000"/>
                          </a:solidFill>
                          <a:latin typeface="Arial" pitchFamily="34" charset="0"/>
                          <a:cs typeface="Arial" pitchFamily="34" charset="0"/>
                        </a:rPr>
                        <a:t> dose received over 3 days = 80g</a:t>
                      </a:r>
                    </a:p>
                    <a:p>
                      <a:pPr marL="9207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3 day average dose is 80 g/ 3 = 26.67g = 76.2%</a:t>
                      </a:r>
                    </a:p>
                    <a:p>
                      <a:pPr marL="92075" marR="0" indent="0" algn="l" rtl="0">
                        <a:spcBef>
                          <a:spcPts val="0"/>
                        </a:spcBef>
                        <a:spcAft>
                          <a:spcPts val="60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600"/>
                        </a:spcAft>
                      </a:pPr>
                      <a:r>
                        <a:rPr lang="en-US" sz="1100" kern="1400" baseline="0" dirty="0" smtClean="0">
                          <a:solidFill>
                            <a:srgbClr val="000000"/>
                          </a:solidFill>
                          <a:latin typeface="Arial" pitchFamily="34" charset="0"/>
                          <a:cs typeface="Arial" pitchFamily="34" charset="0"/>
                        </a:rPr>
                        <a:t>Report Day 7:   Dose received is &lt; 80% </a:t>
                      </a:r>
                      <a:r>
                        <a:rPr lang="en-US" sz="1100" u="sng" kern="1400" baseline="0" dirty="0" smtClean="0">
                          <a:solidFill>
                            <a:srgbClr val="000000"/>
                          </a:solidFill>
                          <a:latin typeface="Arial" pitchFamily="34" charset="0"/>
                          <a:cs typeface="Arial" pitchFamily="34" charset="0"/>
                        </a:rPr>
                        <a:t>AND</a:t>
                      </a:r>
                      <a:r>
                        <a:rPr lang="en-US" sz="1100" kern="1400" baseline="0" dirty="0" smtClean="0">
                          <a:solidFill>
                            <a:srgbClr val="000000"/>
                          </a:solidFill>
                          <a:latin typeface="Arial" pitchFamily="34" charset="0"/>
                          <a:cs typeface="Arial" pitchFamily="34" charset="0"/>
                        </a:rPr>
                        <a:t> 3 day average is &lt; 80 % </a:t>
                      </a:r>
                    </a:p>
                    <a:p>
                      <a:pPr marL="92075" marR="0" indent="0" algn="l" rtl="0">
                        <a:spcBef>
                          <a:spcPts val="0"/>
                        </a:spcBef>
                        <a:spcAft>
                          <a:spcPts val="600"/>
                        </a:spcAft>
                      </a:pPr>
                      <a:r>
                        <a:rPr lang="en-US" sz="1100" kern="1400" baseline="0" dirty="0" smtClean="0">
                          <a:solidFill>
                            <a:srgbClr val="000000"/>
                          </a:solidFill>
                          <a:latin typeface="Arial" pitchFamily="34" charset="0"/>
                          <a:cs typeface="Arial" pitchFamily="34" charset="0"/>
                        </a:rPr>
                        <a:t>Do </a:t>
                      </a:r>
                      <a:r>
                        <a:rPr lang="en-US" sz="1100" b="0" u="sng" kern="1400" baseline="0" dirty="0" smtClean="0">
                          <a:solidFill>
                            <a:srgbClr val="000000"/>
                          </a:solidFill>
                          <a:latin typeface="Arial" pitchFamily="34" charset="0"/>
                          <a:cs typeface="Arial" pitchFamily="34" charset="0"/>
                        </a:rPr>
                        <a:t>NOT</a:t>
                      </a:r>
                      <a:r>
                        <a:rPr lang="en-US" sz="1100" b="1" u="sng" kern="1400"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report Day 6 or Day 8: the 3 day average is &lt;80%  but the d</a:t>
                      </a:r>
                      <a:r>
                        <a:rPr lang="en-US" sz="1100" u="none" kern="1400" baseline="0" dirty="0" smtClean="0">
                          <a:solidFill>
                            <a:srgbClr val="000000"/>
                          </a:solidFill>
                          <a:latin typeface="Arial" pitchFamily="34" charset="0"/>
                          <a:cs typeface="Arial" pitchFamily="34" charset="0"/>
                        </a:rPr>
                        <a:t>ose received on those days is </a:t>
                      </a:r>
                      <a:r>
                        <a:rPr lang="en-US" sz="1100" b="0" u="sng" kern="1400" baseline="0" dirty="0" smtClean="0">
                          <a:solidFill>
                            <a:srgbClr val="000000"/>
                          </a:solidFill>
                          <a:latin typeface="Arial" pitchFamily="34" charset="0"/>
                          <a:cs typeface="Arial" pitchFamily="34" charset="0"/>
                        </a:rPr>
                        <a:t>NOT</a:t>
                      </a:r>
                      <a:r>
                        <a:rPr lang="en-US" sz="1100" u="none" kern="1400" baseline="0" dirty="0" smtClean="0">
                          <a:solidFill>
                            <a:srgbClr val="000000"/>
                          </a:solidFill>
                          <a:latin typeface="Arial" pitchFamily="34" charset="0"/>
                          <a:cs typeface="Arial" pitchFamily="34" charset="0"/>
                        </a:rPr>
                        <a:t> &lt;80%</a:t>
                      </a:r>
                    </a:p>
                    <a:p>
                      <a:pPr marL="92075" marR="0" indent="0" algn="l" rtl="0">
                        <a:spcBef>
                          <a:spcPts val="0"/>
                        </a:spcBef>
                        <a:spcAft>
                          <a:spcPts val="600"/>
                        </a:spcAft>
                      </a:pPr>
                      <a:endParaRPr lang="en-CA" sz="1100" kern="1400" dirty="0" smtClean="0">
                        <a:solidFill>
                          <a:srgbClr val="000000"/>
                        </a:solidFill>
                        <a:latin typeface="Arial" pitchFamily="34" charset="0"/>
                        <a:cs typeface="Arial" pitchFamily="34" charset="0"/>
                      </a:endParaRPr>
                    </a:p>
                    <a:p>
                      <a:pPr marL="92075" marR="0" indent="0" algn="l" rtl="0">
                        <a:spcBef>
                          <a:spcPts val="0"/>
                        </a:spcBef>
                        <a:spcAft>
                          <a:spcPts val="600"/>
                        </a:spcAft>
                      </a:pPr>
                      <a:r>
                        <a:rPr lang="en-CA" sz="1100" b="1" kern="1400" dirty="0" smtClean="0">
                          <a:solidFill>
                            <a:srgbClr val="000000"/>
                          </a:solidFill>
                          <a:latin typeface="Arial" pitchFamily="34" charset="0"/>
                          <a:cs typeface="Arial" pitchFamily="34" charset="0"/>
                        </a:rPr>
                        <a:t>If &lt; 80% is received over a 3 day average, complete the Protocol </a:t>
                      </a:r>
                      <a:r>
                        <a:rPr lang="en-CA" sz="1100" b="1" kern="1400" dirty="0">
                          <a:solidFill>
                            <a:srgbClr val="000000"/>
                          </a:solidFill>
                          <a:latin typeface="Arial" pitchFamily="34" charset="0"/>
                          <a:cs typeface="Arial" pitchFamily="34" charset="0"/>
                        </a:rPr>
                        <a:t>Violation Form </a:t>
                      </a:r>
                      <a:r>
                        <a:rPr lang="en-CA" sz="1100" b="1" kern="1400" dirty="0" smtClean="0">
                          <a:solidFill>
                            <a:srgbClr val="000000"/>
                          </a:solidFill>
                          <a:latin typeface="Arial" pitchFamily="34" charset="0"/>
                          <a:cs typeface="Arial" pitchFamily="34" charset="0"/>
                        </a:rPr>
                        <a:t>in </a:t>
                      </a:r>
                      <a:r>
                        <a:rPr lang="en-CA" sz="1100" b="1" kern="1400" dirty="0" err="1" smtClean="0">
                          <a:solidFill>
                            <a:srgbClr val="000000"/>
                          </a:solidFill>
                          <a:latin typeface="Arial" pitchFamily="34" charset="0"/>
                          <a:cs typeface="Arial" pitchFamily="34" charset="0"/>
                        </a:rPr>
                        <a:t>REDCap</a:t>
                      </a:r>
                      <a:r>
                        <a:rPr lang="en-US" sz="1100" b="1" kern="1400" baseline="0" dirty="0" smtClean="0">
                          <a:solidFill>
                            <a:srgbClr val="000000"/>
                          </a:solidFill>
                          <a:latin typeface="Arial" panose="020B0604020202020204" pitchFamily="34" charset="0"/>
                          <a:cs typeface="Arial" panose="020B0604020202020204" pitchFamily="34" charset="0"/>
                        </a:rPr>
                        <a:t>™</a:t>
                      </a:r>
                      <a:r>
                        <a:rPr lang="en-CA" sz="1100" b="1" kern="1400" dirty="0" smtClean="0">
                          <a:solidFill>
                            <a:srgbClr val="000000"/>
                          </a:solidFill>
                          <a:latin typeface="Arial" pitchFamily="34" charset="0"/>
                          <a:cs typeface="Arial" pitchFamily="34" charset="0"/>
                        </a:rPr>
                        <a:t> within </a:t>
                      </a:r>
                      <a:r>
                        <a:rPr lang="en-CA" sz="1100" b="1" u="sng" kern="1400" dirty="0" smtClean="0">
                          <a:solidFill>
                            <a:srgbClr val="000000"/>
                          </a:solidFill>
                          <a:latin typeface="Arial" pitchFamily="34" charset="0"/>
                          <a:cs typeface="Arial" pitchFamily="34" charset="0"/>
                        </a:rPr>
                        <a:t>24 </a:t>
                      </a:r>
                      <a:r>
                        <a:rPr lang="en-CA" sz="1100" b="1" u="sng" kern="1400" dirty="0">
                          <a:solidFill>
                            <a:srgbClr val="000000"/>
                          </a:solidFill>
                          <a:latin typeface="Arial" pitchFamily="34" charset="0"/>
                          <a:cs typeface="Arial" pitchFamily="34" charset="0"/>
                        </a:rPr>
                        <a:t>hours </a:t>
                      </a:r>
                      <a:r>
                        <a:rPr lang="en-CA" sz="1100" b="1" kern="1400" dirty="0" smtClean="0">
                          <a:solidFill>
                            <a:srgbClr val="000000"/>
                          </a:solidFill>
                          <a:latin typeface="Arial" pitchFamily="34" charset="0"/>
                          <a:cs typeface="Arial" pitchFamily="34" charset="0"/>
                        </a:rPr>
                        <a:t>of </a:t>
                      </a:r>
                      <a:r>
                        <a:rPr lang="en-CA" sz="1100" b="1" kern="1400" dirty="0">
                          <a:solidFill>
                            <a:srgbClr val="000000"/>
                          </a:solidFill>
                          <a:latin typeface="Arial" pitchFamily="34" charset="0"/>
                          <a:cs typeface="Arial" pitchFamily="34" charset="0"/>
                        </a:rPr>
                        <a:t>becoming aware</a:t>
                      </a:r>
                      <a:r>
                        <a:rPr lang="en-CA" sz="1100" b="1" kern="1400" dirty="0" smtClean="0">
                          <a:solidFill>
                            <a:srgbClr val="000000"/>
                          </a:solidFill>
                          <a:latin typeface="Arial" pitchFamily="34" charset="0"/>
                          <a:cs typeface="Arial" pitchFamily="34" charset="0"/>
                        </a:rPr>
                        <a:t>.</a:t>
                      </a:r>
                      <a:endParaRPr lang="en-US" sz="1100" b="1" kern="140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b="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b="0" kern="1400" dirty="0" smtClean="0">
                          <a:solidFill>
                            <a:srgbClr val="000000"/>
                          </a:solidFill>
                          <a:latin typeface="Arial" pitchFamily="34" charset="0"/>
                          <a:cs typeface="Arial" pitchFamily="34" charset="0"/>
                        </a:rPr>
                        <a:t>Refer to</a:t>
                      </a:r>
                      <a:r>
                        <a:rPr lang="en-US" sz="1100" b="0" kern="1400" baseline="0" dirty="0" smtClean="0">
                          <a:solidFill>
                            <a:srgbClr val="000000"/>
                          </a:solidFill>
                          <a:latin typeface="Arial" pitchFamily="34" charset="0"/>
                          <a:cs typeface="Arial" pitchFamily="34" charset="0"/>
                        </a:rPr>
                        <a:t> the Protocol Violations (PVs) section of these worksheets for detailed instructions for reporting PVs.</a:t>
                      </a:r>
                      <a:endParaRPr lang="en-CA" sz="1100" b="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Rectangle 11"/>
          <p:cNvSpPr>
            <a:spLocks noChangeArrowheads="1"/>
          </p:cNvSpPr>
          <p:nvPr/>
        </p:nvSpPr>
        <p:spPr bwMode="auto">
          <a:xfrm>
            <a:off x="214290" y="611560"/>
            <a:ext cx="6858000" cy="2857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Daily Monitoring Instructions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35496"/>
            <a:ext cx="1345925" cy="58530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25</a:t>
            </a:fld>
            <a:endParaRPr lang="en-CA" dirty="0"/>
          </a:p>
        </p:txBody>
      </p:sp>
    </p:spTree>
    <p:extLst>
      <p:ext uri="{BB962C8B-B14F-4D97-AF65-F5344CB8AC3E}">
        <p14:creationId xmlns:p14="http://schemas.microsoft.com/office/powerpoint/2010/main" val="2947706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8" name="Table 887"/>
          <p:cNvGraphicFramePr>
            <a:graphicFrameLocks noGrp="1"/>
          </p:cNvGraphicFramePr>
          <p:nvPr>
            <p:extLst>
              <p:ext uri="{D42A27DB-BD31-4B8C-83A1-F6EECF244321}">
                <p14:modId xmlns:p14="http://schemas.microsoft.com/office/powerpoint/2010/main" val="4122289508"/>
              </p:ext>
            </p:extLst>
          </p:nvPr>
        </p:nvGraphicFramePr>
        <p:xfrm>
          <a:off x="71440" y="1038530"/>
          <a:ext cx="6693890" cy="7906898"/>
        </p:xfrm>
        <a:graphic>
          <a:graphicData uri="http://schemas.openxmlformats.org/drawingml/2006/table">
            <a:tbl>
              <a:tblPr/>
              <a:tblGrid>
                <a:gridCol w="1142982"/>
                <a:gridCol w="1112552"/>
                <a:gridCol w="1091399"/>
                <a:gridCol w="1114512"/>
                <a:gridCol w="1110693"/>
                <a:gridCol w="1121752"/>
              </a:tblGrid>
              <a:tr h="265830">
                <a:tc>
                  <a:txBody>
                    <a:bodyPr/>
                    <a:lstStyle/>
                    <a:p>
                      <a:pPr marL="92075" marR="0" indent="0" algn="l" rtl="0">
                        <a:lnSpc>
                          <a:spcPct val="100000"/>
                        </a:lnSpc>
                        <a:spcBef>
                          <a:spcPts val="0"/>
                        </a:spcBef>
                        <a:spcAft>
                          <a:spcPts val="0"/>
                        </a:spcAft>
                      </a:pPr>
                      <a:r>
                        <a:rPr lang="en-US" sz="1050" b="1" kern="1400" dirty="0" smtClean="0">
                          <a:solidFill>
                            <a:srgbClr val="000000"/>
                          </a:solidFill>
                          <a:latin typeface="Arial" pitchFamily="34" charset="0"/>
                          <a:cs typeface="Arial" pitchFamily="34" charset="0"/>
                        </a:rPr>
                        <a:t>Date</a:t>
                      </a:r>
                    </a:p>
                    <a:p>
                      <a:pPr marL="92075" marR="0" indent="0" algn="l" rtl="0">
                        <a:lnSpc>
                          <a:spcPct val="100000"/>
                        </a:lnSpc>
                        <a:spcBef>
                          <a:spcPts val="0"/>
                        </a:spcBef>
                        <a:spcAft>
                          <a:spcPts val="0"/>
                        </a:spcAft>
                      </a:pPr>
                      <a:r>
                        <a:rPr lang="en-US" sz="1050" kern="1400" dirty="0" smtClean="0">
                          <a:solidFill>
                            <a:srgbClr val="000000"/>
                          </a:solidFill>
                          <a:latin typeface="Arial" pitchFamily="34" charset="0"/>
                          <a:cs typeface="Arial" pitchFamily="34" charset="0"/>
                        </a:rPr>
                        <a:t>YYYY-MM-DD</a:t>
                      </a:r>
                      <a:endParaRPr lang="en-US" sz="1050" kern="1400" dirty="0">
                        <a:solidFill>
                          <a:srgbClr val="000000"/>
                        </a:solidFill>
                        <a:latin typeface="Arial" pitchFamily="34" charset="0"/>
                        <a:cs typeface="Arial"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2140">
                <a:tc>
                  <a:txBody>
                    <a:bodyPr/>
                    <a:lstStyle/>
                    <a:p>
                      <a:pPr marL="92075" marR="0" indent="0" algn="l" rtl="0">
                        <a:lnSpc>
                          <a:spcPct val="100000"/>
                        </a:lnSpc>
                        <a:spcBef>
                          <a:spcPts val="0"/>
                        </a:spcBef>
                        <a:spcAft>
                          <a:spcPts val="0"/>
                        </a:spcAft>
                      </a:pPr>
                      <a:r>
                        <a:rPr lang="en-US" sz="1050" kern="1400" dirty="0" smtClean="0">
                          <a:solidFill>
                            <a:srgbClr val="000000"/>
                          </a:solidFill>
                          <a:latin typeface="Arial" pitchFamily="34" charset="0"/>
                          <a:cs typeface="Arial" pitchFamily="34" charset="0"/>
                        </a:rPr>
                        <a:t># times IP given</a:t>
                      </a:r>
                      <a:r>
                        <a:rPr lang="en-US" sz="1050" kern="1400" baseline="0" dirty="0" smtClean="0">
                          <a:solidFill>
                            <a:srgbClr val="000000"/>
                          </a:solidFill>
                          <a:latin typeface="Arial" pitchFamily="34" charset="0"/>
                          <a:cs typeface="Arial" pitchFamily="34" charset="0"/>
                        </a:rPr>
                        <a:t> today (circle one)</a:t>
                      </a:r>
                      <a:endParaRPr lang="en-US" sz="1050" kern="1400" dirty="0">
                        <a:solidFill>
                          <a:srgbClr val="000000"/>
                        </a:solidFill>
                        <a:latin typeface="Arial" pitchFamily="34" charset="0"/>
                        <a:cs typeface="Arial"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panose="020B0604020202020204" pitchFamily="34" charset="0"/>
                          <a:cs typeface="Arial" panose="020B0604020202020204" pitchFamily="34" charset="0"/>
                        </a:rPr>
                        <a:t>0   1   2   3   4    5 6    7    8    9    10</a:t>
                      </a:r>
                      <a:endParaRPr lang="en-US" sz="1050" kern="1400" dirty="0">
                        <a:solidFill>
                          <a:srgbClr val="000000"/>
                        </a:solidFill>
                        <a:latin typeface="Arial" panose="020B0604020202020204" pitchFamily="34" charset="0"/>
                        <a:cs typeface="Arial" panose="020B0604020202020204"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050" kern="1400" smtClean="0">
                          <a:solidFill>
                            <a:srgbClr val="000000"/>
                          </a:solidFill>
                          <a:latin typeface="Arial" panose="020B0604020202020204" pitchFamily="34" charset="0"/>
                          <a:cs typeface="Arial" panose="020B0604020202020204" pitchFamily="34" charset="0"/>
                        </a:rPr>
                        <a:t>0   1   2   3   4    5 6    7    8    9    10</a:t>
                      </a:r>
                      <a:endParaRPr lang="en-US" sz="1050" kern="1400" dirty="0">
                        <a:solidFill>
                          <a:srgbClr val="000000"/>
                        </a:solidFill>
                        <a:latin typeface="Arial" panose="020B0604020202020204" pitchFamily="34" charset="0"/>
                        <a:cs typeface="Arial" panose="020B0604020202020204"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050" kern="1400" smtClean="0">
                          <a:solidFill>
                            <a:srgbClr val="000000"/>
                          </a:solidFill>
                          <a:latin typeface="Arial" panose="020B0604020202020204" pitchFamily="34" charset="0"/>
                          <a:cs typeface="Arial" panose="020B0604020202020204" pitchFamily="34" charset="0"/>
                        </a:rPr>
                        <a:t>0   1   2   3   4    5 6    7    8    9    10</a:t>
                      </a:r>
                      <a:endParaRPr lang="en-US" sz="1050" kern="1400" dirty="0">
                        <a:solidFill>
                          <a:srgbClr val="000000"/>
                        </a:solidFill>
                        <a:latin typeface="Arial" panose="020B0604020202020204" pitchFamily="34" charset="0"/>
                        <a:cs typeface="Arial" panose="020B0604020202020204"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050" kern="1400" smtClean="0">
                          <a:solidFill>
                            <a:srgbClr val="000000"/>
                          </a:solidFill>
                          <a:latin typeface="Arial" panose="020B0604020202020204" pitchFamily="34" charset="0"/>
                          <a:cs typeface="Arial" panose="020B0604020202020204" pitchFamily="34" charset="0"/>
                        </a:rPr>
                        <a:t>0   1   2   3   4    5 6    7    8    9    10</a:t>
                      </a:r>
                      <a:endParaRPr lang="en-US" sz="1050" kern="1400" dirty="0">
                        <a:solidFill>
                          <a:srgbClr val="000000"/>
                        </a:solidFill>
                        <a:latin typeface="Arial" panose="020B0604020202020204" pitchFamily="34" charset="0"/>
                        <a:cs typeface="Arial" panose="020B0604020202020204"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panose="020B0604020202020204" pitchFamily="34" charset="0"/>
                          <a:cs typeface="Arial" panose="020B0604020202020204" pitchFamily="34" charset="0"/>
                        </a:rPr>
                        <a:t>0   1   2   3   4    5 6    7    8    9    10</a:t>
                      </a:r>
                      <a:endParaRPr lang="en-US" sz="1050" kern="1400" dirty="0">
                        <a:solidFill>
                          <a:srgbClr val="000000"/>
                        </a:solidFill>
                        <a:latin typeface="Arial" panose="020B0604020202020204" pitchFamily="34" charset="0"/>
                        <a:cs typeface="Arial" panose="020B0604020202020204" pitchFamily="34" charset="0"/>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142">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1) # grams given (circle</a:t>
                      </a:r>
                      <a:r>
                        <a:rPr lang="en-CA" sz="1050" kern="1400" baseline="0" dirty="0" smtClean="0">
                          <a:solidFill>
                            <a:srgbClr val="000000"/>
                          </a:solidFill>
                          <a:latin typeface="Arial" pitchFamily="34" charset="0"/>
                          <a:cs typeface="Arial" pitchFamily="34" charset="0"/>
                        </a:rPr>
                        <a:t> one)</a:t>
                      </a:r>
                      <a:endParaRPr lang="en-CA" sz="1050" kern="1400" dirty="0" smtClean="0">
                        <a:solidFill>
                          <a:srgbClr val="000000"/>
                        </a:solidFill>
                        <a:latin typeface="Arial" pitchFamily="34" charset="0"/>
                        <a:cs typeface="Arial" pitchFamily="34" charset="0"/>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8226">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endParaRPr lang="en-CA" sz="1050" kern="1400" dirty="0">
                        <a:solidFill>
                          <a:srgbClr val="000000"/>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9846">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 2)</a:t>
                      </a:r>
                      <a:r>
                        <a:rPr lang="en-CA" sz="1050" kern="1400" baseline="0" dirty="0" smtClean="0">
                          <a:solidFill>
                            <a:srgbClr val="000000"/>
                          </a:solidFill>
                          <a:latin typeface="Arial" pitchFamily="34" charset="0"/>
                          <a:cs typeface="Arial" pitchFamily="34" charset="0"/>
                        </a:rPr>
                        <a:t> </a:t>
                      </a:r>
                      <a:r>
                        <a:rPr lang="en-CA" sz="1050" kern="1400" dirty="0" smtClean="0">
                          <a:solidFill>
                            <a:srgbClr val="000000"/>
                          </a:solidFill>
                          <a:latin typeface="Arial" pitchFamily="34" charset="0"/>
                          <a:cs typeface="Arial" pitchFamily="34" charset="0"/>
                        </a:rPr>
                        <a:t># grams given (circle one)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0524">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3) # grams given (circle</a:t>
                      </a:r>
                      <a:r>
                        <a:rPr lang="en-CA" sz="1050" kern="1400" baseline="0" dirty="0" smtClean="0">
                          <a:solidFill>
                            <a:srgbClr val="000000"/>
                          </a:solidFill>
                          <a:latin typeface="Arial" pitchFamily="34" charset="0"/>
                          <a:cs typeface="Arial" pitchFamily="34" charset="0"/>
                        </a:rPr>
                        <a:t> one)</a:t>
                      </a:r>
                      <a:endParaRPr lang="en-CA" sz="1050" kern="1400" dirty="0" smtClean="0">
                        <a:solidFill>
                          <a:srgbClr val="000000"/>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0524">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4) # grams given (circle</a:t>
                      </a:r>
                      <a:r>
                        <a:rPr lang="en-CA" sz="1050" kern="1400" baseline="0" dirty="0" smtClean="0">
                          <a:solidFill>
                            <a:srgbClr val="000000"/>
                          </a:solidFill>
                          <a:latin typeface="Arial" pitchFamily="34" charset="0"/>
                          <a:cs typeface="Arial" pitchFamily="34" charset="0"/>
                        </a:rPr>
                        <a:t> one)</a:t>
                      </a:r>
                      <a:endParaRPr lang="en-CA" sz="1050" kern="1400" dirty="0" smtClean="0">
                        <a:solidFill>
                          <a:srgbClr val="000000"/>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188318">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7746">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5) # grams given (circle)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32518">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5554">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6) # grams given (circle one)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r h="20471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354">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7) # grams given (circle one)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48910">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9162">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8) # grams given (circle one)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21102">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4962">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9) # grams given (circle one)</a:t>
                      </a:r>
                    </a:p>
                  </a:txBody>
                  <a:tcPr marL="16570" marR="16570" marT="16570" marB="16570">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193294">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2770">
                <a:tc>
                  <a:txBody>
                    <a:bodyPr/>
                    <a:lstStyle/>
                    <a:p>
                      <a:pPr marL="0" marR="0" indent="85725" algn="ctr"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10) # grams given (circle one)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ctr" rtl="0">
                        <a:lnSpc>
                          <a:spcPct val="100000"/>
                        </a:lnSpc>
                        <a:spcBef>
                          <a:spcPts val="0"/>
                        </a:spcBef>
                        <a:spcAft>
                          <a:spcPts val="0"/>
                        </a:spcAft>
                      </a:pPr>
                      <a:r>
                        <a:rPr lang="en-US" sz="1050" kern="1400" dirty="0" smtClean="0">
                          <a:solidFill>
                            <a:srgbClr val="000000"/>
                          </a:solidFill>
                          <a:latin typeface="Arial"/>
                        </a:rPr>
                        <a:t>5      10      15 </a:t>
                      </a:r>
                    </a:p>
                    <a:p>
                      <a:pPr marR="0" indent="0" algn="ctr" rtl="0">
                        <a:lnSpc>
                          <a:spcPct val="100000"/>
                        </a:lnSpc>
                        <a:spcBef>
                          <a:spcPts val="0"/>
                        </a:spcBef>
                        <a:spcAft>
                          <a:spcPts val="0"/>
                        </a:spcAft>
                      </a:pPr>
                      <a:r>
                        <a:rPr lang="en-US" sz="1050" kern="1400" dirty="0" smtClean="0">
                          <a:solidFill>
                            <a:srgbClr val="000000"/>
                          </a:solidFill>
                          <a:latin typeface="Arial"/>
                        </a:rPr>
                        <a:t>20     25     30 </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193294">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CA" sz="1050" kern="1400" dirty="0" smtClean="0">
                          <a:solidFill>
                            <a:srgbClr val="000000"/>
                          </a:solidFill>
                          <a:latin typeface="Arial" pitchFamily="34" charset="0"/>
                          <a:cs typeface="Arial" pitchFamily="34" charset="0"/>
                        </a:rPr>
                        <a:t>    Route</a:t>
                      </a: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cap="none" baseline="0" dirty="0" smtClean="0">
                          <a:latin typeface="Arial" pitchFamily="34" charset="0"/>
                          <a:ea typeface="MS Mincho"/>
                          <a:cs typeface="Arial" pitchFamily="34" charset="0"/>
                        </a:rPr>
                        <a:t>EN </a:t>
                      </a:r>
                      <a:r>
                        <a:rPr lang="en-US" sz="1050" kern="1400" cap="none" baseline="0" dirty="0" smtClean="0">
                          <a:solidFill>
                            <a:srgbClr val="000000"/>
                          </a:solidFill>
                          <a:latin typeface="Wingdings" pitchFamily="2" charset="2"/>
                          <a:cs typeface="Arial" pitchFamily="34" charset="0"/>
                        </a:rPr>
                        <a:t> o</a:t>
                      </a:r>
                      <a:r>
                        <a:rPr lang="en-US" sz="1050" kern="1400" cap="none" baseline="0" dirty="0" smtClean="0">
                          <a:solidFill>
                            <a:srgbClr val="000000"/>
                          </a:solidFill>
                          <a:latin typeface="Arial" pitchFamily="34" charset="0"/>
                          <a:cs typeface="Arial" pitchFamily="34" charset="0"/>
                        </a:rPr>
                        <a:t> </a:t>
                      </a:r>
                      <a:r>
                        <a:rPr lang="en-CA" sz="1050" kern="1400" cap="none" baseline="0" dirty="0" smtClean="0">
                          <a:solidFill>
                            <a:srgbClr val="000000"/>
                          </a:solidFill>
                          <a:latin typeface="Arial" pitchFamily="34" charset="0"/>
                          <a:ea typeface="MS Mincho"/>
                          <a:cs typeface="Arial" pitchFamily="34" charset="0"/>
                        </a:rPr>
                        <a:t>PO</a:t>
                      </a:r>
                      <a:r>
                        <a:rPr lang="en-CA" sz="1050" cap="none" baseline="0" dirty="0" smtClean="0">
                          <a:latin typeface="Arial" pitchFamily="34" charset="0"/>
                          <a:ea typeface="MS Mincho"/>
                          <a:cs typeface="Arial" pitchFamily="34" charset="0"/>
                        </a:rPr>
                        <a:t> </a:t>
                      </a:r>
                      <a:endParaRPr lang="en-US" sz="1050" kern="1400" dirty="0">
                        <a:solidFill>
                          <a:srgbClr val="000000"/>
                        </a:solidFill>
                      </a:endParaRPr>
                    </a:p>
                  </a:txBody>
                  <a:tcPr marL="16570" marR="16570" marT="16570" marB="165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15394">
                <a:tc>
                  <a:txBody>
                    <a:bodyPr/>
                    <a:lstStyle/>
                    <a:p>
                      <a:pPr marL="85725" marR="0" indent="0" algn="l" rtl="0">
                        <a:lnSpc>
                          <a:spcPct val="100000"/>
                        </a:lnSpc>
                        <a:spcBef>
                          <a:spcPts val="0"/>
                        </a:spcBef>
                        <a:spcAft>
                          <a:spcPts val="0"/>
                        </a:spcAft>
                      </a:pPr>
                      <a:r>
                        <a:rPr lang="en-US" sz="1050" kern="1400" dirty="0" smtClean="0">
                          <a:solidFill>
                            <a:srgbClr val="000000"/>
                          </a:solidFill>
                          <a:latin typeface="Arial" pitchFamily="34" charset="0"/>
                          <a:cs typeface="Arial" pitchFamily="34" charset="0"/>
                        </a:rPr>
                        <a:t>TOTAL # grams</a:t>
                      </a:r>
                      <a:r>
                        <a:rPr lang="en-US" sz="1050" kern="1400" baseline="0" dirty="0" smtClean="0">
                          <a:solidFill>
                            <a:srgbClr val="000000"/>
                          </a:solidFill>
                          <a:latin typeface="Arial" pitchFamily="34" charset="0"/>
                          <a:cs typeface="Arial" pitchFamily="34" charset="0"/>
                        </a:rPr>
                        <a:t>  </a:t>
                      </a:r>
                      <a:r>
                        <a:rPr lang="en-US" sz="1050" kern="1400" dirty="0" smtClean="0">
                          <a:solidFill>
                            <a:srgbClr val="000000"/>
                          </a:solidFill>
                          <a:latin typeface="Arial" pitchFamily="34" charset="0"/>
                          <a:cs typeface="Arial" pitchFamily="34" charset="0"/>
                        </a:rPr>
                        <a:t>given today</a:t>
                      </a:r>
                      <a:endParaRPr lang="en-CA" sz="1050" kern="1400" dirty="0">
                        <a:solidFill>
                          <a:srgbClr val="000000"/>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050" kern="1400" dirty="0">
                        <a:solidFill>
                          <a:srgbClr val="000000"/>
                        </a:solidFill>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6908">
                <a:tc>
                  <a:txBody>
                    <a:bodyPr/>
                    <a:lstStyle/>
                    <a:p>
                      <a:pPr marL="85725" marR="0" indent="0" algn="l" rtl="0">
                        <a:lnSpc>
                          <a:spcPct val="100000"/>
                        </a:lnSpc>
                        <a:spcBef>
                          <a:spcPts val="0"/>
                        </a:spcBef>
                        <a:spcAft>
                          <a:spcPts val="0"/>
                        </a:spcAft>
                      </a:pPr>
                      <a:r>
                        <a:rPr lang="en-CA" sz="1050" kern="1400" dirty="0" smtClean="0">
                          <a:solidFill>
                            <a:srgbClr val="000000"/>
                          </a:solidFill>
                          <a:latin typeface="Arial" pitchFamily="34" charset="0"/>
                          <a:cs typeface="Arial" pitchFamily="34" charset="0"/>
                        </a:rPr>
                        <a:t>Percentage</a:t>
                      </a:r>
                      <a:r>
                        <a:rPr lang="en-CA" sz="1050" kern="1400" baseline="0" dirty="0" smtClean="0">
                          <a:solidFill>
                            <a:srgbClr val="000000"/>
                          </a:solidFill>
                          <a:latin typeface="Arial" pitchFamily="34" charset="0"/>
                          <a:cs typeface="Arial" pitchFamily="34" charset="0"/>
                        </a:rPr>
                        <a:t> </a:t>
                      </a:r>
                      <a:r>
                        <a:rPr lang="en-CA" sz="1050" kern="1400" dirty="0" smtClean="0">
                          <a:solidFill>
                            <a:srgbClr val="000000"/>
                          </a:solidFill>
                          <a:latin typeface="Arial" pitchFamily="34" charset="0"/>
                          <a:cs typeface="Arial" pitchFamily="34" charset="0"/>
                        </a:rPr>
                        <a:t>of prescribed given</a:t>
                      </a:r>
                      <a:endParaRPr lang="en-CA" sz="1050" kern="1400" dirty="0">
                        <a:solidFill>
                          <a:srgbClr val="000000"/>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r" rtl="0">
                        <a:lnSpc>
                          <a:spcPct val="100000"/>
                        </a:lnSpc>
                        <a:spcBef>
                          <a:spcPts val="0"/>
                        </a:spcBef>
                        <a:spcAft>
                          <a:spcPts val="0"/>
                        </a:spcAft>
                      </a:pPr>
                      <a:r>
                        <a:rPr lang="en-US" sz="1050" kern="1400" dirty="0">
                          <a:solidFill>
                            <a:srgbClr val="000000"/>
                          </a:solidFill>
                          <a:latin typeface="Arial"/>
                        </a:rPr>
                        <a:t> </a:t>
                      </a:r>
                      <a:endParaRPr lang="en-US" sz="1050" kern="1400" dirty="0">
                        <a:solidFill>
                          <a:srgbClr val="000000"/>
                        </a:solidFill>
                      </a:endParaRPr>
                    </a:p>
                    <a:p>
                      <a:pPr marR="0" indent="0" algn="r"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lnSpc>
                          <a:spcPct val="100000"/>
                        </a:lnSpc>
                        <a:spcBef>
                          <a:spcPts val="0"/>
                        </a:spcBef>
                        <a:spcAft>
                          <a:spcPts val="0"/>
                        </a:spcAft>
                      </a:pPr>
                      <a:r>
                        <a:rPr lang="en-US" sz="1050" kern="1400" dirty="0">
                          <a:solidFill>
                            <a:srgbClr val="000000"/>
                          </a:solidFill>
                          <a:latin typeface="Arial"/>
                        </a:rPr>
                        <a:t> </a:t>
                      </a:r>
                      <a:endParaRPr lang="en-US" sz="1050" kern="1400" dirty="0">
                        <a:solidFill>
                          <a:srgbClr val="000000"/>
                        </a:solidFill>
                      </a:endParaRPr>
                    </a:p>
                    <a:p>
                      <a:pPr marR="0" indent="0" algn="r" rtl="0">
                        <a:lnSpc>
                          <a:spcPct val="100000"/>
                        </a:lnSpc>
                        <a:spcBef>
                          <a:spcPts val="0"/>
                        </a:spcBef>
                        <a:spcAft>
                          <a:spcPts val="0"/>
                        </a:spcAft>
                      </a:pPr>
                      <a:r>
                        <a:rPr lang="en-US" sz="1050" kern="1400" dirty="0" smtClean="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lnSpc>
                          <a:spcPct val="100000"/>
                        </a:lnSpc>
                        <a:spcBef>
                          <a:spcPts val="0"/>
                        </a:spcBef>
                        <a:spcAft>
                          <a:spcPts val="0"/>
                        </a:spcAft>
                      </a:pPr>
                      <a:endParaRPr lang="en-US" sz="1050" kern="1400" dirty="0" smtClean="0">
                        <a:solidFill>
                          <a:srgbClr val="000000"/>
                        </a:solidFill>
                        <a:latin typeface="Arial"/>
                      </a:endParaRPr>
                    </a:p>
                    <a:p>
                      <a:pPr marR="0" indent="0" algn="r" rtl="0">
                        <a:lnSpc>
                          <a:spcPct val="100000"/>
                        </a:lnSpc>
                        <a:spcBef>
                          <a:spcPts val="0"/>
                        </a:spcBef>
                        <a:spcAft>
                          <a:spcPts val="0"/>
                        </a:spcAft>
                      </a:pPr>
                      <a:r>
                        <a:rPr lang="en-US" sz="1050" kern="1400" dirty="0" smtClean="0">
                          <a:solidFill>
                            <a:srgbClr val="000000"/>
                          </a:solidFill>
                          <a:latin typeface="Arial"/>
                        </a:rPr>
                        <a:t>%</a:t>
                      </a:r>
                      <a:r>
                        <a:rPr lang="en-US" sz="1050" kern="1400" dirty="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lnSpc>
                          <a:spcPct val="100000"/>
                        </a:lnSpc>
                        <a:spcBef>
                          <a:spcPts val="0"/>
                        </a:spcBef>
                        <a:spcAft>
                          <a:spcPts val="0"/>
                        </a:spcAft>
                      </a:pPr>
                      <a:endParaRPr lang="en-US" sz="1050" kern="1400" dirty="0" smtClean="0">
                        <a:solidFill>
                          <a:srgbClr val="000000"/>
                        </a:solidFill>
                        <a:latin typeface="Arial"/>
                      </a:endParaRPr>
                    </a:p>
                    <a:p>
                      <a:pPr marR="0" indent="0" algn="r" rtl="0">
                        <a:lnSpc>
                          <a:spcPct val="100000"/>
                        </a:lnSpc>
                        <a:spcBef>
                          <a:spcPts val="0"/>
                        </a:spcBef>
                        <a:spcAft>
                          <a:spcPts val="0"/>
                        </a:spcAft>
                      </a:pPr>
                      <a:r>
                        <a:rPr lang="en-US" sz="1050" kern="1400" dirty="0" smtClean="0">
                          <a:solidFill>
                            <a:srgbClr val="000000"/>
                          </a:solidFill>
                          <a:latin typeface="Arial"/>
                        </a:rPr>
                        <a:t>%</a:t>
                      </a:r>
                      <a:r>
                        <a:rPr lang="en-US" sz="1050" kern="1400" dirty="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lnSpc>
                          <a:spcPct val="100000"/>
                        </a:lnSpc>
                        <a:spcBef>
                          <a:spcPts val="0"/>
                        </a:spcBef>
                        <a:spcAft>
                          <a:spcPts val="0"/>
                        </a:spcAft>
                      </a:pPr>
                      <a:endParaRPr lang="en-US" sz="1050" kern="1400" dirty="0" smtClean="0">
                        <a:solidFill>
                          <a:srgbClr val="000000"/>
                        </a:solidFill>
                        <a:latin typeface="Arial"/>
                      </a:endParaRPr>
                    </a:p>
                    <a:p>
                      <a:pPr marR="0" indent="0" algn="r" rtl="0">
                        <a:lnSpc>
                          <a:spcPct val="100000"/>
                        </a:lnSpc>
                        <a:spcBef>
                          <a:spcPts val="0"/>
                        </a:spcBef>
                        <a:spcAft>
                          <a:spcPts val="0"/>
                        </a:spcAft>
                      </a:pPr>
                      <a:r>
                        <a:rPr lang="en-US" sz="1050" kern="1400" dirty="0" smtClean="0">
                          <a:solidFill>
                            <a:srgbClr val="000000"/>
                          </a:solidFill>
                          <a:latin typeface="Arial"/>
                        </a:rPr>
                        <a:t>%</a:t>
                      </a:r>
                      <a:r>
                        <a:rPr lang="en-US" sz="1050" kern="1400" dirty="0">
                          <a:solidFill>
                            <a:srgbClr val="000000"/>
                          </a:solidFill>
                          <a:latin typeface="Arial"/>
                        </a:rPr>
                        <a:t> </a:t>
                      </a:r>
                      <a:endParaRPr lang="en-US" sz="1050" kern="1400" dirty="0">
                        <a:solidFill>
                          <a:srgbClr val="000000"/>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0040">
                <a:tc>
                  <a:txBody>
                    <a:bodyPr/>
                    <a:lstStyle/>
                    <a:p>
                      <a:pPr marL="85725" marR="0" indent="0" algn="l" rtl="0">
                        <a:lnSpc>
                          <a:spcPct val="100000"/>
                        </a:lnSpc>
                        <a:spcBef>
                          <a:spcPts val="0"/>
                        </a:spcBef>
                        <a:spcAft>
                          <a:spcPts val="0"/>
                        </a:spcAft>
                      </a:pPr>
                      <a:r>
                        <a:rPr lang="en-US" sz="1050" b="1" kern="1400" dirty="0">
                          <a:solidFill>
                            <a:schemeClr val="tx1"/>
                          </a:solidFill>
                          <a:latin typeface="Arial" pitchFamily="34" charset="0"/>
                          <a:cs typeface="Arial" pitchFamily="34" charset="0"/>
                        </a:rPr>
                        <a:t>Protocol Violation</a:t>
                      </a:r>
                      <a:endParaRPr lang="en-US" sz="1050" kern="1400" dirty="0">
                        <a:solidFill>
                          <a:schemeClr val="tx1"/>
                        </a:solidFill>
                        <a:latin typeface="Arial" pitchFamily="34" charset="0"/>
                        <a:cs typeface="Arial" pitchFamily="34" charset="0"/>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Yes</a:t>
                      </a:r>
                      <a:endParaRPr lang="en-CA" sz="1050" cap="none" baseline="0" dirty="0" smtClean="0">
                        <a:solidFill>
                          <a:schemeClr val="tx1"/>
                        </a:solidFill>
                        <a:latin typeface="Arial" pitchFamily="34" charset="0"/>
                        <a:ea typeface="MS Mincho"/>
                        <a:cs typeface="Arial" pitchFamily="34" charset="0"/>
                      </a:endParaRPr>
                    </a:p>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No</a:t>
                      </a:r>
                      <a:r>
                        <a:rPr lang="en-CA" sz="1050" cap="none" baseline="0" dirty="0" smtClean="0">
                          <a:solidFill>
                            <a:schemeClr val="tx1"/>
                          </a:solidFill>
                          <a:latin typeface="Arial" pitchFamily="34" charset="0"/>
                          <a:ea typeface="MS Mincho"/>
                          <a:cs typeface="Arial" pitchFamily="34" charset="0"/>
                        </a:rPr>
                        <a:t> </a:t>
                      </a:r>
                      <a:endParaRPr lang="en-US" sz="1050" kern="1400" dirty="0">
                        <a:solidFill>
                          <a:schemeClr val="tx1"/>
                        </a:solidFill>
                      </a:endParaRPr>
                    </a:p>
                  </a:txBody>
                  <a:tcPr marL="16570" marR="16570" marT="16570" marB="16570">
                    <a:lnL w="952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Yes</a:t>
                      </a:r>
                      <a:endParaRPr lang="en-CA" sz="1050" cap="none" baseline="0" dirty="0" smtClean="0">
                        <a:solidFill>
                          <a:schemeClr val="tx1"/>
                        </a:solidFill>
                        <a:latin typeface="Arial" pitchFamily="34" charset="0"/>
                        <a:ea typeface="MS Mincho"/>
                        <a:cs typeface="Arial" pitchFamily="34" charset="0"/>
                      </a:endParaRPr>
                    </a:p>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No</a:t>
                      </a:r>
                      <a:r>
                        <a:rPr lang="en-CA" sz="1050" cap="none" baseline="0" dirty="0" smtClean="0">
                          <a:solidFill>
                            <a:schemeClr val="tx1"/>
                          </a:solidFill>
                          <a:latin typeface="Arial" pitchFamily="34" charset="0"/>
                          <a:ea typeface="MS Mincho"/>
                          <a:cs typeface="Arial" pitchFamily="34" charset="0"/>
                        </a:rPr>
                        <a:t> </a:t>
                      </a:r>
                      <a:endParaRPr lang="en-US" sz="1050" kern="1400" dirty="0">
                        <a:solidFill>
                          <a:schemeClr val="tx1"/>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Yes</a:t>
                      </a:r>
                      <a:endParaRPr lang="en-CA" sz="1050" cap="none" baseline="0" dirty="0" smtClean="0">
                        <a:solidFill>
                          <a:schemeClr val="tx1"/>
                        </a:solidFill>
                        <a:latin typeface="Arial" pitchFamily="34" charset="0"/>
                        <a:ea typeface="MS Mincho"/>
                        <a:cs typeface="Arial" pitchFamily="34" charset="0"/>
                      </a:endParaRPr>
                    </a:p>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No</a:t>
                      </a:r>
                      <a:r>
                        <a:rPr lang="en-CA" sz="1050" cap="none" baseline="0" dirty="0" smtClean="0">
                          <a:solidFill>
                            <a:schemeClr val="tx1"/>
                          </a:solidFill>
                          <a:latin typeface="Arial" pitchFamily="34" charset="0"/>
                          <a:ea typeface="MS Mincho"/>
                          <a:cs typeface="Arial" pitchFamily="34" charset="0"/>
                        </a:rPr>
                        <a:t> </a:t>
                      </a:r>
                      <a:endParaRPr lang="en-US" sz="1050" kern="1400" dirty="0">
                        <a:solidFill>
                          <a:schemeClr val="tx1"/>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Yes</a:t>
                      </a:r>
                      <a:endParaRPr lang="en-CA" sz="1050" cap="none" baseline="0" dirty="0" smtClean="0">
                        <a:solidFill>
                          <a:schemeClr val="tx1"/>
                        </a:solidFill>
                        <a:latin typeface="Arial" pitchFamily="34" charset="0"/>
                        <a:ea typeface="MS Mincho"/>
                        <a:cs typeface="Arial" pitchFamily="34" charset="0"/>
                      </a:endParaRPr>
                    </a:p>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No</a:t>
                      </a:r>
                      <a:r>
                        <a:rPr lang="en-CA" sz="1050" cap="none" baseline="0" dirty="0" smtClean="0">
                          <a:solidFill>
                            <a:schemeClr val="tx1"/>
                          </a:solidFill>
                          <a:latin typeface="Arial" pitchFamily="34" charset="0"/>
                          <a:ea typeface="MS Mincho"/>
                          <a:cs typeface="Arial" pitchFamily="34" charset="0"/>
                        </a:rPr>
                        <a:t> </a:t>
                      </a:r>
                      <a:endParaRPr lang="en-US" sz="1050" kern="1400" dirty="0">
                        <a:solidFill>
                          <a:schemeClr val="tx1"/>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Yes</a:t>
                      </a:r>
                      <a:endParaRPr lang="en-CA" sz="1050" cap="none" baseline="0" dirty="0" smtClean="0">
                        <a:solidFill>
                          <a:schemeClr val="tx1"/>
                        </a:solidFill>
                        <a:latin typeface="Arial" pitchFamily="34" charset="0"/>
                        <a:ea typeface="MS Mincho"/>
                        <a:cs typeface="Arial" pitchFamily="34" charset="0"/>
                      </a:endParaRPr>
                    </a:p>
                    <a:p>
                      <a:pPr marR="0" indent="0" algn="l" rtl="0">
                        <a:lnSpc>
                          <a:spcPct val="100000"/>
                        </a:lnSpc>
                        <a:spcBef>
                          <a:spcPts val="0"/>
                        </a:spcBef>
                        <a:spcAft>
                          <a:spcPts val="0"/>
                        </a:spcAft>
                        <a:buFont typeface="Wingdings"/>
                        <a:buNone/>
                      </a:pPr>
                      <a:r>
                        <a:rPr lang="en-US" sz="1050" kern="1400" cap="none" baseline="0" dirty="0" smtClean="0">
                          <a:solidFill>
                            <a:schemeClr val="tx1"/>
                          </a:solidFill>
                          <a:latin typeface="Wingdings" pitchFamily="2" charset="2"/>
                          <a:cs typeface="Arial" pitchFamily="34" charset="0"/>
                        </a:rPr>
                        <a:t> o</a:t>
                      </a:r>
                      <a:r>
                        <a:rPr lang="en-US" sz="1050" kern="1400" cap="none" baseline="0" dirty="0" smtClean="0">
                          <a:solidFill>
                            <a:schemeClr val="tx1"/>
                          </a:solidFill>
                          <a:latin typeface="Arial" pitchFamily="34" charset="0"/>
                          <a:cs typeface="Arial" pitchFamily="34" charset="0"/>
                        </a:rPr>
                        <a:t> </a:t>
                      </a:r>
                      <a:r>
                        <a:rPr lang="en-CA" sz="1050" kern="1400" cap="none" baseline="0" dirty="0" smtClean="0">
                          <a:solidFill>
                            <a:schemeClr val="tx1"/>
                          </a:solidFill>
                          <a:latin typeface="Arial" pitchFamily="34" charset="0"/>
                          <a:ea typeface="MS Mincho"/>
                          <a:cs typeface="Arial" pitchFamily="34" charset="0"/>
                        </a:rPr>
                        <a:t>No</a:t>
                      </a:r>
                      <a:r>
                        <a:rPr lang="en-CA" sz="1050" cap="none" baseline="0" dirty="0" smtClean="0">
                          <a:solidFill>
                            <a:schemeClr val="tx1"/>
                          </a:solidFill>
                          <a:latin typeface="Arial" pitchFamily="34" charset="0"/>
                          <a:ea typeface="MS Mincho"/>
                          <a:cs typeface="Arial" pitchFamily="34" charset="0"/>
                        </a:rPr>
                        <a:t> </a:t>
                      </a:r>
                      <a:endParaRPr lang="en-US" sz="1050" kern="1400" dirty="0">
                        <a:solidFill>
                          <a:schemeClr val="tx1"/>
                        </a:solidFill>
                      </a:endParaRPr>
                    </a:p>
                  </a:txBody>
                  <a:tcPr marL="16570" marR="16570" marT="16570" marB="1657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587" name="Text Box 321"/>
          <p:cNvSpPr txBox="1">
            <a:spLocks noChangeArrowheads="1"/>
          </p:cNvSpPr>
          <p:nvPr/>
        </p:nvSpPr>
        <p:spPr bwMode="auto">
          <a:xfrm>
            <a:off x="602912" y="442393"/>
            <a:ext cx="6282472"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Daily Monitoring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3" name="Text Box 412"/>
          <p:cNvSpPr txBox="1">
            <a:spLocks noChangeArrowheads="1"/>
          </p:cNvSpPr>
          <p:nvPr/>
        </p:nvSpPr>
        <p:spPr bwMode="auto">
          <a:xfrm>
            <a:off x="5517232" y="744141"/>
            <a:ext cx="971550" cy="371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Page #:_____</a:t>
            </a:r>
            <a:r>
              <a:rPr kumimoji="0" lang="en-US" sz="1000" b="1" i="1"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5"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36" name="Straight Connector 73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789" y="683568"/>
            <a:ext cx="1996059" cy="246221"/>
          </a:xfrm>
          <a:prstGeom prst="rect">
            <a:avLst/>
          </a:prstGeom>
          <a:noFill/>
        </p:spPr>
        <p:txBody>
          <a:bodyPr wrap="none" rtlCol="0">
            <a:spAutoFit/>
          </a:bodyPr>
          <a:lstStyle/>
          <a:p>
            <a:r>
              <a:rPr lang="en-US" sz="1000" b="1" i="1" dirty="0" smtClean="0">
                <a:latin typeface="Arial" panose="020B0604020202020204" pitchFamily="34" charset="0"/>
                <a:cs typeface="Arial" panose="020B0604020202020204" pitchFamily="34" charset="0"/>
              </a:rPr>
              <a:t>Prescribed # _______  gm/day</a:t>
            </a:r>
            <a:endParaRPr lang="en-CA" sz="1000" b="1" i="1" dirty="0">
              <a:latin typeface="Arial" panose="020B0604020202020204" pitchFamily="34" charset="0"/>
              <a:cs typeface="Arial" panose="020B0604020202020204" pitchFamily="34" charset="0"/>
            </a:endParaRPr>
          </a:p>
        </p:txBody>
      </p:sp>
      <p:pic>
        <p:nvPicPr>
          <p:cNvPr id="2355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2" y="35496"/>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p:nvSpPr>
        <p:spPr bwMode="auto">
          <a:xfrm>
            <a:off x="5138813" y="3952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26</a:t>
            </a:fld>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62879961"/>
              </p:ext>
            </p:extLst>
          </p:nvPr>
        </p:nvGraphicFramePr>
        <p:xfrm>
          <a:off x="285728" y="1043608"/>
          <a:ext cx="6286544" cy="6949610"/>
        </p:xfrm>
        <a:graphic>
          <a:graphicData uri="http://schemas.openxmlformats.org/drawingml/2006/table">
            <a:tbl>
              <a:tblPr/>
              <a:tblGrid>
                <a:gridCol w="1127048"/>
                <a:gridCol w="5159496"/>
              </a:tblGrid>
              <a:tr h="432048">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a:t>
                      </a:r>
                      <a:r>
                        <a:rPr lang="en-CA" sz="1100" b="1" kern="1400" dirty="0" smtClean="0">
                          <a:solidFill>
                            <a:srgbClr val="000000"/>
                          </a:solidFill>
                          <a:latin typeface="Arial" pitchFamily="34" charset="0"/>
                          <a:cs typeface="Arial" pitchFamily="34" charset="0"/>
                        </a:rPr>
                        <a:t>Information</a:t>
                      </a:r>
                      <a:endParaRPr lang="en-CA" sz="1100" kern="1400" dirty="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US" sz="1100" kern="1400" dirty="0" smtClean="0">
                          <a:solidFill>
                            <a:srgbClr val="000000"/>
                          </a:solidFill>
                          <a:latin typeface="Arial" pitchFamily="34" charset="0"/>
                          <a:cs typeface="Arial" pitchFamily="34" charset="0"/>
                        </a:rPr>
                        <a:t>This data is</a:t>
                      </a:r>
                      <a:r>
                        <a:rPr lang="en-US" sz="1100" kern="1400" baseline="0" dirty="0" smtClean="0">
                          <a:solidFill>
                            <a:srgbClr val="000000"/>
                          </a:solidFill>
                          <a:latin typeface="Arial" pitchFamily="34" charset="0"/>
                          <a:cs typeface="Arial" pitchFamily="34" charset="0"/>
                        </a:rPr>
                        <a:t> collected to determine which units of measurement specific laboratory tests are reported in at your site.</a:t>
                      </a: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55846">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Data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Collection </a:t>
                      </a:r>
                      <a:endParaRPr lang="en-CA" sz="1100" kern="1400" dirty="0" smtClean="0">
                        <a:solidFill>
                          <a:srgbClr val="000000"/>
                        </a:solidFill>
                        <a:latin typeface="Arial" pitchFamily="34" charset="0"/>
                        <a:cs typeface="Arial" pitchFamily="34" charset="0"/>
                      </a:endParaRP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This data is only collected </a:t>
                      </a:r>
                      <a:r>
                        <a:rPr lang="en-US" sz="1100" b="1" u="sng" kern="1400" baseline="0" dirty="0" smtClean="0">
                          <a:solidFill>
                            <a:srgbClr val="000000"/>
                          </a:solidFill>
                          <a:latin typeface="Arial" pitchFamily="34" charset="0"/>
                          <a:cs typeface="Arial" pitchFamily="34" charset="0"/>
                        </a:rPr>
                        <a:t>once</a:t>
                      </a:r>
                      <a:r>
                        <a:rPr lang="en-US" sz="1100" kern="1400" baseline="0" dirty="0" smtClean="0">
                          <a:solidFill>
                            <a:srgbClr val="000000"/>
                          </a:solidFill>
                          <a:latin typeface="Arial" pitchFamily="34" charset="0"/>
                          <a:cs typeface="Arial" pitchFamily="34" charset="0"/>
                        </a:rPr>
                        <a:t> from each site, following randomization of the first patient. </a:t>
                      </a:r>
                    </a:p>
                  </a:txBody>
                  <a:tcPr marL="13429" marR="13429" marT="13429" marB="1342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645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Locating the Laboratory Units form in </a:t>
                      </a:r>
                      <a:r>
                        <a:rPr lang="en-US" sz="1100" b="1" kern="1400" dirty="0" err="1" smtClean="0">
                          <a:solidFill>
                            <a:srgbClr val="000000"/>
                          </a:solidFill>
                          <a:latin typeface="Arial" pitchFamily="34" charset="0"/>
                          <a:cs typeface="Arial" pitchFamily="34" charset="0"/>
                        </a:rPr>
                        <a:t>REDCap</a:t>
                      </a:r>
                      <a:r>
                        <a:rPr lang="en-US" sz="1100" b="1" kern="1400" dirty="0" smtClean="0">
                          <a:solidFill>
                            <a:srgbClr val="000000"/>
                          </a:solidFill>
                          <a:latin typeface="Arial" pitchFamily="34" charset="0"/>
                          <a:cs typeface="Arial" pitchFamily="34" charset="0"/>
                        </a:rPr>
                        <a:t>™</a:t>
                      </a: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To get to the Laboratory Units page in </a:t>
                      </a:r>
                      <a:r>
                        <a:rPr lang="en-US" sz="1100" kern="1400" baseline="0" dirty="0" err="1" smtClean="0">
                          <a:solidFill>
                            <a:srgbClr val="000000"/>
                          </a:solidFill>
                          <a:latin typeface="Arial" pitchFamily="34" charset="0"/>
                          <a:cs typeface="Arial" pitchFamily="34" charset="0"/>
                        </a:rPr>
                        <a:t>REDCap</a:t>
                      </a:r>
                      <a:r>
                        <a:rPr lang="en-US" sz="1100" kern="1400" baseline="30000" dirty="0" err="1" smtClean="0">
                          <a:solidFill>
                            <a:srgbClr val="000000"/>
                          </a:solidFill>
                          <a:latin typeface="Arial" pitchFamily="34" charset="0"/>
                          <a:cs typeface="Arial" pitchFamily="34" charset="0"/>
                        </a:rPr>
                        <a:t>TM</a:t>
                      </a:r>
                      <a:r>
                        <a:rPr lang="en-US" sz="1100" kern="1400" baseline="0" dirty="0" smtClean="0">
                          <a:solidFill>
                            <a:srgbClr val="000000"/>
                          </a:solidFill>
                          <a:latin typeface="Arial" pitchFamily="34" charset="0"/>
                          <a:cs typeface="Arial" pitchFamily="34" charset="0"/>
                        </a:rPr>
                        <a:t>, look under the </a:t>
                      </a:r>
                      <a:r>
                        <a:rPr lang="en-US" sz="1100" i="1" kern="1400" baseline="0" dirty="0" smtClean="0">
                          <a:solidFill>
                            <a:srgbClr val="000000"/>
                          </a:solidFill>
                          <a:latin typeface="Arial" pitchFamily="34" charset="0"/>
                          <a:cs typeface="Arial" pitchFamily="34" charset="0"/>
                        </a:rPr>
                        <a:t>“Choose an existing Patient ID” </a:t>
                      </a:r>
                      <a:r>
                        <a:rPr lang="en-US" sz="1100" kern="1400" baseline="0" dirty="0" smtClean="0">
                          <a:solidFill>
                            <a:srgbClr val="000000"/>
                          </a:solidFill>
                          <a:latin typeface="Arial" pitchFamily="34" charset="0"/>
                          <a:cs typeface="Arial" pitchFamily="34" charset="0"/>
                        </a:rPr>
                        <a:t>dropdown tab. Select “Arm 2: Laboratory Units”, see screenshot below:</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After selecting “</a:t>
                      </a:r>
                      <a:r>
                        <a:rPr lang="en-US" sz="1100" i="1" kern="1400" baseline="0" dirty="0" smtClean="0">
                          <a:solidFill>
                            <a:srgbClr val="000000"/>
                          </a:solidFill>
                          <a:latin typeface="Arial" pitchFamily="34" charset="0"/>
                          <a:cs typeface="Arial" pitchFamily="34" charset="0"/>
                        </a:rPr>
                        <a:t>Arm 2: Laboratory Units”</a:t>
                      </a:r>
                      <a:r>
                        <a:rPr lang="en-US" sz="1100" kern="1400" baseline="0" dirty="0" smtClean="0">
                          <a:solidFill>
                            <a:srgbClr val="000000"/>
                          </a:solidFill>
                          <a:latin typeface="Arial" pitchFamily="34" charset="0"/>
                          <a:cs typeface="Arial" pitchFamily="34" charset="0"/>
                        </a:rPr>
                        <a:t>, select your site number from the </a:t>
                      </a:r>
                      <a:r>
                        <a:rPr lang="en-US" sz="1100" i="1" kern="1400" baseline="0" dirty="0" smtClean="0">
                          <a:solidFill>
                            <a:srgbClr val="000000"/>
                          </a:solidFill>
                          <a:latin typeface="Arial" pitchFamily="34" charset="0"/>
                          <a:cs typeface="Arial" pitchFamily="34" charset="0"/>
                        </a:rPr>
                        <a:t>“-- select record –</a:t>
                      </a:r>
                      <a:r>
                        <a:rPr lang="en-US" sz="1100" kern="1400" baseline="0" dirty="0" smtClean="0">
                          <a:solidFill>
                            <a:srgbClr val="000000"/>
                          </a:solidFill>
                          <a:latin typeface="Arial" pitchFamily="34" charset="0"/>
                          <a:cs typeface="Arial" pitchFamily="34" charset="0"/>
                        </a:rPr>
                        <a:t>” dropdown tab. </a:t>
                      </a: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rgbClr val="000000"/>
                          </a:solidFill>
                          <a:latin typeface="Arial" pitchFamily="34" charset="0"/>
                          <a:cs typeface="Arial" pitchFamily="34" charset="0"/>
                        </a:rPr>
                        <a:t>NOTE</a:t>
                      </a:r>
                      <a:r>
                        <a:rPr lang="en-US" sz="1100" b="0" u="none" kern="1400"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The site number will not appear in the </a:t>
                      </a:r>
                      <a:r>
                        <a:rPr lang="en-US" sz="1100" i="1" kern="1400" baseline="0" dirty="0" smtClean="0">
                          <a:solidFill>
                            <a:srgbClr val="000000"/>
                          </a:solidFill>
                          <a:latin typeface="Arial" pitchFamily="34" charset="0"/>
                          <a:cs typeface="Arial" pitchFamily="34" charset="0"/>
                        </a:rPr>
                        <a:t>“-- select record –</a:t>
                      </a:r>
                      <a:r>
                        <a:rPr lang="en-US" sz="1100" kern="1400" baseline="0" dirty="0" smtClean="0">
                          <a:solidFill>
                            <a:srgbClr val="000000"/>
                          </a:solidFill>
                          <a:latin typeface="Arial" pitchFamily="34" charset="0"/>
                          <a:cs typeface="Arial" pitchFamily="34" charset="0"/>
                        </a:rPr>
                        <a:t>” dropdown list until after the first patient has been randomized at the site. </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Then click on the grey dot on the Laboratory Units grid to open the form and select the units for each lab test indicated, see screenshot below:</a:t>
                      </a: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8900" marR="0" indent="0" algn="l" rtl="0">
                        <a:spcBef>
                          <a:spcPts val="0"/>
                        </a:spcBef>
                        <a:spcAft>
                          <a:spcPts val="0"/>
                        </a:spcAft>
                      </a:pPr>
                      <a:endParaRPr lang="en-CA" sz="1100"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88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T-Bilirubin</a:t>
                      </a:r>
                      <a:endParaRPr lang="en-US" sz="1100" kern="1400" dirty="0" smtClean="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Select the</a:t>
                      </a:r>
                      <a:r>
                        <a:rPr lang="en-US" sz="1100" kern="1400" baseline="0" dirty="0" smtClean="0">
                          <a:solidFill>
                            <a:schemeClr val="tx1"/>
                          </a:solidFill>
                          <a:latin typeface="Arial" pitchFamily="34" charset="0"/>
                          <a:cs typeface="Arial" pitchFamily="34" charset="0"/>
                        </a:rPr>
                        <a:t> units T-Bilirubin is reported in at your site:               </a:t>
                      </a:r>
                      <a:r>
                        <a:rPr lang="en-US" sz="1100" b="1" kern="1400" baseline="0" dirty="0" smtClean="0">
                          <a:solidFill>
                            <a:schemeClr val="tx1"/>
                          </a:solidFill>
                          <a:latin typeface="Arial" pitchFamily="34" charset="0"/>
                          <a:cs typeface="Arial" pitchFamily="34" charset="0"/>
                        </a:rPr>
                        <a:t>mg/</a:t>
                      </a:r>
                      <a:r>
                        <a:rPr lang="en-US" sz="1100" b="1" kern="1400" baseline="0" dirty="0" err="1" smtClean="0">
                          <a:solidFill>
                            <a:schemeClr val="tx1"/>
                          </a:solidFill>
                          <a:latin typeface="Arial" pitchFamily="34" charset="0"/>
                          <a:cs typeface="Arial" pitchFamily="34" charset="0"/>
                        </a:rPr>
                        <a:t>dL</a:t>
                      </a:r>
                      <a:r>
                        <a:rPr lang="en-US" sz="1100" kern="1400" baseline="0" dirty="0" smtClean="0">
                          <a:solidFill>
                            <a:schemeClr val="tx1"/>
                          </a:solidFill>
                          <a:latin typeface="Arial" pitchFamily="34" charset="0"/>
                          <a:cs typeface="Arial" pitchFamily="34" charset="0"/>
                        </a:rPr>
                        <a:t> or </a:t>
                      </a:r>
                      <a:r>
                        <a:rPr lang="en-US" sz="1100" b="1" kern="1400" baseline="0" dirty="0" smtClean="0">
                          <a:solidFill>
                            <a:schemeClr val="tx1"/>
                          </a:solidFill>
                          <a:latin typeface="Arial" pitchFamily="34" charset="0"/>
                          <a:cs typeface="Arial" pitchFamily="34" charset="0"/>
                        </a:rPr>
                        <a:t>µ</a:t>
                      </a:r>
                      <a:r>
                        <a:rPr lang="en-US" sz="1100" b="1" kern="1400" baseline="0" dirty="0" err="1" smtClean="0">
                          <a:solidFill>
                            <a:schemeClr val="tx1"/>
                          </a:solidFill>
                          <a:latin typeface="Arial" pitchFamily="34" charset="0"/>
                          <a:cs typeface="Arial" pitchFamily="34" charset="0"/>
                        </a:rPr>
                        <a:t>mol</a:t>
                      </a:r>
                      <a:r>
                        <a:rPr lang="en-US" sz="1100" b="1" kern="1400" baseline="0" dirty="0" smtClean="0">
                          <a:solidFill>
                            <a:schemeClr val="tx1"/>
                          </a:solidFill>
                          <a:latin typeface="Arial" pitchFamily="34" charset="0"/>
                          <a:cs typeface="Arial" pitchFamily="34" charset="0"/>
                        </a:rPr>
                        <a:t>/L</a:t>
                      </a:r>
                      <a:endParaRPr lang="en-CA" sz="1100" b="1"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Serum Creatinine</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Select the</a:t>
                      </a:r>
                      <a:r>
                        <a:rPr lang="en-US" sz="1100" kern="1400" baseline="0" dirty="0" smtClean="0">
                          <a:solidFill>
                            <a:schemeClr val="tx1"/>
                          </a:solidFill>
                          <a:latin typeface="Arial" pitchFamily="34" charset="0"/>
                          <a:cs typeface="Arial" pitchFamily="34" charset="0"/>
                        </a:rPr>
                        <a:t> units Serum Creatinine is reported in at your site:   </a:t>
                      </a:r>
                      <a:r>
                        <a:rPr lang="en-US" sz="1100" b="1" kern="1400" baseline="0" dirty="0" smtClean="0">
                          <a:solidFill>
                            <a:schemeClr val="tx1"/>
                          </a:solidFill>
                          <a:latin typeface="Arial" pitchFamily="34" charset="0"/>
                          <a:cs typeface="Arial" pitchFamily="34" charset="0"/>
                        </a:rPr>
                        <a:t>mg/</a:t>
                      </a:r>
                      <a:r>
                        <a:rPr lang="en-US" sz="1100" b="1" kern="1400" baseline="0" dirty="0" err="1" smtClean="0">
                          <a:solidFill>
                            <a:schemeClr val="tx1"/>
                          </a:solidFill>
                          <a:latin typeface="Arial" pitchFamily="34" charset="0"/>
                          <a:cs typeface="Arial" pitchFamily="34" charset="0"/>
                        </a:rPr>
                        <a:t>dL</a:t>
                      </a:r>
                      <a:r>
                        <a:rPr lang="en-US" sz="1100" kern="1400" baseline="0" dirty="0" smtClean="0">
                          <a:solidFill>
                            <a:schemeClr val="tx1"/>
                          </a:solidFill>
                          <a:latin typeface="Arial" pitchFamily="34" charset="0"/>
                          <a:cs typeface="Arial" pitchFamily="34" charset="0"/>
                        </a:rPr>
                        <a:t> or </a:t>
                      </a:r>
                      <a:r>
                        <a:rPr lang="en-US" sz="1100" b="1" kern="1400" baseline="0" dirty="0" smtClean="0">
                          <a:solidFill>
                            <a:schemeClr val="tx1"/>
                          </a:solidFill>
                          <a:latin typeface="Arial" pitchFamily="34" charset="0"/>
                          <a:cs typeface="Arial" pitchFamily="34" charset="0"/>
                        </a:rPr>
                        <a:t>µ</a:t>
                      </a:r>
                      <a:r>
                        <a:rPr lang="en-US" sz="1100" b="1" kern="1400" baseline="0" dirty="0" err="1" smtClean="0">
                          <a:solidFill>
                            <a:schemeClr val="tx1"/>
                          </a:solidFill>
                          <a:latin typeface="Arial" pitchFamily="34" charset="0"/>
                          <a:cs typeface="Arial" pitchFamily="34" charset="0"/>
                        </a:rPr>
                        <a:t>mol</a:t>
                      </a:r>
                      <a:r>
                        <a:rPr lang="en-US" sz="1100" b="1" kern="1400" baseline="0" dirty="0" smtClean="0">
                          <a:solidFill>
                            <a:schemeClr val="tx1"/>
                          </a:solidFill>
                          <a:latin typeface="Arial" pitchFamily="34" charset="0"/>
                          <a:cs typeface="Arial" pitchFamily="34" charset="0"/>
                        </a:rPr>
                        <a:t>/L</a:t>
                      </a:r>
                      <a:endParaRPr lang="en-CA" sz="1100"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19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Glucose</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Select the</a:t>
                      </a:r>
                      <a:r>
                        <a:rPr lang="en-US" sz="1100" kern="1400" baseline="0" dirty="0" smtClean="0">
                          <a:solidFill>
                            <a:schemeClr val="tx1"/>
                          </a:solidFill>
                          <a:latin typeface="Arial" pitchFamily="34" charset="0"/>
                          <a:cs typeface="Arial" pitchFamily="34" charset="0"/>
                        </a:rPr>
                        <a:t> units Glucose is reported in at your site:                  </a:t>
                      </a:r>
                      <a:r>
                        <a:rPr lang="en-US" sz="1100" b="1" kern="1400" baseline="0" dirty="0" smtClean="0">
                          <a:solidFill>
                            <a:schemeClr val="tx1"/>
                          </a:solidFill>
                          <a:latin typeface="Arial" pitchFamily="34" charset="0"/>
                          <a:cs typeface="Arial" pitchFamily="34" charset="0"/>
                        </a:rPr>
                        <a:t>mg/</a:t>
                      </a:r>
                      <a:r>
                        <a:rPr lang="en-US" sz="1100" b="1" kern="1400" baseline="0" dirty="0" err="1" smtClean="0">
                          <a:solidFill>
                            <a:schemeClr val="tx1"/>
                          </a:solidFill>
                          <a:latin typeface="Arial" pitchFamily="34" charset="0"/>
                          <a:cs typeface="Arial" pitchFamily="34" charset="0"/>
                        </a:rPr>
                        <a:t>dL</a:t>
                      </a:r>
                      <a:r>
                        <a:rPr lang="en-US" sz="1100" kern="1400" baseline="0" dirty="0" smtClean="0">
                          <a:solidFill>
                            <a:schemeClr val="tx1"/>
                          </a:solidFill>
                          <a:latin typeface="Arial" pitchFamily="34" charset="0"/>
                          <a:cs typeface="Arial" pitchFamily="34" charset="0"/>
                        </a:rPr>
                        <a:t> or </a:t>
                      </a:r>
                      <a:r>
                        <a:rPr lang="en-US" sz="1100" b="1" kern="1400" baseline="0" dirty="0" err="1" smtClean="0">
                          <a:solidFill>
                            <a:schemeClr val="tx1"/>
                          </a:solidFill>
                          <a:latin typeface="Arial" pitchFamily="34" charset="0"/>
                          <a:cs typeface="Arial" pitchFamily="34" charset="0"/>
                        </a:rPr>
                        <a:t>mmol</a:t>
                      </a:r>
                      <a:r>
                        <a:rPr lang="en-US" sz="1100" b="1" kern="1400" baseline="0" dirty="0" smtClean="0">
                          <a:solidFill>
                            <a:schemeClr val="tx1"/>
                          </a:solidFill>
                          <a:latin typeface="Arial" pitchFamily="34" charset="0"/>
                          <a:cs typeface="Arial" pitchFamily="34" charset="0"/>
                        </a:rPr>
                        <a:t>/L</a:t>
                      </a:r>
                      <a:endParaRPr lang="en-CA" sz="1100" b="1"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l" rtl="0">
                        <a:spcBef>
                          <a:spcPts val="0"/>
                        </a:spcBef>
                        <a:spcAft>
                          <a:spcPts val="0"/>
                        </a:spcAft>
                      </a:pPr>
                      <a:r>
                        <a:rPr lang="en-US" sz="1100" b="1" kern="1400" baseline="0" dirty="0" smtClean="0">
                          <a:solidFill>
                            <a:srgbClr val="000000"/>
                          </a:solidFill>
                          <a:latin typeface="Arial" pitchFamily="34" charset="0"/>
                          <a:cs typeface="Arial" pitchFamily="34" charset="0"/>
                        </a:rPr>
                        <a:t>Urea</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Select the</a:t>
                      </a:r>
                      <a:r>
                        <a:rPr lang="en-US" sz="1100" kern="1400" baseline="0" dirty="0" smtClean="0">
                          <a:solidFill>
                            <a:schemeClr val="tx1"/>
                          </a:solidFill>
                          <a:latin typeface="Arial" pitchFamily="34" charset="0"/>
                          <a:cs typeface="Arial" pitchFamily="34" charset="0"/>
                        </a:rPr>
                        <a:t> units  Urea is reported in at your site:                       </a:t>
                      </a:r>
                      <a:r>
                        <a:rPr lang="en-US" sz="1100" b="1" kern="1400" baseline="0" dirty="0" smtClean="0">
                          <a:solidFill>
                            <a:schemeClr val="tx1"/>
                          </a:solidFill>
                          <a:latin typeface="Arial" pitchFamily="34" charset="0"/>
                          <a:cs typeface="Arial" pitchFamily="34" charset="0"/>
                        </a:rPr>
                        <a:t>mg/</a:t>
                      </a:r>
                      <a:r>
                        <a:rPr lang="en-US" sz="1100" b="1" kern="1400" baseline="0" dirty="0" err="1" smtClean="0">
                          <a:solidFill>
                            <a:schemeClr val="tx1"/>
                          </a:solidFill>
                          <a:latin typeface="Arial" pitchFamily="34" charset="0"/>
                          <a:cs typeface="Arial" pitchFamily="34" charset="0"/>
                        </a:rPr>
                        <a:t>dL</a:t>
                      </a:r>
                      <a:r>
                        <a:rPr lang="en-US" sz="1100" kern="1400" baseline="0" dirty="0" smtClean="0">
                          <a:solidFill>
                            <a:schemeClr val="tx1"/>
                          </a:solidFill>
                          <a:latin typeface="Arial" pitchFamily="34" charset="0"/>
                          <a:cs typeface="Arial" pitchFamily="34" charset="0"/>
                        </a:rPr>
                        <a:t> or </a:t>
                      </a:r>
                      <a:r>
                        <a:rPr lang="en-US" sz="1100" b="1" kern="1400" baseline="0" dirty="0" err="1" smtClean="0">
                          <a:solidFill>
                            <a:schemeClr val="tx1"/>
                          </a:solidFill>
                          <a:latin typeface="Arial" pitchFamily="34" charset="0"/>
                          <a:cs typeface="Arial" pitchFamily="34" charset="0"/>
                        </a:rPr>
                        <a:t>mmol</a:t>
                      </a:r>
                      <a:r>
                        <a:rPr lang="en-US" sz="1100" b="1" kern="1400" baseline="0" dirty="0" smtClean="0">
                          <a:solidFill>
                            <a:schemeClr val="tx1"/>
                          </a:solidFill>
                          <a:latin typeface="Arial" pitchFamily="34" charset="0"/>
                          <a:cs typeface="Arial" pitchFamily="34" charset="0"/>
                        </a:rPr>
                        <a:t>/L</a:t>
                      </a:r>
                      <a:endParaRPr lang="en-CA" sz="1100" b="1"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Text Box 2"/>
          <p:cNvSpPr txBox="1">
            <a:spLocks noChangeArrowheads="1"/>
          </p:cNvSpPr>
          <p:nvPr/>
        </p:nvSpPr>
        <p:spPr bwMode="auto">
          <a:xfrm>
            <a:off x="285728" y="683568"/>
            <a:ext cx="6455640" cy="234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Laboratory Units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67" y="109780"/>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27</a:t>
            </a:fld>
            <a:endParaRPr lang="en-CA"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32" y="2588460"/>
            <a:ext cx="4742596" cy="97542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920" y="5043967"/>
            <a:ext cx="2501763" cy="1259881"/>
          </a:xfrm>
          <a:prstGeom prst="rect">
            <a:avLst/>
          </a:prstGeom>
        </p:spPr>
      </p:pic>
    </p:spTree>
    <p:extLst>
      <p:ext uri="{BB962C8B-B14F-4D97-AF65-F5344CB8AC3E}">
        <p14:creationId xmlns:p14="http://schemas.microsoft.com/office/powerpoint/2010/main" val="3667387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21"/>
          <p:cNvSpPr txBox="1">
            <a:spLocks noChangeArrowheads="1"/>
          </p:cNvSpPr>
          <p:nvPr/>
        </p:nvSpPr>
        <p:spPr bwMode="auto">
          <a:xfrm>
            <a:off x="116632" y="509556"/>
            <a:ext cx="6282472"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Laboratory Units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2" y="35496"/>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5138813" y="3952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75366221"/>
              </p:ext>
            </p:extLst>
          </p:nvPr>
        </p:nvGraphicFramePr>
        <p:xfrm>
          <a:off x="259238" y="1115616"/>
          <a:ext cx="6286544" cy="3167848"/>
        </p:xfrm>
        <a:graphic>
          <a:graphicData uri="http://schemas.openxmlformats.org/drawingml/2006/table">
            <a:tbl>
              <a:tblPr/>
              <a:tblGrid>
                <a:gridCol w="1150157"/>
                <a:gridCol w="5136387"/>
              </a:tblGrid>
              <a:tr h="264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T-Bilirubin</a:t>
                      </a:r>
                      <a:endParaRPr lang="en-US" sz="1100" kern="1400" dirty="0" smtClean="0">
                        <a:solidFill>
                          <a:srgbClr val="000000"/>
                        </a:solidFill>
                        <a:latin typeface="Arial" pitchFamily="34" charset="0"/>
                        <a:cs typeface="Arial" pitchFamily="34" charset="0"/>
                      </a:endParaRPr>
                    </a:p>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ctr" rtl="0">
                        <a:spcBef>
                          <a:spcPts val="0"/>
                        </a:spcBef>
                        <a:spcAft>
                          <a:spcPts val="0"/>
                        </a:spcAft>
                      </a:pPr>
                      <a:endParaRPr lang="en-US" sz="1100" kern="1400" dirty="0" smtClean="0">
                        <a:solidFill>
                          <a:schemeClr val="tx1"/>
                        </a:solidFill>
                        <a:latin typeface="Arial" pitchFamily="34" charset="0"/>
                        <a:cs typeface="Arial" pitchFamily="34" charset="0"/>
                      </a:endParaRPr>
                    </a:p>
                    <a:p>
                      <a:pPr marL="260350" marR="0" indent="-171450" algn="l" rtl="0">
                        <a:spcBef>
                          <a:spcPts val="0"/>
                        </a:spcBef>
                        <a:spcAft>
                          <a:spcPts val="0"/>
                        </a:spcAft>
                        <a:buFont typeface="Wingdings" panose="05000000000000000000" pitchFamily="2" charset="2"/>
                        <a:buChar char="q"/>
                      </a:pPr>
                      <a:r>
                        <a:rPr lang="en-US" sz="1400" kern="1400" dirty="0" smtClean="0">
                          <a:solidFill>
                            <a:schemeClr val="tx1"/>
                          </a:solidFill>
                          <a:latin typeface="Arial" pitchFamily="34" charset="0"/>
                          <a:cs typeface="Arial" pitchFamily="34" charset="0"/>
                        </a:rPr>
                        <a:t>mg/</a:t>
                      </a:r>
                      <a:r>
                        <a:rPr lang="en-US" sz="1400" kern="1400" dirty="0" err="1" smtClean="0">
                          <a:solidFill>
                            <a:schemeClr val="tx1"/>
                          </a:solidFill>
                          <a:latin typeface="Arial" pitchFamily="34" charset="0"/>
                          <a:cs typeface="Arial" pitchFamily="34" charset="0"/>
                        </a:rPr>
                        <a:t>dL</a:t>
                      </a:r>
                      <a:r>
                        <a:rPr lang="en-US" sz="1400" kern="1400" baseline="0" dirty="0" smtClean="0">
                          <a:solidFill>
                            <a:schemeClr val="tx1"/>
                          </a:solidFill>
                          <a:latin typeface="Arial" pitchFamily="34" charset="0"/>
                          <a:cs typeface="Arial" pitchFamily="34" charset="0"/>
                        </a:rPr>
                        <a:t>                  </a:t>
                      </a:r>
                    </a:p>
                    <a:p>
                      <a:pPr marL="260350" marR="0" indent="-171450" algn="l" rtl="0">
                        <a:spcBef>
                          <a:spcPts val="0"/>
                        </a:spcBef>
                        <a:spcAft>
                          <a:spcPts val="0"/>
                        </a:spcAft>
                        <a:buFont typeface="Wingdings" panose="05000000000000000000" pitchFamily="2" charset="2"/>
                        <a:buChar char="q"/>
                      </a:pPr>
                      <a:r>
                        <a:rPr lang="en-US" sz="1400" kern="1400" baseline="0" dirty="0" smtClean="0">
                          <a:solidFill>
                            <a:schemeClr val="tx1"/>
                          </a:solidFill>
                          <a:latin typeface="Arial" pitchFamily="34" charset="0"/>
                          <a:cs typeface="Arial" pitchFamily="34" charset="0"/>
                        </a:rPr>
                        <a:t>µ</a:t>
                      </a:r>
                      <a:r>
                        <a:rPr lang="en-US" sz="1400" kern="1400" baseline="0" dirty="0" err="1" smtClean="0">
                          <a:solidFill>
                            <a:schemeClr val="tx1"/>
                          </a:solidFill>
                          <a:latin typeface="Arial" pitchFamily="34" charset="0"/>
                          <a:cs typeface="Arial" pitchFamily="34" charset="0"/>
                        </a:rPr>
                        <a:t>mol</a:t>
                      </a:r>
                      <a:r>
                        <a:rPr lang="en-US" sz="1400" kern="1400" baseline="0" dirty="0" smtClean="0">
                          <a:solidFill>
                            <a:schemeClr val="tx1"/>
                          </a:solidFill>
                          <a:latin typeface="Arial" pitchFamily="34" charset="0"/>
                          <a:cs typeface="Arial" pitchFamily="34" charset="0"/>
                        </a:rPr>
                        <a:t>/</a:t>
                      </a:r>
                      <a:r>
                        <a:rPr lang="en-US" sz="1400" kern="1400" baseline="0" dirty="0" err="1" smtClean="0">
                          <a:solidFill>
                            <a:schemeClr val="tx1"/>
                          </a:solidFill>
                          <a:latin typeface="Arial" pitchFamily="34" charset="0"/>
                          <a:cs typeface="Arial" pitchFamily="34" charset="0"/>
                        </a:rPr>
                        <a:t>dL</a:t>
                      </a:r>
                      <a:endParaRPr lang="en-US" sz="1400" kern="1400" baseline="0" dirty="0" smtClean="0">
                        <a:solidFill>
                          <a:schemeClr val="tx1"/>
                        </a:solidFill>
                        <a:latin typeface="Arial" pitchFamily="34" charset="0"/>
                        <a:cs typeface="Arial" pitchFamily="34" charset="0"/>
                      </a:endParaRPr>
                    </a:p>
                    <a:p>
                      <a:pPr marL="88900" marR="0" indent="0" algn="ctr" rtl="0">
                        <a:spcBef>
                          <a:spcPts val="0"/>
                        </a:spcBef>
                        <a:spcAft>
                          <a:spcPts val="0"/>
                        </a:spcAft>
                      </a:pPr>
                      <a:endParaRPr lang="en-US" sz="1100" kern="1400" baseline="0" dirty="0" smtClean="0">
                        <a:solidFill>
                          <a:schemeClr val="tx1"/>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64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Serum Creatinine</a:t>
                      </a:r>
                      <a:endParaRPr lang="en-US" sz="1100" kern="1400" dirty="0" smtClean="0">
                        <a:solidFill>
                          <a:srgbClr val="0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endParaRPr lang="en-US" sz="1100" kern="1400" dirty="0" smtClean="0">
                        <a:solidFill>
                          <a:schemeClr val="tx1"/>
                        </a:solidFill>
                        <a:latin typeface="Arial" pitchFamily="34" charset="0"/>
                        <a:cs typeface="Arial" pitchFamily="34" charset="0"/>
                      </a:endParaRPr>
                    </a:p>
                    <a:p>
                      <a:pPr marL="260350" marR="0" indent="-171450" algn="l" rtl="0">
                        <a:spcBef>
                          <a:spcPts val="0"/>
                        </a:spcBef>
                        <a:spcAft>
                          <a:spcPts val="0"/>
                        </a:spcAft>
                        <a:buFont typeface="Wingdings" panose="05000000000000000000" pitchFamily="2" charset="2"/>
                        <a:buChar char="q"/>
                      </a:pPr>
                      <a:r>
                        <a:rPr lang="en-US" sz="1400" kern="1400" dirty="0" smtClean="0">
                          <a:solidFill>
                            <a:schemeClr val="tx1"/>
                          </a:solidFill>
                          <a:latin typeface="Arial" pitchFamily="34" charset="0"/>
                          <a:cs typeface="Arial" pitchFamily="34" charset="0"/>
                        </a:rPr>
                        <a:t>mg/</a:t>
                      </a:r>
                      <a:r>
                        <a:rPr lang="en-US" sz="1400" kern="1400" dirty="0" err="1" smtClean="0">
                          <a:solidFill>
                            <a:schemeClr val="tx1"/>
                          </a:solidFill>
                          <a:latin typeface="Arial" pitchFamily="34" charset="0"/>
                          <a:cs typeface="Arial" pitchFamily="34" charset="0"/>
                        </a:rPr>
                        <a:t>dL</a:t>
                      </a:r>
                      <a:r>
                        <a:rPr lang="en-US" sz="1400" kern="1400" baseline="0" dirty="0" smtClean="0">
                          <a:solidFill>
                            <a:schemeClr val="tx1"/>
                          </a:solidFill>
                          <a:latin typeface="Arial" pitchFamily="34" charset="0"/>
                          <a:cs typeface="Arial" pitchFamily="34" charset="0"/>
                        </a:rPr>
                        <a:t>                  </a:t>
                      </a:r>
                    </a:p>
                    <a:p>
                      <a:pPr marL="260350" marR="0" indent="-171450" algn="l" rtl="0">
                        <a:spcBef>
                          <a:spcPts val="0"/>
                        </a:spcBef>
                        <a:spcAft>
                          <a:spcPts val="0"/>
                        </a:spcAft>
                        <a:buFont typeface="Wingdings" panose="05000000000000000000" pitchFamily="2" charset="2"/>
                        <a:buChar char="q"/>
                      </a:pPr>
                      <a:r>
                        <a:rPr lang="en-US" sz="1400" kern="1400" baseline="0" dirty="0" smtClean="0">
                          <a:solidFill>
                            <a:schemeClr val="tx1"/>
                          </a:solidFill>
                          <a:latin typeface="Arial" pitchFamily="34" charset="0"/>
                          <a:cs typeface="Arial" pitchFamily="34" charset="0"/>
                        </a:rPr>
                        <a:t>µ</a:t>
                      </a:r>
                      <a:r>
                        <a:rPr lang="en-US" sz="1400" kern="1400" baseline="0" dirty="0" err="1" smtClean="0">
                          <a:solidFill>
                            <a:schemeClr val="tx1"/>
                          </a:solidFill>
                          <a:latin typeface="Arial" pitchFamily="34" charset="0"/>
                          <a:cs typeface="Arial" pitchFamily="34" charset="0"/>
                        </a:rPr>
                        <a:t>mol</a:t>
                      </a:r>
                      <a:r>
                        <a:rPr lang="en-US" sz="1400" kern="1400" baseline="0" dirty="0" smtClean="0">
                          <a:solidFill>
                            <a:schemeClr val="tx1"/>
                          </a:solidFill>
                          <a:latin typeface="Arial" pitchFamily="34" charset="0"/>
                          <a:cs typeface="Arial" pitchFamily="34" charset="0"/>
                        </a:rPr>
                        <a:t>/</a:t>
                      </a:r>
                      <a:r>
                        <a:rPr lang="en-US" sz="1400" kern="1400" baseline="0" dirty="0" err="1" smtClean="0">
                          <a:solidFill>
                            <a:schemeClr val="tx1"/>
                          </a:solidFill>
                          <a:latin typeface="Arial" pitchFamily="34" charset="0"/>
                          <a:cs typeface="Arial" pitchFamily="34" charset="0"/>
                        </a:rPr>
                        <a:t>dL</a:t>
                      </a:r>
                      <a:endParaRPr lang="en-US" sz="1400" kern="1400" baseline="0" dirty="0" smtClean="0">
                        <a:solidFill>
                          <a:schemeClr val="tx1"/>
                        </a:solidFill>
                        <a:latin typeface="Arial" pitchFamily="34" charset="0"/>
                        <a:cs typeface="Arial" pitchFamily="34" charset="0"/>
                      </a:endParaRPr>
                    </a:p>
                    <a:p>
                      <a:pPr marL="88900" marR="0" indent="0" algn="l" rtl="0">
                        <a:spcBef>
                          <a:spcPts val="0"/>
                        </a:spcBef>
                        <a:spcAft>
                          <a:spcPts val="0"/>
                        </a:spcAft>
                      </a:pPr>
                      <a:endParaRPr lang="en-CA" sz="1100" kern="1400" dirty="0">
                        <a:solidFill>
                          <a:schemeClr val="tx1"/>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ctr" rtl="0">
                        <a:spcBef>
                          <a:spcPts val="0"/>
                        </a:spcBef>
                        <a:spcAft>
                          <a:spcPts val="0"/>
                        </a:spcAft>
                      </a:pPr>
                      <a:r>
                        <a:rPr lang="en-US" sz="1100" b="1" kern="1400" dirty="0" smtClean="0">
                          <a:solidFill>
                            <a:srgbClr val="000000"/>
                          </a:solidFill>
                          <a:latin typeface="Arial" pitchFamily="34" charset="0"/>
                          <a:cs typeface="Arial" pitchFamily="34" charset="0"/>
                        </a:rPr>
                        <a:t>Glucose</a:t>
                      </a:r>
                      <a:endParaRPr lang="en-US" sz="1100" kern="1400" dirty="0">
                        <a:solidFill>
                          <a:srgbClr val="000000"/>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ctr" rtl="0">
                        <a:spcBef>
                          <a:spcPts val="0"/>
                        </a:spcBef>
                        <a:spcAft>
                          <a:spcPts val="0"/>
                        </a:spcAft>
                      </a:pPr>
                      <a:endParaRPr lang="en-US" sz="1100" kern="1400" dirty="0" smtClean="0">
                        <a:solidFill>
                          <a:schemeClr val="tx1"/>
                        </a:solidFill>
                        <a:latin typeface="Arial" pitchFamily="34" charset="0"/>
                        <a:cs typeface="Arial" pitchFamily="34" charset="0"/>
                      </a:endParaRPr>
                    </a:p>
                    <a:p>
                      <a:pPr marL="260350" marR="0" indent="-171450" algn="l" rtl="0">
                        <a:spcBef>
                          <a:spcPts val="0"/>
                        </a:spcBef>
                        <a:spcAft>
                          <a:spcPts val="0"/>
                        </a:spcAft>
                        <a:buFont typeface="Wingdings" panose="05000000000000000000" pitchFamily="2" charset="2"/>
                        <a:buChar char="q"/>
                      </a:pPr>
                      <a:r>
                        <a:rPr lang="en-US" sz="1400" kern="1400" dirty="0" smtClean="0">
                          <a:solidFill>
                            <a:schemeClr val="tx1"/>
                          </a:solidFill>
                          <a:latin typeface="Arial" pitchFamily="34" charset="0"/>
                          <a:cs typeface="Arial" pitchFamily="34" charset="0"/>
                        </a:rPr>
                        <a:t>mg/</a:t>
                      </a:r>
                      <a:r>
                        <a:rPr lang="en-US" sz="1400" kern="1400" dirty="0" err="1" smtClean="0">
                          <a:solidFill>
                            <a:schemeClr val="tx1"/>
                          </a:solidFill>
                          <a:latin typeface="Arial" pitchFamily="34" charset="0"/>
                          <a:cs typeface="Arial" pitchFamily="34" charset="0"/>
                        </a:rPr>
                        <a:t>dL</a:t>
                      </a:r>
                      <a:r>
                        <a:rPr lang="en-US" sz="1400" kern="1400" baseline="0" dirty="0" smtClean="0">
                          <a:solidFill>
                            <a:schemeClr val="tx1"/>
                          </a:solidFill>
                          <a:latin typeface="Arial" pitchFamily="34" charset="0"/>
                          <a:cs typeface="Arial" pitchFamily="34" charset="0"/>
                        </a:rPr>
                        <a:t>                  </a:t>
                      </a:r>
                    </a:p>
                    <a:p>
                      <a:pPr marL="2603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kern="1400" baseline="0" dirty="0" err="1" smtClean="0">
                          <a:solidFill>
                            <a:schemeClr val="tx1"/>
                          </a:solidFill>
                          <a:latin typeface="Arial" pitchFamily="34" charset="0"/>
                          <a:cs typeface="Arial" pitchFamily="34" charset="0"/>
                        </a:rPr>
                        <a:t>mmol</a:t>
                      </a:r>
                      <a:r>
                        <a:rPr lang="en-US" sz="1400" kern="1400" baseline="0" dirty="0" smtClean="0">
                          <a:solidFill>
                            <a:schemeClr val="tx1"/>
                          </a:solidFill>
                          <a:latin typeface="Arial" pitchFamily="34" charset="0"/>
                          <a:cs typeface="Arial" pitchFamily="34" charset="0"/>
                        </a:rPr>
                        <a:t>/</a:t>
                      </a:r>
                      <a:r>
                        <a:rPr lang="en-US" sz="1400" kern="1400" baseline="0" dirty="0" err="1" smtClean="0">
                          <a:solidFill>
                            <a:schemeClr val="tx1"/>
                          </a:solidFill>
                          <a:latin typeface="Arial" pitchFamily="34" charset="0"/>
                          <a:cs typeface="Arial" pitchFamily="34" charset="0"/>
                        </a:rPr>
                        <a:t>dL</a:t>
                      </a:r>
                      <a:endParaRPr lang="en-US" sz="1400" kern="1400" baseline="0" dirty="0" smtClean="0">
                        <a:solidFill>
                          <a:schemeClr val="tx1"/>
                        </a:solidFill>
                        <a:latin typeface="Arial" pitchFamily="34" charset="0"/>
                        <a:cs typeface="Arial" pitchFamily="34" charset="0"/>
                      </a:endParaRPr>
                    </a:p>
                    <a:p>
                      <a:pPr marL="88900" marR="0" indent="0" algn="ctr" rtl="0">
                        <a:spcBef>
                          <a:spcPts val="0"/>
                        </a:spcBef>
                        <a:spcAft>
                          <a:spcPts val="0"/>
                        </a:spcAft>
                      </a:pPr>
                      <a:endParaRPr lang="en-US" sz="1100" kern="1400" baseline="0" dirty="0" smtClean="0">
                        <a:solidFill>
                          <a:schemeClr val="tx1"/>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ctr" rtl="0">
                        <a:spcBef>
                          <a:spcPts val="0"/>
                        </a:spcBef>
                        <a:spcAft>
                          <a:spcPts val="0"/>
                        </a:spcAft>
                      </a:pPr>
                      <a:r>
                        <a:rPr lang="en-US" sz="1100" b="1" kern="1400" dirty="0" smtClean="0">
                          <a:solidFill>
                            <a:srgbClr val="000000"/>
                          </a:solidFill>
                          <a:latin typeface="Arial" pitchFamily="34" charset="0"/>
                          <a:cs typeface="Arial" pitchFamily="34" charset="0"/>
                        </a:rPr>
                        <a:t>Urea</a:t>
                      </a:r>
                      <a:endParaRPr lang="en-US" sz="1100" b="1" kern="1400" dirty="0">
                        <a:solidFill>
                          <a:srgbClr val="000000"/>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ctr" rtl="0">
                        <a:spcBef>
                          <a:spcPts val="0"/>
                        </a:spcBef>
                        <a:spcAft>
                          <a:spcPts val="0"/>
                        </a:spcAft>
                      </a:pPr>
                      <a:endParaRPr lang="en-US" sz="1100" kern="1400" dirty="0" smtClean="0">
                        <a:solidFill>
                          <a:schemeClr val="tx1"/>
                        </a:solidFill>
                        <a:latin typeface="Arial" pitchFamily="34" charset="0"/>
                        <a:cs typeface="Arial" pitchFamily="34" charset="0"/>
                      </a:endParaRPr>
                    </a:p>
                    <a:p>
                      <a:pPr marL="260350" marR="0" indent="-171450" algn="l" rtl="0">
                        <a:spcBef>
                          <a:spcPts val="0"/>
                        </a:spcBef>
                        <a:spcAft>
                          <a:spcPts val="0"/>
                        </a:spcAft>
                        <a:buFont typeface="Wingdings" panose="05000000000000000000" pitchFamily="2" charset="2"/>
                        <a:buChar char="q"/>
                      </a:pPr>
                      <a:r>
                        <a:rPr lang="en-US" sz="1400" kern="1400" dirty="0" smtClean="0">
                          <a:solidFill>
                            <a:schemeClr val="tx1"/>
                          </a:solidFill>
                          <a:latin typeface="Arial" pitchFamily="34" charset="0"/>
                          <a:cs typeface="Arial" pitchFamily="34" charset="0"/>
                        </a:rPr>
                        <a:t>mg/</a:t>
                      </a:r>
                      <a:r>
                        <a:rPr lang="en-US" sz="1400" kern="1400" dirty="0" err="1" smtClean="0">
                          <a:solidFill>
                            <a:schemeClr val="tx1"/>
                          </a:solidFill>
                          <a:latin typeface="Arial" pitchFamily="34" charset="0"/>
                          <a:cs typeface="Arial" pitchFamily="34" charset="0"/>
                        </a:rPr>
                        <a:t>dL</a:t>
                      </a:r>
                      <a:r>
                        <a:rPr lang="en-US" sz="1400" kern="1400" baseline="0" dirty="0" smtClean="0">
                          <a:solidFill>
                            <a:schemeClr val="tx1"/>
                          </a:solidFill>
                          <a:latin typeface="Arial" pitchFamily="34" charset="0"/>
                          <a:cs typeface="Arial" pitchFamily="34" charset="0"/>
                        </a:rPr>
                        <a:t>                  </a:t>
                      </a:r>
                    </a:p>
                    <a:p>
                      <a:pPr marL="260350" marR="0" indent="-171450" algn="l" rtl="0">
                        <a:spcBef>
                          <a:spcPts val="0"/>
                        </a:spcBef>
                        <a:spcAft>
                          <a:spcPts val="0"/>
                        </a:spcAft>
                        <a:buFont typeface="Wingdings" panose="05000000000000000000" pitchFamily="2" charset="2"/>
                        <a:buChar char="q"/>
                      </a:pPr>
                      <a:r>
                        <a:rPr lang="en-US" sz="1400" kern="1400" baseline="0" dirty="0" err="1" smtClean="0">
                          <a:solidFill>
                            <a:schemeClr val="tx1"/>
                          </a:solidFill>
                          <a:latin typeface="Arial" pitchFamily="34" charset="0"/>
                          <a:cs typeface="Arial" pitchFamily="34" charset="0"/>
                        </a:rPr>
                        <a:t>mmol</a:t>
                      </a:r>
                      <a:r>
                        <a:rPr lang="en-US" sz="1400" kern="1400" baseline="0" dirty="0" smtClean="0">
                          <a:solidFill>
                            <a:schemeClr val="tx1"/>
                          </a:solidFill>
                          <a:latin typeface="Arial" pitchFamily="34" charset="0"/>
                          <a:cs typeface="Arial" pitchFamily="34" charset="0"/>
                        </a:rPr>
                        <a:t>/</a:t>
                      </a:r>
                      <a:r>
                        <a:rPr lang="en-US" sz="1400" kern="1400" baseline="0" dirty="0" err="1" smtClean="0">
                          <a:solidFill>
                            <a:schemeClr val="tx1"/>
                          </a:solidFill>
                          <a:latin typeface="Arial" pitchFamily="34" charset="0"/>
                          <a:cs typeface="Arial" pitchFamily="34" charset="0"/>
                        </a:rPr>
                        <a:t>dL</a:t>
                      </a:r>
                      <a:endParaRPr lang="en-US" sz="1400" kern="1400" baseline="0" dirty="0" smtClean="0">
                        <a:solidFill>
                          <a:schemeClr val="tx1"/>
                        </a:solidFill>
                        <a:latin typeface="Arial" pitchFamily="34" charset="0"/>
                        <a:cs typeface="Arial" pitchFamily="34" charset="0"/>
                      </a:endParaRPr>
                    </a:p>
                    <a:p>
                      <a:pPr marL="88900" marR="0" indent="0" algn="ctr" rtl="0">
                        <a:spcBef>
                          <a:spcPts val="0"/>
                        </a:spcBef>
                        <a:spcAft>
                          <a:spcPts val="0"/>
                        </a:spcAft>
                      </a:pPr>
                      <a:endParaRPr lang="en-US" sz="1100" kern="1400" baseline="0" dirty="0" smtClean="0">
                        <a:solidFill>
                          <a:schemeClr val="tx1"/>
                        </a:solidFill>
                        <a:latin typeface="Arial" pitchFamily="34" charset="0"/>
                        <a:cs typeface="Arial" pitchFamily="34" charset="0"/>
                      </a:endParaRPr>
                    </a:p>
                  </a:txBody>
                  <a:tcPr marL="14981" marR="14981" marT="14981" marB="1498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28</a:t>
            </a:fld>
            <a:endParaRPr lang="en-CA" dirty="0"/>
          </a:p>
        </p:txBody>
      </p:sp>
    </p:spTree>
    <p:extLst>
      <p:ext uri="{BB962C8B-B14F-4D97-AF65-F5344CB8AC3E}">
        <p14:creationId xmlns:p14="http://schemas.microsoft.com/office/powerpoint/2010/main" val="3017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32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10"/>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1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3" name="Table 12"/>
          <p:cNvGraphicFramePr>
            <a:graphicFrameLocks noGrp="1"/>
          </p:cNvGraphicFramePr>
          <p:nvPr>
            <p:extLst>
              <p:ext uri="{D42A27DB-BD31-4B8C-83A1-F6EECF244321}">
                <p14:modId xmlns:p14="http://schemas.microsoft.com/office/powerpoint/2010/main" val="2844781989"/>
              </p:ext>
            </p:extLst>
          </p:nvPr>
        </p:nvGraphicFramePr>
        <p:xfrm>
          <a:off x="285728" y="1043608"/>
          <a:ext cx="6286544" cy="4840171"/>
        </p:xfrm>
        <a:graphic>
          <a:graphicData uri="http://schemas.openxmlformats.org/drawingml/2006/table">
            <a:tbl>
              <a:tblPr/>
              <a:tblGrid>
                <a:gridCol w="1150157"/>
                <a:gridCol w="5136387"/>
              </a:tblGrid>
              <a:tr h="1667055">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Duration of Data Collection</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This data is to </a:t>
                      </a:r>
                      <a:r>
                        <a:rPr lang="en-CA" sz="1100" kern="1400" dirty="0">
                          <a:solidFill>
                            <a:schemeClr val="tx1"/>
                          </a:solidFill>
                          <a:latin typeface="Arial" pitchFamily="34" charset="0"/>
                          <a:cs typeface="Arial" pitchFamily="34" charset="0"/>
                        </a:rPr>
                        <a:t>be collected as follows</a:t>
                      </a:r>
                      <a:r>
                        <a:rPr lang="en-CA" sz="1100" kern="1400" dirty="0" smtClean="0">
                          <a:solidFill>
                            <a:schemeClr val="tx1"/>
                          </a:solidFill>
                          <a:latin typeface="Arial" pitchFamily="34" charset="0"/>
                          <a:cs typeface="Arial" pitchFamily="34" charset="0"/>
                        </a:rPr>
                        <a:t>:</a:t>
                      </a:r>
                    </a:p>
                    <a:p>
                      <a:pPr marL="361950" marR="0" lvl="0" indent="-184150" algn="l" rtl="0">
                        <a:spcBef>
                          <a:spcPts val="0"/>
                        </a:spcBef>
                        <a:spcAft>
                          <a:spcPts val="0"/>
                        </a:spcAft>
                        <a:buFont typeface="Arial" pitchFamily="34" charset="0"/>
                        <a:buChar char="•"/>
                      </a:pPr>
                      <a:r>
                        <a:rPr lang="en-US" sz="1100" b="1" kern="1200" dirty="0" smtClean="0">
                          <a:solidFill>
                            <a:schemeClr val="tx1"/>
                          </a:solidFill>
                          <a:latin typeface="Arial" pitchFamily="34" charset="0"/>
                          <a:ea typeface="+mn-ea"/>
                          <a:cs typeface="Arial" pitchFamily="34" charset="0"/>
                        </a:rPr>
                        <a:t>Daily for 2 weeks</a:t>
                      </a:r>
                      <a:r>
                        <a:rPr lang="en-US" sz="1100" kern="1200" dirty="0" smtClean="0">
                          <a:solidFill>
                            <a:schemeClr val="tx1"/>
                          </a:solidFill>
                          <a:latin typeface="Arial" pitchFamily="34" charset="0"/>
                          <a:ea typeface="+mn-ea"/>
                          <a:cs typeface="Arial" pitchFamily="34" charset="0"/>
                        </a:rPr>
                        <a:t>: From admission to the ACU through study day 14</a:t>
                      </a:r>
                    </a:p>
                    <a:p>
                      <a:pPr marL="177800" marR="0" lvl="0" indent="0" algn="l" rtl="0">
                        <a:spcBef>
                          <a:spcPts val="0"/>
                        </a:spcBef>
                        <a:spcAft>
                          <a:spcPts val="0"/>
                        </a:spcAft>
                        <a:buFont typeface="Arial" pitchFamily="34" charset="0"/>
                        <a:buNone/>
                      </a:pPr>
                      <a:endParaRPr lang="en-CA" sz="1100" kern="1200" dirty="0" smtClean="0">
                        <a:solidFill>
                          <a:schemeClr val="tx1"/>
                        </a:solidFill>
                        <a:latin typeface="Arial" pitchFamily="34" charset="0"/>
                        <a:ea typeface="+mn-ea"/>
                        <a:cs typeface="Arial" pitchFamily="34" charset="0"/>
                      </a:endParaRPr>
                    </a:p>
                    <a:p>
                      <a:pPr marL="361950" marR="0" lvl="0" indent="-184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kern="1200" dirty="0" smtClean="0">
                          <a:solidFill>
                            <a:schemeClr val="tx1"/>
                          </a:solidFill>
                          <a:latin typeface="Arial" pitchFamily="34" charset="0"/>
                          <a:ea typeface="+mn-ea"/>
                          <a:cs typeface="Arial" pitchFamily="34" charset="0"/>
                        </a:rPr>
                        <a:t>Weekly</a:t>
                      </a:r>
                      <a:r>
                        <a:rPr lang="en-US" sz="1100" kern="1200" dirty="0" smtClean="0">
                          <a:solidFill>
                            <a:schemeClr val="tx1"/>
                          </a:solidFill>
                          <a:latin typeface="Arial" pitchFamily="34" charset="0"/>
                          <a:ea typeface="+mn-ea"/>
                          <a:cs typeface="Arial" pitchFamily="34" charset="0"/>
                        </a:rPr>
                        <a:t>: From day 15 to </a:t>
                      </a:r>
                      <a:r>
                        <a:rPr lang="en-US" sz="1100" u="sng" kern="1200" dirty="0" smtClean="0">
                          <a:solidFill>
                            <a:schemeClr val="tx1"/>
                          </a:solidFill>
                          <a:latin typeface="Arial" pitchFamily="34" charset="0"/>
                          <a:ea typeface="+mn-ea"/>
                          <a:cs typeface="Arial" pitchFamily="34" charset="0"/>
                        </a:rPr>
                        <a:t>&gt;</a:t>
                      </a:r>
                      <a:r>
                        <a:rPr lang="en-US" sz="1100" u="none" kern="120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10 days post last successful graft (stop of study intervention plus 3 days), discharge from the ACU, or 3 months after admission, whichever comes first. </a:t>
                      </a:r>
                      <a:endParaRPr lang="en-US" sz="1100" kern="1200" baseline="0" dirty="0" smtClean="0">
                        <a:solidFill>
                          <a:schemeClr val="tx1"/>
                        </a:solidFill>
                        <a:latin typeface="Arial" pitchFamily="34" charset="0"/>
                        <a:ea typeface="+mn-ea"/>
                        <a:cs typeface="Arial" pitchFamily="34" charset="0"/>
                      </a:endParaRPr>
                    </a:p>
                    <a:p>
                      <a:pPr marL="819150" marR="0" lvl="1" indent="-1841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Collect weekly lab data from a single day during that study week d</a:t>
                      </a:r>
                      <a:r>
                        <a:rPr lang="en-US" sz="1100" kern="1400" dirty="0" smtClean="0">
                          <a:solidFill>
                            <a:schemeClr val="tx1"/>
                          </a:solidFill>
                          <a:latin typeface="Arial" pitchFamily="34" charset="0"/>
                          <a:cs typeface="Arial" pitchFamily="34" charset="0"/>
                        </a:rPr>
                        <a:t>efined as</a:t>
                      </a:r>
                      <a:r>
                        <a:rPr lang="en-US" sz="1100" kern="1400" baseline="0" dirty="0" smtClean="0">
                          <a:solidFill>
                            <a:schemeClr val="tx1"/>
                          </a:solidFill>
                          <a:latin typeface="Arial" pitchFamily="34" charset="0"/>
                          <a:cs typeface="Arial" pitchFamily="34" charset="0"/>
                        </a:rPr>
                        <a:t> </a:t>
                      </a:r>
                      <a:r>
                        <a:rPr lang="en-US" sz="1100" kern="1400" dirty="0" smtClean="0">
                          <a:solidFill>
                            <a:schemeClr val="tx1"/>
                          </a:solidFill>
                          <a:latin typeface="Arial" pitchFamily="34" charset="0"/>
                          <a:cs typeface="Arial" pitchFamily="34" charset="0"/>
                        </a:rPr>
                        <a:t>+/- 24 hours from study day </a:t>
                      </a:r>
                      <a:r>
                        <a:rPr lang="en-US" sz="1100" b="1" kern="1400" dirty="0" smtClean="0">
                          <a:solidFill>
                            <a:schemeClr val="tx1"/>
                          </a:solidFill>
                          <a:latin typeface="Arial" pitchFamily="34" charset="0"/>
                          <a:cs typeface="Arial" pitchFamily="34" charset="0"/>
                        </a:rPr>
                        <a:t>21, 28, 35, 42, 49, 56, 63, 70, 77, 84</a:t>
                      </a:r>
                      <a:r>
                        <a:rPr lang="en-US" sz="1100" b="1" kern="1400" baseline="0" dirty="0" smtClean="0">
                          <a:solidFill>
                            <a:schemeClr val="tx1"/>
                          </a:solidFill>
                          <a:latin typeface="Arial" pitchFamily="34" charset="0"/>
                          <a:cs typeface="Arial" pitchFamily="34" charset="0"/>
                        </a:rPr>
                        <a:t> and</a:t>
                      </a:r>
                      <a:r>
                        <a:rPr lang="en-US" sz="1100" b="1" kern="1400" dirty="0" smtClean="0">
                          <a:solidFill>
                            <a:schemeClr val="tx1"/>
                          </a:solidFill>
                          <a:latin typeface="Arial" pitchFamily="34" charset="0"/>
                          <a:cs typeface="Arial" pitchFamily="34" charset="0"/>
                        </a:rPr>
                        <a:t> 90.</a:t>
                      </a:r>
                      <a:endParaRPr lang="en-US" sz="1100" kern="1200" dirty="0" smtClean="0">
                        <a:solidFill>
                          <a:schemeClr val="tx1"/>
                        </a:solidFill>
                        <a:latin typeface="Arial" pitchFamily="34" charset="0"/>
                        <a:ea typeface="+mn-ea"/>
                        <a:cs typeface="Arial" pitchFamily="34" charset="0"/>
                      </a:endParaRPr>
                    </a:p>
                    <a:p>
                      <a:pPr marL="819150" marR="0" lvl="1" indent="-1841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kern="1200" dirty="0" smtClean="0">
                          <a:solidFill>
                            <a:schemeClr val="tx1"/>
                          </a:solidFill>
                          <a:latin typeface="Arial" pitchFamily="34" charset="0"/>
                          <a:ea typeface="+mn-ea"/>
                          <a:cs typeface="Arial" pitchFamily="34" charset="0"/>
                        </a:rPr>
                        <a:t>If there is no value available on the specified date, record the value from an</a:t>
                      </a:r>
                      <a:r>
                        <a:rPr lang="en-US" sz="1100" kern="1200" baseline="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adjacent day.</a:t>
                      </a:r>
                    </a:p>
                    <a:p>
                      <a:pPr marL="819150" marR="0" lvl="1" indent="-1841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kern="1200" dirty="0" smtClean="0">
                          <a:solidFill>
                            <a:schemeClr val="tx1"/>
                          </a:solidFill>
                          <a:latin typeface="Arial" pitchFamily="34" charset="0"/>
                          <a:ea typeface="+mn-ea"/>
                          <a:cs typeface="Arial" pitchFamily="34" charset="0"/>
                        </a:rPr>
                        <a:t>If there is no value available for that study week, record N/A.</a:t>
                      </a:r>
                    </a:p>
                    <a:p>
                      <a:pPr marL="819150" marR="0" lvl="1" indent="-1841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CA" sz="1100" kern="1200" dirty="0" smtClean="0">
                        <a:solidFill>
                          <a:schemeClr val="tx1"/>
                        </a:solidFill>
                        <a:latin typeface="Arial" pitchFamily="34" charset="0"/>
                        <a:ea typeface="+mn-ea"/>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23160">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Date</a:t>
                      </a: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Enter </a:t>
                      </a:r>
                      <a:r>
                        <a:rPr lang="en-CA" sz="1100" kern="1400" dirty="0">
                          <a:solidFill>
                            <a:schemeClr val="tx1"/>
                          </a:solidFill>
                          <a:latin typeface="Arial" pitchFamily="34" charset="0"/>
                          <a:cs typeface="Arial" pitchFamily="34" charset="0"/>
                        </a:rPr>
                        <a:t>the </a:t>
                      </a:r>
                      <a:r>
                        <a:rPr lang="en-CA" sz="1100" kern="1400" dirty="0" smtClean="0">
                          <a:solidFill>
                            <a:schemeClr val="tx1"/>
                          </a:solidFill>
                          <a:latin typeface="Arial" pitchFamily="34" charset="0"/>
                          <a:cs typeface="Arial" pitchFamily="34" charset="0"/>
                        </a:rPr>
                        <a:t>date corresponding </a:t>
                      </a:r>
                      <a:r>
                        <a:rPr lang="en-CA" sz="1100" kern="1400" dirty="0">
                          <a:solidFill>
                            <a:schemeClr val="tx1"/>
                          </a:solidFill>
                          <a:latin typeface="Arial" pitchFamily="34" charset="0"/>
                          <a:cs typeface="Arial" pitchFamily="34" charset="0"/>
                        </a:rPr>
                        <a:t>to the calendar </a:t>
                      </a:r>
                      <a:r>
                        <a:rPr lang="en-CA" sz="1100" kern="1400" dirty="0" smtClean="0">
                          <a:solidFill>
                            <a:schemeClr val="tx1"/>
                          </a:solidFill>
                          <a:latin typeface="Arial" pitchFamily="34" charset="0"/>
                          <a:cs typeface="Arial" pitchFamily="34" charset="0"/>
                        </a:rPr>
                        <a:t>day (YYYY-MM-DD) </a:t>
                      </a:r>
                      <a:r>
                        <a:rPr lang="en-US" sz="1100" kern="1400" baseline="0" dirty="0" smtClean="0">
                          <a:solidFill>
                            <a:srgbClr val="000000"/>
                          </a:solidFill>
                          <a:latin typeface="Arial" panose="020B0604020202020204" pitchFamily="34" charset="0"/>
                          <a:cs typeface="Arial" panose="020B0604020202020204" pitchFamily="34" charset="0"/>
                        </a:rPr>
                        <a:t>that the laboratory samples were </a:t>
                      </a:r>
                      <a:r>
                        <a:rPr lang="en-US" sz="1100" b="1" u="sng" kern="1400" baseline="0" dirty="0" smtClean="0">
                          <a:solidFill>
                            <a:srgbClr val="000000"/>
                          </a:solidFill>
                          <a:latin typeface="Arial" panose="020B0604020202020204" pitchFamily="34" charset="0"/>
                          <a:cs typeface="Arial" panose="020B0604020202020204" pitchFamily="34" charset="0"/>
                        </a:rPr>
                        <a:t>taken</a:t>
                      </a:r>
                      <a:r>
                        <a:rPr lang="en-US" sz="1100" b="0" u="none" kern="1400" baseline="0" dirty="0" smtClean="0">
                          <a:solidFill>
                            <a:srgbClr val="000000"/>
                          </a:solidFill>
                          <a:latin typeface="Arial" panose="020B0604020202020204" pitchFamily="34" charset="0"/>
                          <a:cs typeface="Arial" panose="020B0604020202020204" pitchFamily="34" charset="0"/>
                        </a:rPr>
                        <a:t>, not the day the results were reported.</a:t>
                      </a:r>
                      <a:r>
                        <a:rPr lang="en-CA" sz="1100" kern="1400" dirty="0" smtClean="0">
                          <a:solidFill>
                            <a:schemeClr val="tx1"/>
                          </a:solidFill>
                          <a:latin typeface="Arial" pitchFamily="34" charset="0"/>
                          <a:cs typeface="Arial" pitchFamily="34" charset="0"/>
                        </a:rPr>
                        <a:t> </a:t>
                      </a:r>
                      <a:r>
                        <a:rPr lang="en-US" sz="1100" kern="1400" baseline="0" dirty="0" smtClean="0">
                          <a:solidFill>
                            <a:srgbClr val="000000"/>
                          </a:solidFill>
                          <a:latin typeface="Arial" panose="020B0604020202020204" pitchFamily="34" charset="0"/>
                          <a:cs typeface="Arial" panose="020B0604020202020204" pitchFamily="34" charset="0"/>
                        </a:rPr>
                        <a:t>Record the data on the </a:t>
                      </a:r>
                      <a:r>
                        <a:rPr lang="en-CA" sz="1100" kern="1400" dirty="0" smtClean="0">
                          <a:solidFill>
                            <a:schemeClr val="tx1"/>
                          </a:solidFill>
                          <a:latin typeface="Arial" pitchFamily="34" charset="0"/>
                          <a:cs typeface="Arial" pitchFamily="34" charset="0"/>
                        </a:rPr>
                        <a:t>corresponding date in </a:t>
                      </a:r>
                      <a:r>
                        <a:rPr lang="en-CA" sz="1100" kern="1400" dirty="0" err="1" smtClean="0">
                          <a:solidFill>
                            <a:schemeClr val="tx1"/>
                          </a:solidFill>
                          <a:latin typeface="Arial" pitchFamily="34" charset="0"/>
                          <a:cs typeface="Arial" pitchFamily="34" charset="0"/>
                        </a:rPr>
                        <a:t>REDCap</a:t>
                      </a:r>
                      <a:r>
                        <a:rPr lang="en-US" sz="1100" kern="1400" baseline="0" dirty="0" smtClean="0">
                          <a:solidFill>
                            <a:srgbClr val="000000"/>
                          </a:solidFill>
                          <a:latin typeface="Arial" panose="020B0604020202020204" pitchFamily="34" charset="0"/>
                          <a:cs typeface="Arial" panose="020B0604020202020204" pitchFamily="34" charset="0"/>
                        </a:rPr>
                        <a:t>™. </a:t>
                      </a: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Highest Serum Creatinine</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8900" algn="l" rtl="0">
                        <a:spcBef>
                          <a:spcPts val="0"/>
                        </a:spcBef>
                        <a:spcAft>
                          <a:spcPts val="0"/>
                        </a:spcAft>
                        <a:tabLst>
                          <a:tab pos="0" algn="l"/>
                        </a:tabLst>
                      </a:pPr>
                      <a:r>
                        <a:rPr lang="en-CA" sz="1100" kern="1400" dirty="0" smtClean="0">
                          <a:solidFill>
                            <a:srgbClr val="000000"/>
                          </a:solidFill>
                          <a:latin typeface="Arial" pitchFamily="34" charset="0"/>
                          <a:cs typeface="Arial" pitchFamily="34" charset="0"/>
                        </a:rPr>
                        <a:t>Record the highest </a:t>
                      </a:r>
                      <a:r>
                        <a:rPr lang="en-CA" sz="1100" kern="1400" dirty="0">
                          <a:solidFill>
                            <a:srgbClr val="000000"/>
                          </a:solidFill>
                          <a:latin typeface="Arial" pitchFamily="34" charset="0"/>
                          <a:cs typeface="Arial" pitchFamily="34" charset="0"/>
                        </a:rPr>
                        <a:t>serum </a:t>
                      </a:r>
                      <a:r>
                        <a:rPr lang="en-CA" sz="1100" kern="1400" dirty="0" smtClean="0">
                          <a:solidFill>
                            <a:srgbClr val="000000"/>
                          </a:solidFill>
                          <a:latin typeface="Arial" pitchFamily="34" charset="0"/>
                          <a:cs typeface="Arial" pitchFamily="34" charset="0"/>
                        </a:rPr>
                        <a:t>creatinine from that study day.</a:t>
                      </a: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Highest T-Bilirubin</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8900" algn="l" defTabSz="914400" rtl="0" eaLnBrk="1" fontAlgn="auto" latinLnBrk="0" hangingPunct="1">
                        <a:lnSpc>
                          <a:spcPct val="100000"/>
                        </a:lnSpc>
                        <a:spcBef>
                          <a:spcPts val="0"/>
                        </a:spcBef>
                        <a:spcAft>
                          <a:spcPts val="0"/>
                        </a:spcAft>
                        <a:buClrTx/>
                        <a:buSzTx/>
                        <a:buFontTx/>
                        <a:buNone/>
                        <a:tabLst>
                          <a:tab pos="0" algn="l"/>
                        </a:tabLst>
                        <a:defRPr/>
                      </a:pPr>
                      <a:r>
                        <a:rPr lang="en-CA" sz="1100" kern="1400" dirty="0">
                          <a:solidFill>
                            <a:srgbClr val="000000"/>
                          </a:solidFill>
                          <a:latin typeface="Arial" pitchFamily="34" charset="0"/>
                          <a:cs typeface="Arial" pitchFamily="34" charset="0"/>
                        </a:rPr>
                        <a:t>Record </a:t>
                      </a:r>
                      <a:r>
                        <a:rPr lang="en-CA" sz="1100" kern="1400" dirty="0" smtClean="0">
                          <a:solidFill>
                            <a:srgbClr val="000000"/>
                          </a:solidFill>
                          <a:latin typeface="Arial" pitchFamily="34" charset="0"/>
                          <a:cs typeface="Arial" pitchFamily="34" charset="0"/>
                        </a:rPr>
                        <a:t>the highest total </a:t>
                      </a:r>
                      <a:r>
                        <a:rPr lang="en-CA" sz="1100" kern="1400" dirty="0">
                          <a:solidFill>
                            <a:srgbClr val="000000"/>
                          </a:solidFill>
                          <a:latin typeface="Arial" pitchFamily="34" charset="0"/>
                          <a:cs typeface="Arial" pitchFamily="34" charset="0"/>
                        </a:rPr>
                        <a:t>bilirubin </a:t>
                      </a:r>
                      <a:r>
                        <a:rPr lang="en-CA" sz="1100" kern="1400" dirty="0" smtClean="0">
                          <a:solidFill>
                            <a:srgbClr val="000000"/>
                          </a:solidFill>
                          <a:latin typeface="Arial" pitchFamily="34" charset="0"/>
                          <a:cs typeface="Arial" pitchFamily="34" charset="0"/>
                        </a:rPr>
                        <a:t>from that study day.</a:t>
                      </a: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688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Highest</a:t>
                      </a:r>
                      <a:r>
                        <a:rPr lang="en-US" sz="1100" b="1" kern="1400" baseline="0" dirty="0" smtClean="0">
                          <a:solidFill>
                            <a:srgbClr val="000000"/>
                          </a:solidFill>
                          <a:latin typeface="Arial" pitchFamily="34" charset="0"/>
                          <a:cs typeface="Arial" pitchFamily="34" charset="0"/>
                        </a:rPr>
                        <a:t> Urea</a:t>
                      </a:r>
                      <a:endParaRPr lang="en-US"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8900" algn="l" defTabSz="914400" rtl="0" eaLnBrk="1" fontAlgn="auto" latinLnBrk="0" hangingPunct="1">
                        <a:lnSpc>
                          <a:spcPct val="100000"/>
                        </a:lnSpc>
                        <a:spcBef>
                          <a:spcPts val="0"/>
                        </a:spcBef>
                        <a:spcAft>
                          <a:spcPts val="0"/>
                        </a:spcAft>
                        <a:buClrTx/>
                        <a:buSzTx/>
                        <a:buFontTx/>
                        <a:buNone/>
                        <a:tabLst>
                          <a:tab pos="0" algn="l"/>
                        </a:tabLst>
                        <a:defRPr/>
                      </a:pPr>
                      <a:r>
                        <a:rPr lang="en-CA" sz="1100" kern="1400" dirty="0">
                          <a:solidFill>
                            <a:srgbClr val="000000"/>
                          </a:solidFill>
                          <a:latin typeface="Arial" pitchFamily="34" charset="0"/>
                          <a:cs typeface="Arial" pitchFamily="34" charset="0"/>
                        </a:rPr>
                        <a:t>Record the highest </a:t>
                      </a:r>
                      <a:r>
                        <a:rPr lang="en-CA" sz="1100" kern="1400" dirty="0" smtClean="0">
                          <a:solidFill>
                            <a:srgbClr val="000000"/>
                          </a:solidFill>
                          <a:latin typeface="Arial" pitchFamily="34" charset="0"/>
                          <a:cs typeface="Arial" pitchFamily="34" charset="0"/>
                        </a:rPr>
                        <a:t>urea from that study day.</a:t>
                      </a:r>
                    </a:p>
                    <a:p>
                      <a:pPr marL="0" marR="0" indent="88900" algn="l" defTabSz="914400" rtl="0" eaLnBrk="1" fontAlgn="auto" latinLnBrk="0" hangingPunct="1">
                        <a:lnSpc>
                          <a:spcPct val="100000"/>
                        </a:lnSpc>
                        <a:spcBef>
                          <a:spcPts val="0"/>
                        </a:spcBef>
                        <a:spcAft>
                          <a:spcPts val="0"/>
                        </a:spcAft>
                        <a:buClrTx/>
                        <a:buSzTx/>
                        <a:buFontTx/>
                        <a:buNone/>
                        <a:tabLst>
                          <a:tab pos="0" algn="l"/>
                        </a:tabLst>
                        <a:defRPr/>
                      </a:pPr>
                      <a:endParaRPr lang="en-CA" sz="1100" kern="1400" baseline="0" dirty="0" smtClean="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07571">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Glucose closes</a:t>
                      </a:r>
                      <a:r>
                        <a:rPr lang="en-US" sz="1100" b="1" kern="1400" baseline="0" dirty="0" smtClean="0">
                          <a:solidFill>
                            <a:schemeClr val="tx1"/>
                          </a:solidFill>
                          <a:latin typeface="Arial" pitchFamily="34" charset="0"/>
                          <a:cs typeface="Arial" pitchFamily="34" charset="0"/>
                        </a:rPr>
                        <a:t>t to 08:00 A.M.</a:t>
                      </a:r>
                      <a:endParaRPr lang="en-US" sz="1100" kern="1400" dirty="0">
                        <a:solidFill>
                          <a:schemeClr val="tx1"/>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tab pos="88900" algn="l"/>
                        </a:tabLst>
                        <a:defRPr/>
                      </a:pPr>
                      <a:r>
                        <a:rPr lang="en-CA" sz="1100" kern="1400" dirty="0">
                          <a:solidFill>
                            <a:schemeClr val="tx1"/>
                          </a:solidFill>
                          <a:latin typeface="Arial" pitchFamily="34" charset="0"/>
                          <a:cs typeface="Arial" pitchFamily="34" charset="0"/>
                        </a:rPr>
                        <a:t>Record the </a:t>
                      </a:r>
                      <a:r>
                        <a:rPr lang="en-CA" sz="1100" kern="1400" dirty="0" smtClean="0">
                          <a:solidFill>
                            <a:schemeClr val="tx1"/>
                          </a:solidFill>
                          <a:latin typeface="Arial" pitchFamily="34" charset="0"/>
                          <a:cs typeface="Arial" pitchFamily="34" charset="0"/>
                        </a:rPr>
                        <a:t>glucose </a:t>
                      </a:r>
                      <a:r>
                        <a:rPr lang="en-CA" sz="1100" kern="1400" dirty="0">
                          <a:solidFill>
                            <a:schemeClr val="tx1"/>
                          </a:solidFill>
                          <a:latin typeface="Arial" pitchFamily="34" charset="0"/>
                          <a:cs typeface="Arial" pitchFamily="34" charset="0"/>
                        </a:rPr>
                        <a:t>closest to </a:t>
                      </a:r>
                      <a:r>
                        <a:rPr lang="en-CA" sz="1100" kern="1400" dirty="0" smtClean="0">
                          <a:solidFill>
                            <a:schemeClr val="tx1"/>
                          </a:solidFill>
                          <a:latin typeface="Arial" pitchFamily="34" charset="0"/>
                          <a:cs typeface="Arial" pitchFamily="34" charset="0"/>
                        </a:rPr>
                        <a:t>8:00 AM, ± 6 hrs (i.e. from 02:00 to 14:00 hrs)</a:t>
                      </a:r>
                      <a:r>
                        <a:rPr lang="en-CA" sz="1100" kern="1400" baseline="0" dirty="0" smtClean="0">
                          <a:solidFill>
                            <a:schemeClr val="tx1"/>
                          </a:solidFill>
                          <a:latin typeface="Arial" pitchFamily="34" charset="0"/>
                          <a:cs typeface="Arial" pitchFamily="34" charset="0"/>
                        </a:rPr>
                        <a:t> from that study day.</a:t>
                      </a:r>
                      <a:r>
                        <a:rPr lang="en-CA" sz="1100" kern="1400" dirty="0" smtClean="0">
                          <a:solidFill>
                            <a:schemeClr val="tx1"/>
                          </a:solidFill>
                          <a:latin typeface="Arial" pitchFamily="34" charset="0"/>
                          <a:cs typeface="Arial" pitchFamily="34" charset="0"/>
                        </a:rPr>
                        <a:t> </a:t>
                      </a:r>
                    </a:p>
                    <a:p>
                      <a:pPr marL="88900" marR="0" indent="0" algn="l" defTabSz="914400" rtl="0" eaLnBrk="1" fontAlgn="auto" latinLnBrk="0" hangingPunct="1">
                        <a:lnSpc>
                          <a:spcPct val="100000"/>
                        </a:lnSpc>
                        <a:spcBef>
                          <a:spcPts val="0"/>
                        </a:spcBef>
                        <a:spcAft>
                          <a:spcPts val="0"/>
                        </a:spcAft>
                        <a:buClrTx/>
                        <a:buSzTx/>
                        <a:buFontTx/>
                        <a:buNone/>
                        <a:tabLst>
                          <a:tab pos="88900" algn="l"/>
                        </a:tabLst>
                        <a:defRPr/>
                      </a:pPr>
                      <a:r>
                        <a:rPr lang="en-CA" sz="1100" kern="1400" dirty="0" smtClean="0">
                          <a:solidFill>
                            <a:schemeClr val="tx1"/>
                          </a:solidFill>
                          <a:latin typeface="Arial" pitchFamily="34" charset="0"/>
                          <a:cs typeface="Arial" pitchFamily="34" charset="0"/>
                        </a:rPr>
                        <a:t>The value may be from a blood draw </a:t>
                      </a:r>
                      <a:r>
                        <a:rPr lang="en-CA" sz="1100" u="sng" kern="1400" dirty="0" smtClean="0">
                          <a:solidFill>
                            <a:schemeClr val="tx1"/>
                          </a:solidFill>
                          <a:latin typeface="Arial" pitchFamily="34" charset="0"/>
                          <a:cs typeface="Arial" pitchFamily="34" charset="0"/>
                        </a:rPr>
                        <a:t>or</a:t>
                      </a:r>
                      <a:r>
                        <a:rPr lang="en-CA" sz="1100" kern="1400" dirty="0" smtClean="0">
                          <a:solidFill>
                            <a:schemeClr val="tx1"/>
                          </a:solidFill>
                          <a:latin typeface="Arial" pitchFamily="34" charset="0"/>
                          <a:cs typeface="Arial" pitchFamily="34" charset="0"/>
                        </a:rPr>
                        <a:t> from a bedside glucometer. </a:t>
                      </a:r>
                      <a:endParaRPr lang="en-CA" sz="110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9790">
                <a:tc gridSpan="2">
                  <a:txBody>
                    <a:bodyPr/>
                    <a:lstStyle/>
                    <a:p>
                      <a:pPr marR="0" indent="0" algn="l" rtl="0">
                        <a:spcBef>
                          <a:spcPts val="600"/>
                        </a:spcBef>
                        <a:spcAft>
                          <a:spcPts val="0"/>
                        </a:spcAft>
                        <a:tabLst>
                          <a:tab pos="0" algn="l"/>
                        </a:tabLst>
                      </a:pPr>
                      <a:r>
                        <a:rPr lang="en-CA" sz="1100" b="0" kern="1400" dirty="0">
                          <a:solidFill>
                            <a:srgbClr val="000000"/>
                          </a:solidFill>
                          <a:latin typeface="Arial" pitchFamily="34" charset="0"/>
                          <a:cs typeface="Arial" pitchFamily="34" charset="0"/>
                        </a:rPr>
                        <a:t>For each requested result above, if there is no value available to record, </a:t>
                      </a:r>
                      <a:r>
                        <a:rPr lang="en-CA" sz="1100" b="0" kern="1400" dirty="0" smtClean="0">
                          <a:solidFill>
                            <a:srgbClr val="000000"/>
                          </a:solidFill>
                          <a:latin typeface="Arial" pitchFamily="34" charset="0"/>
                          <a:cs typeface="Arial" pitchFamily="34" charset="0"/>
                        </a:rPr>
                        <a:t>select “Not Available”</a:t>
                      </a:r>
                      <a:endParaRPr lang="en-CA" sz="1100" b="0" kern="1400" dirty="0">
                        <a:solidFill>
                          <a:srgbClr val="000000"/>
                        </a:solidFill>
                        <a:latin typeface="Arial" pitchFamily="34" charset="0"/>
                        <a:cs typeface="Arial" pitchFamily="34" charset="0"/>
                      </a:endParaRPr>
                    </a:p>
                  </a:txBody>
                  <a:tcPr marL="14981" marR="14981" marT="14981" marB="149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bl>
          </a:graphicData>
        </a:graphic>
      </p:graphicFrame>
      <p:sp>
        <p:nvSpPr>
          <p:cNvPr id="20483"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0482" name="Text Box 2"/>
          <p:cNvSpPr txBox="1">
            <a:spLocks noChangeArrowheads="1"/>
          </p:cNvSpPr>
          <p:nvPr/>
        </p:nvSpPr>
        <p:spPr bwMode="auto">
          <a:xfrm>
            <a:off x="285728" y="683568"/>
            <a:ext cx="6455640" cy="234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Laboratory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Straight Connector 1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457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067" y="109780"/>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29</a:t>
            </a:fld>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a:off x="97682" y="71408"/>
            <a:ext cx="6643686" cy="2889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General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8" name="Text Box 6"/>
          <p:cNvSpPr txBox="1">
            <a:spLocks noChangeArrowheads="1"/>
          </p:cNvSpPr>
          <p:nvPr/>
        </p:nvSpPr>
        <p:spPr bwMode="auto">
          <a:xfrm>
            <a:off x="97682" y="357158"/>
            <a:ext cx="6643686" cy="8679338"/>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0116800" algn="l"/>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following case report form</a:t>
            </a:r>
            <a:r>
              <a:rPr kumimoji="0" lang="en-US" sz="1000" b="0" i="0" u="none" strike="noStrike" cap="none" normalizeH="0" dirty="0" smtClean="0">
                <a:ln>
                  <a:noFill/>
                </a:ln>
                <a:solidFill>
                  <a:srgbClr val="000000"/>
                </a:solidFill>
                <a:effectLst/>
                <a:latin typeface="Arial" pitchFamily="34" charset="0"/>
                <a:ea typeface="Times New Roman" pitchFamily="18" charset="0"/>
                <a:cs typeface="Arial" pitchFamily="34" charset="0"/>
              </a:rPr>
              <a:t> worksheets</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have been developed to assist the Research</a:t>
            </a:r>
            <a:r>
              <a:rPr kumimoji="0" lang="en-US" sz="1000" b="0" i="0" u="none" strike="noStrike" cap="none" normalizeH="0" dirty="0" smtClean="0">
                <a:ln>
                  <a:noFill/>
                </a:ln>
                <a:solidFill>
                  <a:srgbClr val="000000"/>
                </a:solidFill>
                <a:effectLst/>
                <a:latin typeface="Arial" pitchFamily="34" charset="0"/>
                <a:ea typeface="Times New Roman" pitchFamily="18" charset="0"/>
                <a:cs typeface="Arial" pitchFamily="34" charset="0"/>
              </a:rPr>
              <a:t> Coordinator (RC) </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the participating site with data collection. The RC may choose to record the data from the patient's medical chart (source document) on these forms before entering the data in to the electronic data capture system i.e. REDCAP™. The RC may choose to enter data into </a:t>
            </a:r>
            <a:r>
              <a:rPr kumimoji="0" lang="en-US" sz="1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REDCap</a:t>
            </a: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directly from the medical chart or use her/his own worksheets. Whichever method is used, the instructions on each page detail how and when the data is to be collected</a:t>
            </a:r>
            <a:r>
              <a:rPr kumimoji="0" lang="en-US" sz="10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20116800" algn="l"/>
              </a:tabLst>
            </a:pPr>
            <a:endParaRPr kumimoji="0" lang="en-US" sz="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116800" algn="l"/>
              </a:tabLst>
            </a:pPr>
            <a:endParaRPr kumimoji="0" lang="en-US" sz="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20116800" algn="l"/>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 help you keep track, we recommend documenting the patient randomization number on each worksheet.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20116800" algn="l"/>
              </a:tabLst>
            </a:pPr>
            <a:endParaRPr kumimoji="0" lang="en-US" sz="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228600" lvl="0" indent="-228600" eaLnBrk="0" fontAlgn="base" hangingPunct="0">
              <a:spcBef>
                <a:spcPct val="0"/>
              </a:spcBef>
              <a:spcAft>
                <a:spcPct val="0"/>
              </a:spcAft>
              <a:buFont typeface="+mj-lt"/>
              <a:buAutoNum type="arabicPeriod"/>
              <a:tabLst>
                <a:tab pos="-20116800" algn="l"/>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 this document, </a:t>
            </a:r>
            <a:r>
              <a:rPr lang="en-US" sz="1000" b="1" dirty="0">
                <a:solidFill>
                  <a:srgbClr val="000000"/>
                </a:solidFill>
                <a:latin typeface="Arial" pitchFamily="34" charset="0"/>
                <a:ea typeface="Times New Roman" pitchFamily="18" charset="0"/>
                <a:cs typeface="Arial" pitchFamily="34" charset="0"/>
              </a:rPr>
              <a:t>Acute Care </a:t>
            </a:r>
            <a:r>
              <a:rPr lang="en-US" sz="1000" b="1" dirty="0" smtClean="0">
                <a:solidFill>
                  <a:srgbClr val="000000"/>
                </a:solidFill>
                <a:latin typeface="Arial" pitchFamily="34" charset="0"/>
                <a:ea typeface="Times New Roman" pitchFamily="18" charset="0"/>
                <a:cs typeface="Arial" pitchFamily="34" charset="0"/>
              </a:rPr>
              <a:t>Unit </a:t>
            </a:r>
            <a:r>
              <a:rPr lang="en-US" sz="1000" b="1" dirty="0">
                <a:solidFill>
                  <a:srgbClr val="000000"/>
                </a:solidFill>
                <a:latin typeface="Arial" pitchFamily="34" charset="0"/>
                <a:ea typeface="Times New Roman" pitchFamily="18" charset="0"/>
                <a:cs typeface="Arial" pitchFamily="34" charset="0"/>
              </a:rPr>
              <a:t>(</a:t>
            </a:r>
            <a:r>
              <a:rPr lang="en-US" sz="1000" b="1" dirty="0" smtClean="0">
                <a:solidFill>
                  <a:srgbClr val="000000"/>
                </a:solidFill>
                <a:latin typeface="Arial" pitchFamily="34" charset="0"/>
                <a:ea typeface="Times New Roman" pitchFamily="18" charset="0"/>
                <a:cs typeface="Arial" pitchFamily="34" charset="0"/>
              </a:rPr>
              <a:t>ACU) </a:t>
            </a:r>
            <a:r>
              <a:rPr lang="en-US" sz="1000" dirty="0" smtClean="0">
                <a:solidFill>
                  <a:srgbClr val="000000"/>
                </a:solidFill>
                <a:latin typeface="Arial" pitchFamily="34" charset="0"/>
                <a:ea typeface="Times New Roman" pitchFamily="18" charset="0"/>
                <a:cs typeface="Arial" pitchFamily="34" charset="0"/>
              </a:rPr>
              <a:t>is used to refer to both Intensive Care Units and Burn Units.</a:t>
            </a:r>
            <a:endParaRPr kumimoji="0" lang="en-US" sz="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tab pos="-20116800" algn="l"/>
              </a:tabLst>
            </a:pPr>
            <a:endParaRPr lang="en-US" sz="600" dirty="0" smtClean="0">
              <a:solidFill>
                <a:srgbClr val="000000"/>
              </a:solidFill>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r>
              <a:rPr kumimoji="0" lang="en-US" sz="1000" u="none" strike="noStrike" cap="none" normalizeH="0" baseline="0" dirty="0" smtClean="0">
                <a:ln>
                  <a:noFill/>
                </a:ln>
                <a:solidFill>
                  <a:srgbClr val="000000"/>
                </a:solidFill>
                <a:effectLst/>
                <a:latin typeface="Arial" panose="020B0604020202020204" pitchFamily="34" charset="0"/>
                <a:ea typeface="Times New Roman" pitchFamily="18" charset="0"/>
                <a:cs typeface="Arial" pitchFamily="34" charset="0"/>
              </a:rPr>
              <a:t>Date format will be year-month-day, entered as YYYY-MM-DD.</a:t>
            </a:r>
          </a:p>
          <a:p>
            <a:pPr lvl="1" eaLnBrk="0" fontAlgn="base" hangingPunct="0">
              <a:spcBef>
                <a:spcPct val="0"/>
              </a:spcBef>
              <a:spcAft>
                <a:spcPct val="0"/>
              </a:spcAft>
              <a:tabLst>
                <a:tab pos="-20116800" algn="l"/>
              </a:tabLst>
            </a:pPr>
            <a:r>
              <a:rPr lang="en-US" sz="1000" dirty="0" smtClean="0">
                <a:solidFill>
                  <a:srgbClr val="000000"/>
                </a:solidFill>
                <a:latin typeface="Arial" panose="020B0604020202020204" pitchFamily="34" charset="0"/>
                <a:ea typeface="Times New Roman" pitchFamily="18" charset="0"/>
                <a:cs typeface="Arial" pitchFamily="34" charset="0"/>
              </a:rPr>
              <a:t>i.e.</a:t>
            </a:r>
            <a:r>
              <a:rPr kumimoji="0" lang="en-US" sz="1000" u="none" strike="noStrike" cap="none" normalizeH="0" baseline="0" dirty="0" smtClean="0">
                <a:ln>
                  <a:noFill/>
                </a:ln>
                <a:solidFill>
                  <a:srgbClr val="000000"/>
                </a:solidFill>
                <a:effectLst/>
                <a:latin typeface="Arial" panose="020B0604020202020204" pitchFamily="34" charset="0"/>
                <a:ea typeface="Times New Roman" pitchFamily="18" charset="0"/>
                <a:cs typeface="Arial" pitchFamily="34" charset="0"/>
              </a:rPr>
              <a:t> </a:t>
            </a:r>
            <a:r>
              <a:rPr lang="en-US" sz="1000" dirty="0" smtClean="0">
                <a:solidFill>
                  <a:srgbClr val="000000"/>
                </a:solidFill>
                <a:latin typeface="Arial" pitchFamily="34" charset="0"/>
                <a:ea typeface="Times New Roman" pitchFamily="18" charset="0"/>
                <a:cs typeface="Arial" pitchFamily="34" charset="0"/>
              </a:rPr>
              <a:t>September</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8th 2015 would be entered as: 2015-09-08.</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endParaRPr lang="en-US" sz="1000" dirty="0" smtClean="0">
              <a:solidFill>
                <a:srgbClr val="000000"/>
              </a:solidFill>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All times should be recorded using the 24 hour clock.  Midnight is to be entered as 00:00 hrs. Unlike military time, the colon is required between the hour and the minutes.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endParaRPr lang="en-US" sz="1000" dirty="0" smtClean="0">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r>
              <a:rPr kumimoji="0" lang="en-US" sz="1000" u="none" strike="noStrike" cap="none" normalizeH="0" baseline="0" dirty="0" smtClean="0">
                <a:ln>
                  <a:noFill/>
                </a:ln>
                <a:effectLst/>
                <a:latin typeface="Arial" pitchFamily="34" charset="0"/>
                <a:ea typeface="Times New Roman" pitchFamily="18" charset="0"/>
                <a:cs typeface="Arial" pitchFamily="34" charset="0"/>
              </a:rPr>
              <a:t>Anywhere that “Other” (specify)" is selected</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 must be an entry in </a:t>
            </a:r>
            <a:r>
              <a:rPr kumimoji="0" lang="en-US" sz="100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REDCap</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space provided) describing what </a:t>
            </a:r>
            <a:r>
              <a:rPr lang="en-US" sz="1000" dirty="0" smtClean="0">
                <a:solidFill>
                  <a:srgbClr val="000000"/>
                </a:solidFill>
                <a:latin typeface="Arial" pitchFamily="34" charset="0"/>
                <a:ea typeface="Times New Roman" pitchFamily="18" charset="0"/>
                <a:cs typeface="Arial" pitchFamily="34" charset="0"/>
              </a:rPr>
              <a:t>“</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means.</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endParaRPr lang="en-US" sz="1000" dirty="0" smtClean="0">
              <a:solidFill>
                <a:srgbClr val="000000"/>
              </a:solidFill>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3"/>
              <a:tabLst>
                <a:tab pos="-20116800" algn="l"/>
              </a:tabLst>
            </a:pP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Study days are defined as follows and data </a:t>
            </a:r>
            <a:r>
              <a:rPr kumimoji="0" lang="en-US" sz="1000" b="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must</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be collected according to study days:</a:t>
            </a:r>
          </a:p>
          <a:p>
            <a:pPr marL="628650" lvl="1" indent="-171450" eaLnBrk="0" fontAlgn="base" hangingPunct="0">
              <a:spcBef>
                <a:spcPct val="0"/>
              </a:spcBef>
              <a:spcAft>
                <a:spcPct val="0"/>
              </a:spcAft>
              <a:buFont typeface="Arial" panose="020B0604020202020204" pitchFamily="34" charset="0"/>
              <a:buChar char="•"/>
              <a:tabLst>
                <a:tab pos="-20116800" algn="l"/>
              </a:tabLst>
            </a:pPr>
            <a:r>
              <a:rPr lang="en-US" sz="1000" dirty="0" smtClean="0">
                <a:solidFill>
                  <a:srgbClr val="000000"/>
                </a:solidFill>
                <a:latin typeface="Arial" pitchFamily="34" charset="0"/>
                <a:ea typeface="Times New Roman" pitchFamily="18" charset="0"/>
                <a:cs typeface="Arial" pitchFamily="34" charset="0"/>
              </a:rPr>
              <a:t>Study Day 1 =  </a:t>
            </a:r>
            <a:r>
              <a:rPr lang="en-US" sz="1000" b="1" dirty="0" smtClean="0">
                <a:solidFill>
                  <a:srgbClr val="000000"/>
                </a:solidFill>
                <a:latin typeface="Arial" pitchFamily="34" charset="0"/>
                <a:ea typeface="Times New Roman" pitchFamily="18" charset="0"/>
                <a:cs typeface="Arial" pitchFamily="34" charset="0"/>
              </a:rPr>
              <a:t>ACU admission date </a:t>
            </a:r>
            <a:r>
              <a:rPr lang="en-US" sz="1000" dirty="0" smtClean="0">
                <a:solidFill>
                  <a:srgbClr val="000000"/>
                </a:solidFill>
                <a:latin typeface="Arial" pitchFamily="34" charset="0"/>
                <a:ea typeface="Times New Roman" pitchFamily="18" charset="0"/>
                <a:cs typeface="Arial" pitchFamily="34" charset="0"/>
              </a:rPr>
              <a:t>(not randomization) and </a:t>
            </a:r>
            <a:r>
              <a:rPr lang="en-US" sz="1000" b="1" dirty="0" smtClean="0">
                <a:solidFill>
                  <a:srgbClr val="000000"/>
                </a:solidFill>
                <a:latin typeface="Arial" pitchFamily="34" charset="0"/>
                <a:ea typeface="Times New Roman" pitchFamily="18" charset="0"/>
                <a:cs typeface="Arial" pitchFamily="34" charset="0"/>
              </a:rPr>
              <a:t>time</a:t>
            </a:r>
            <a:r>
              <a:rPr lang="en-US" sz="1000" dirty="0" smtClean="0">
                <a:solidFill>
                  <a:srgbClr val="000000"/>
                </a:solidFill>
                <a:latin typeface="Arial" pitchFamily="34" charset="0"/>
                <a:ea typeface="Times New Roman" pitchFamily="18" charset="0"/>
                <a:cs typeface="Arial" pitchFamily="34" charset="0"/>
              </a:rPr>
              <a:t> until 23:59 the same day.</a:t>
            </a:r>
          </a:p>
          <a:p>
            <a:pPr marL="628650" lvl="1" indent="-171450" eaLnBrk="0" fontAlgn="base" hangingPunct="0">
              <a:spcBef>
                <a:spcPct val="0"/>
              </a:spcBef>
              <a:spcAft>
                <a:spcPct val="0"/>
              </a:spcAft>
              <a:buFont typeface="Arial" panose="020B0604020202020204" pitchFamily="34" charset="0"/>
              <a:buChar char="•"/>
              <a:tabLst>
                <a:tab pos="-20116800" algn="l"/>
              </a:tabLst>
            </a:pPr>
            <a:r>
              <a:rPr lang="en-US" sz="1000" dirty="0" smtClean="0">
                <a:solidFill>
                  <a:srgbClr val="000000"/>
                </a:solidFill>
                <a:latin typeface="Arial" pitchFamily="34" charset="0"/>
                <a:ea typeface="Times New Roman" pitchFamily="18" charset="0"/>
                <a:cs typeface="Arial" pitchFamily="34" charset="0"/>
              </a:rPr>
              <a:t>Study Day 2 = the subsequent day starting at 00:00 to 23:59 that day</a:t>
            </a:r>
            <a:endParaRPr lang="en-US" sz="1000" b="1"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tabLst>
                <a:tab pos="-20116800" algn="l"/>
              </a:tabLst>
            </a:pPr>
            <a:endParaRPr lang="en-US" sz="1000" dirty="0">
              <a:solidFill>
                <a:srgbClr val="000000"/>
              </a:solidFill>
              <a:latin typeface="Arial" pitchFamily="34" charset="0"/>
              <a:ea typeface="Times New Roman" pitchFamily="18" charset="0"/>
              <a:cs typeface="Arial" pitchFamily="34" charset="0"/>
            </a:endParaRPr>
          </a:p>
          <a:p>
            <a:pPr lvl="1" eaLnBrk="0" fontAlgn="base" hangingPunct="0">
              <a:spcBef>
                <a:spcPct val="0"/>
              </a:spcBef>
              <a:spcAft>
                <a:spcPct val="0"/>
              </a:spcAft>
              <a:tabLst>
                <a:tab pos="-20116800" algn="l"/>
              </a:tabLst>
            </a:pPr>
            <a:r>
              <a:rPr lang="en-US" sz="1000" dirty="0" smtClean="0">
                <a:solidFill>
                  <a:srgbClr val="000000"/>
                </a:solidFill>
                <a:latin typeface="Arial" pitchFamily="34" charset="0"/>
                <a:ea typeface="Times New Roman" pitchFamily="18" charset="0"/>
                <a:cs typeface="Arial" pitchFamily="34" charset="0"/>
              </a:rPr>
              <a:t>i.e. A patient is admitted to the ACU on Sept 8th, 2015 at 4:00 PM (16:00).  The study days would be:</a:t>
            </a:r>
          </a:p>
          <a:p>
            <a:pPr marL="628650" lvl="1" indent="-171450" eaLnBrk="0" fontAlgn="base" hangingPunct="0">
              <a:spcBef>
                <a:spcPct val="0"/>
              </a:spcBef>
              <a:spcAft>
                <a:spcPct val="0"/>
              </a:spcAft>
              <a:buFont typeface="Arial" panose="020B0604020202020204" pitchFamily="34" charset="0"/>
              <a:buChar char="•"/>
              <a:tabLst>
                <a:tab pos="-20116800" algn="l"/>
              </a:tabLst>
            </a:pPr>
            <a:r>
              <a:rPr lang="en-US" sz="1000" dirty="0" smtClean="0">
                <a:solidFill>
                  <a:srgbClr val="000000"/>
                </a:solidFill>
                <a:latin typeface="Arial" pitchFamily="34" charset="0"/>
                <a:ea typeface="Times New Roman" pitchFamily="18" charset="0"/>
                <a:cs typeface="Arial" pitchFamily="34" charset="0"/>
              </a:rPr>
              <a:t>Study Day 1 = 2015-09-08 from 16:00 to 23:59 </a:t>
            </a:r>
            <a:r>
              <a:rPr lang="en-US" sz="1000" dirty="0">
                <a:solidFill>
                  <a:srgbClr val="000000"/>
                </a:solidFill>
                <a:latin typeface="Arial" pitchFamily="34" charset="0"/>
                <a:ea typeface="Times New Roman" pitchFamily="18" charset="0"/>
                <a:cs typeface="Arial" pitchFamily="34" charset="0"/>
              </a:rPr>
              <a:t>the same date (</a:t>
            </a:r>
            <a:r>
              <a:rPr lang="en-US" sz="1000" dirty="0" smtClean="0">
                <a:solidFill>
                  <a:srgbClr val="000000"/>
                </a:solidFill>
                <a:latin typeface="Arial" pitchFamily="34" charset="0"/>
                <a:ea typeface="Times New Roman" pitchFamily="18" charset="0"/>
                <a:cs typeface="Arial" pitchFamily="34" charset="0"/>
              </a:rPr>
              <a:t>2015-09-08)</a:t>
            </a:r>
          </a:p>
          <a:p>
            <a:pPr marL="628650" lvl="1" indent="-171450" eaLnBrk="0" fontAlgn="base" hangingPunct="0">
              <a:spcBef>
                <a:spcPct val="0"/>
              </a:spcBef>
              <a:spcAft>
                <a:spcPct val="0"/>
              </a:spcAft>
              <a:buFont typeface="Arial" panose="020B0604020202020204" pitchFamily="34" charset="0"/>
              <a:buChar char="•"/>
              <a:tabLst>
                <a:tab pos="-20116800" algn="l"/>
              </a:tabLst>
            </a:pPr>
            <a:r>
              <a:rPr lang="en-US" sz="1000" dirty="0" smtClean="0">
                <a:solidFill>
                  <a:srgbClr val="000000"/>
                </a:solidFill>
                <a:latin typeface="Arial" pitchFamily="34" charset="0"/>
                <a:ea typeface="Times New Roman" pitchFamily="18" charset="0"/>
                <a:cs typeface="Arial" pitchFamily="34" charset="0"/>
              </a:rPr>
              <a:t>Study Day 2 = 2015-09-09 from 00:00 to </a:t>
            </a:r>
            <a:r>
              <a:rPr lang="en-US" sz="1000" dirty="0">
                <a:solidFill>
                  <a:srgbClr val="000000"/>
                </a:solidFill>
                <a:latin typeface="Arial" pitchFamily="34" charset="0"/>
                <a:ea typeface="Times New Roman" pitchFamily="18" charset="0"/>
                <a:cs typeface="Arial" pitchFamily="34" charset="0"/>
              </a:rPr>
              <a:t>23:59 </a:t>
            </a:r>
            <a:r>
              <a:rPr lang="en-US" sz="1000" dirty="0" smtClean="0">
                <a:solidFill>
                  <a:srgbClr val="000000"/>
                </a:solidFill>
                <a:latin typeface="Arial" pitchFamily="34" charset="0"/>
                <a:ea typeface="Times New Roman" pitchFamily="18" charset="0"/>
                <a:cs typeface="Arial" pitchFamily="34" charset="0"/>
              </a:rPr>
              <a:t>on 2015-09-09 (same date) </a:t>
            </a:r>
          </a:p>
          <a:p>
            <a:pPr marL="628650" lvl="1" indent="-171450" eaLnBrk="0" fontAlgn="base" hangingPunct="0">
              <a:spcBef>
                <a:spcPct val="0"/>
              </a:spcBef>
              <a:spcAft>
                <a:spcPct val="0"/>
              </a:spcAft>
              <a:buFont typeface="Arial" panose="020B0604020202020204" pitchFamily="34" charset="0"/>
              <a:buChar char="•"/>
              <a:tabLst>
                <a:tab pos="-20116800" algn="l"/>
              </a:tabLst>
            </a:pPr>
            <a:r>
              <a:rPr lang="en-US" sz="1000" b="1" u="sng" dirty="0" smtClean="0">
                <a:solidFill>
                  <a:srgbClr val="000000"/>
                </a:solidFill>
                <a:latin typeface="Arial" pitchFamily="34" charset="0"/>
                <a:ea typeface="Times New Roman" pitchFamily="18" charset="0"/>
                <a:cs typeface="Arial" pitchFamily="34" charset="0"/>
              </a:rPr>
              <a:t>NOTE:</a:t>
            </a:r>
            <a:r>
              <a:rPr lang="en-US" sz="1000" dirty="0" smtClean="0">
                <a:solidFill>
                  <a:srgbClr val="000000"/>
                </a:solidFill>
                <a:latin typeface="Arial" pitchFamily="34" charset="0"/>
                <a:ea typeface="Times New Roman" pitchFamily="18" charset="0"/>
                <a:cs typeface="Arial" pitchFamily="34" charset="0"/>
              </a:rPr>
              <a:t> Following Study Day 1, each study day should be recorded from midnight to the following midnight. </a:t>
            </a:r>
            <a:endParaRPr lang="en-US" sz="1000" b="1" u="sng" dirty="0" smtClean="0">
              <a:solidFill>
                <a:srgbClr val="000000"/>
              </a:solidFill>
              <a:latin typeface="Arial" pitchFamily="34" charset="0"/>
              <a:ea typeface="Times New Roman" pitchFamily="18" charset="0"/>
              <a:cs typeface="Arial" pitchFamily="34" charset="0"/>
            </a:endParaRPr>
          </a:p>
          <a:p>
            <a:pPr marL="449263" lvl="0" eaLnBrk="0" fontAlgn="base" hangingPunct="0">
              <a:spcBef>
                <a:spcPct val="0"/>
              </a:spcBef>
              <a:spcAft>
                <a:spcPct val="0"/>
              </a:spcAft>
              <a:tabLst>
                <a:tab pos="-20116800" algn="l"/>
              </a:tabLst>
            </a:pPr>
            <a:endParaRPr lang="en-US" sz="1000" dirty="0" smtClean="0">
              <a:solidFill>
                <a:srgbClr val="000000"/>
              </a:solidFill>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startAt="7"/>
              <a:tabLst>
                <a:tab pos="-20116800" algn="l"/>
              </a:tabLst>
            </a:pP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duration of data collection and frequency will vary by form and is</a:t>
            </a:r>
            <a:r>
              <a:rPr kumimoji="0" lang="en-US" sz="100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outlined as follows:</a:t>
            </a:r>
          </a:p>
          <a:p>
            <a:pPr marL="263525" lvl="0" indent="-171450" eaLnBrk="0" fontAlgn="base" hangingPunct="0">
              <a:spcBef>
                <a:spcPts val="400"/>
              </a:spcBef>
              <a:spcAft>
                <a:spcPct val="0"/>
              </a:spcAft>
              <a:buFont typeface="Arial" panose="020B0604020202020204" pitchFamily="34" charset="0"/>
              <a:buChar char="•"/>
              <a:tabLst>
                <a:tab pos="-20116800" algn="l"/>
              </a:tabLst>
            </a:pPr>
            <a:r>
              <a:rPr kumimoji="0" lang="en-US" sz="1000" b="1" u="none" strike="noStrike" cap="none" normalizeH="0" baseline="0" dirty="0" smtClean="0">
                <a:ln>
                  <a:noFill/>
                </a:ln>
                <a:effectLst/>
                <a:latin typeface="Arial" pitchFamily="34" charset="0"/>
                <a:ea typeface="Times New Roman" pitchFamily="18" charset="0"/>
                <a:cs typeface="Arial" pitchFamily="34" charset="0"/>
              </a:rPr>
              <a:t>To be collected once: </a:t>
            </a:r>
            <a:r>
              <a:rPr lang="en-US" sz="1000" dirty="0">
                <a:latin typeface="Arial" pitchFamily="34" charset="0"/>
                <a:ea typeface="Times New Roman" pitchFamily="18" charset="0"/>
                <a:cs typeface="Arial" pitchFamily="34" charset="0"/>
              </a:rPr>
              <a:t>Laboratory </a:t>
            </a:r>
            <a:r>
              <a:rPr lang="en-US" sz="1000" dirty="0" smtClean="0">
                <a:latin typeface="Arial" pitchFamily="34" charset="0"/>
                <a:ea typeface="Times New Roman" pitchFamily="18" charset="0"/>
                <a:cs typeface="Arial" pitchFamily="34" charset="0"/>
              </a:rPr>
              <a:t>Units, </a:t>
            </a:r>
            <a:r>
              <a:rPr kumimoji="0" lang="en-US" sz="1000" u="none" strike="noStrike" cap="none" normalizeH="0" baseline="0" dirty="0" smtClean="0">
                <a:ln>
                  <a:noFill/>
                </a:ln>
                <a:effectLst/>
                <a:latin typeface="Arial" pitchFamily="34" charset="0"/>
                <a:ea typeface="Times New Roman" pitchFamily="18" charset="0"/>
                <a:cs typeface="Arial" pitchFamily="34" charset="0"/>
              </a:rPr>
              <a:t>Baseline, Organ </a:t>
            </a:r>
            <a:r>
              <a:rPr lang="en-US" sz="1000" dirty="0" smtClean="0">
                <a:latin typeface="Arial" pitchFamily="34" charset="0"/>
                <a:ea typeface="Times New Roman" pitchFamily="18" charset="0"/>
                <a:cs typeface="Arial" pitchFamily="34" charset="0"/>
              </a:rPr>
              <a:t>D</a:t>
            </a:r>
            <a:r>
              <a:rPr kumimoji="0" lang="en-US" sz="1000" u="none" strike="noStrike" cap="none" normalizeH="0" baseline="0" dirty="0" smtClean="0">
                <a:ln>
                  <a:noFill/>
                </a:ln>
                <a:effectLst/>
                <a:latin typeface="Arial" pitchFamily="34" charset="0"/>
                <a:ea typeface="Times New Roman" pitchFamily="18" charset="0"/>
                <a:cs typeface="Arial" pitchFamily="34" charset="0"/>
              </a:rPr>
              <a:t>ysfunction, Hospitalization Overview, 6 Month Follow</a:t>
            </a:r>
            <a:r>
              <a:rPr kumimoji="0" lang="en-US" sz="1000" u="none" strike="noStrike" cap="none" normalizeH="0" dirty="0" smtClean="0">
                <a:ln>
                  <a:noFill/>
                </a:ln>
                <a:effectLst/>
                <a:latin typeface="Arial" pitchFamily="34" charset="0"/>
                <a:ea typeface="Times New Roman" pitchFamily="18" charset="0"/>
                <a:cs typeface="Arial" pitchFamily="34" charset="0"/>
              </a:rPr>
              <a:t> </a:t>
            </a:r>
            <a:r>
              <a:rPr kumimoji="0" lang="en-US" sz="1000" u="none" strike="noStrike" cap="none" normalizeH="0" baseline="0" dirty="0" smtClean="0">
                <a:ln>
                  <a:noFill/>
                </a:ln>
                <a:effectLst/>
                <a:latin typeface="Arial" pitchFamily="34" charset="0"/>
                <a:ea typeface="Times New Roman" pitchFamily="18" charset="0"/>
                <a:cs typeface="Arial" pitchFamily="34" charset="0"/>
              </a:rPr>
              <a:t>up to include Survival Assessment, SF-36, ADL, and</a:t>
            </a:r>
            <a:r>
              <a:rPr kumimoji="0" lang="en-US" sz="1000" u="none" strike="noStrike" cap="none" normalizeH="0" dirty="0" smtClean="0">
                <a:ln>
                  <a:noFill/>
                </a:ln>
                <a:effectLst/>
                <a:latin typeface="Arial" pitchFamily="34" charset="0"/>
                <a:ea typeface="Times New Roman" pitchFamily="18" charset="0"/>
                <a:cs typeface="Arial" pitchFamily="34" charset="0"/>
              </a:rPr>
              <a:t> </a:t>
            </a:r>
            <a:r>
              <a:rPr lang="en-US" sz="1000" dirty="0" smtClean="0">
                <a:latin typeface="Arial" pitchFamily="34" charset="0"/>
                <a:ea typeface="Times New Roman" pitchFamily="18" charset="0"/>
                <a:cs typeface="Arial" pitchFamily="34" charset="0"/>
              </a:rPr>
              <a:t>IADL</a:t>
            </a:r>
            <a:r>
              <a:rPr kumimoji="0" lang="en-US" sz="1000" u="none" strike="noStrike" cap="none" normalizeH="0" baseline="0" dirty="0" smtClean="0">
                <a:ln>
                  <a:noFill/>
                </a:ln>
                <a:effectLst/>
                <a:latin typeface="Arial" pitchFamily="34" charset="0"/>
                <a:ea typeface="Times New Roman" pitchFamily="18" charset="0"/>
                <a:cs typeface="Arial" pitchFamily="34" charset="0"/>
              </a:rPr>
              <a:t>. </a:t>
            </a:r>
          </a:p>
          <a:p>
            <a:pPr marL="263525" lvl="0" indent="-171450" eaLnBrk="0" fontAlgn="base" hangingPunct="0">
              <a:spcBef>
                <a:spcPts val="400"/>
              </a:spcBef>
              <a:spcAft>
                <a:spcPct val="0"/>
              </a:spcAft>
              <a:buFont typeface="Arial" panose="020B0604020202020204" pitchFamily="34" charset="0"/>
              <a:buChar char="•"/>
              <a:tabLst>
                <a:tab pos="-20116800" algn="l"/>
              </a:tabLst>
            </a:pPr>
            <a:r>
              <a:rPr lang="en-US" sz="1000" b="1" dirty="0" smtClean="0">
                <a:latin typeface="Arial" pitchFamily="34" charset="0"/>
                <a:ea typeface="Times New Roman" pitchFamily="18" charset="0"/>
                <a:cs typeface="Arial" pitchFamily="34" charset="0"/>
              </a:rPr>
              <a:t>To be collected once and then additionally with each occurrence: </a:t>
            </a:r>
            <a:r>
              <a:rPr lang="en-US" sz="1000" dirty="0" smtClean="0">
                <a:latin typeface="Arial" pitchFamily="34" charset="0"/>
                <a:ea typeface="Times New Roman" pitchFamily="18" charset="0"/>
                <a:cs typeface="Arial" pitchFamily="34" charset="0"/>
              </a:rPr>
              <a:t>Study Intervention, Nutrition Assessment/Timing</a:t>
            </a:r>
            <a:endParaRPr kumimoji="0" lang="en-US" sz="1000" u="none" strike="noStrike" cap="none" normalizeH="0" baseline="0" dirty="0" smtClean="0">
              <a:ln>
                <a:noFill/>
              </a:ln>
              <a:effectLst/>
              <a:latin typeface="Arial" pitchFamily="34" charset="0"/>
              <a:ea typeface="Times New Roman" pitchFamily="18" charset="0"/>
              <a:cs typeface="Arial" pitchFamily="34" charset="0"/>
            </a:endParaRPr>
          </a:p>
          <a:p>
            <a:pPr marL="263525" lvl="0" indent="-171450" eaLnBrk="0" fontAlgn="base" hangingPunct="0">
              <a:spcBef>
                <a:spcPts val="400"/>
              </a:spcBef>
              <a:spcAft>
                <a:spcPct val="0"/>
              </a:spcAft>
              <a:buFont typeface="Arial" panose="020B0604020202020204" pitchFamily="34" charset="0"/>
              <a:buChar char="•"/>
              <a:tabLst>
                <a:tab pos="-20116800" algn="l"/>
              </a:tabLst>
            </a:pPr>
            <a:r>
              <a:rPr lang="en-US" sz="1000" b="1" dirty="0">
                <a:solidFill>
                  <a:srgbClr val="000000"/>
                </a:solidFill>
                <a:latin typeface="Arial" pitchFamily="34" charset="0"/>
                <a:ea typeface="Times New Roman" pitchFamily="18" charset="0"/>
                <a:cs typeface="Arial" pitchFamily="34" charset="0"/>
              </a:rPr>
              <a:t>To be collected </a:t>
            </a:r>
            <a:r>
              <a:rPr lang="en-US" sz="1000" b="1" dirty="0" smtClean="0">
                <a:solidFill>
                  <a:srgbClr val="000000"/>
                </a:solidFill>
                <a:latin typeface="Arial" pitchFamily="34" charset="0"/>
                <a:ea typeface="Times New Roman" pitchFamily="18" charset="0"/>
                <a:cs typeface="Arial" pitchFamily="34" charset="0"/>
              </a:rPr>
              <a:t>daily from </a:t>
            </a:r>
            <a:r>
              <a:rPr lang="en-US" sz="1000" b="1" dirty="0">
                <a:solidFill>
                  <a:srgbClr val="000000"/>
                </a:solidFill>
                <a:latin typeface="Arial" pitchFamily="34" charset="0"/>
                <a:ea typeface="Times New Roman" pitchFamily="18" charset="0"/>
                <a:cs typeface="Arial" pitchFamily="34" charset="0"/>
              </a:rPr>
              <a:t>randomization until </a:t>
            </a:r>
            <a:r>
              <a:rPr lang="en-US" sz="1000" b="1" u="sng" dirty="0">
                <a:solidFill>
                  <a:srgbClr val="000000"/>
                </a:solidFill>
                <a:latin typeface="Arial" pitchFamily="34" charset="0"/>
                <a:ea typeface="Times New Roman" pitchFamily="18" charset="0"/>
                <a:cs typeface="Arial" pitchFamily="34" charset="0"/>
              </a:rPr>
              <a:t>&gt;</a:t>
            </a:r>
            <a:r>
              <a:rPr lang="en-US" sz="1000" b="1" dirty="0">
                <a:solidFill>
                  <a:srgbClr val="000000"/>
                </a:solidFill>
                <a:latin typeface="Arial" pitchFamily="34" charset="0"/>
                <a:ea typeface="Times New Roman" pitchFamily="18" charset="0"/>
                <a:cs typeface="Arial" pitchFamily="34" charset="0"/>
              </a:rPr>
              <a:t> 7 days post last successful grafting, or until ACU</a:t>
            </a:r>
          </a:p>
          <a:p>
            <a:pPr marL="263525" lvl="0" indent="-171450" eaLnBrk="0" fontAlgn="base" hangingPunct="0">
              <a:spcBef>
                <a:spcPts val="400"/>
              </a:spcBef>
              <a:spcAft>
                <a:spcPct val="0"/>
              </a:spcAft>
              <a:buFont typeface="Arial" panose="020B0604020202020204" pitchFamily="34" charset="0"/>
              <a:buChar char="•"/>
              <a:tabLst>
                <a:tab pos="-20116800" algn="l"/>
              </a:tabLst>
            </a:pPr>
            <a:r>
              <a:rPr lang="en-US" sz="1000" b="1" dirty="0">
                <a:solidFill>
                  <a:srgbClr val="000000"/>
                </a:solidFill>
                <a:latin typeface="Arial" pitchFamily="34" charset="0"/>
                <a:ea typeface="Times New Roman" pitchFamily="18" charset="0"/>
                <a:cs typeface="Arial" pitchFamily="34" charset="0"/>
              </a:rPr>
              <a:t>  discharge, or 3 months from ACU admission, whichever comes </a:t>
            </a:r>
            <a:r>
              <a:rPr lang="en-US" sz="1000" b="1" dirty="0" smtClean="0">
                <a:solidFill>
                  <a:srgbClr val="000000"/>
                </a:solidFill>
                <a:latin typeface="Arial" pitchFamily="34" charset="0"/>
                <a:ea typeface="Times New Roman" pitchFamily="18" charset="0"/>
                <a:cs typeface="Arial" pitchFamily="34" charset="0"/>
              </a:rPr>
              <a:t>first: </a:t>
            </a:r>
            <a:r>
              <a:rPr lang="en-US" sz="1000" dirty="0" smtClean="0">
                <a:latin typeface="Arial" pitchFamily="34" charset="0"/>
                <a:ea typeface="Times New Roman" pitchFamily="18" charset="0"/>
                <a:cs typeface="Arial" pitchFamily="34" charset="0"/>
              </a:rPr>
              <a:t>Daily </a:t>
            </a:r>
            <a:r>
              <a:rPr lang="en-US" sz="1000" dirty="0">
                <a:latin typeface="Arial" pitchFamily="34" charset="0"/>
                <a:ea typeface="Times New Roman" pitchFamily="18" charset="0"/>
                <a:cs typeface="Arial" pitchFamily="34" charset="0"/>
              </a:rPr>
              <a:t>Monitoring (dose of  study intervention received</a:t>
            </a:r>
            <a:r>
              <a:rPr lang="en-US" sz="1000" dirty="0" smtClean="0">
                <a:latin typeface="Arial" pitchFamily="34" charset="0"/>
                <a:ea typeface="Times New Roman" pitchFamily="18" charset="0"/>
                <a:cs typeface="Arial" pitchFamily="34" charset="0"/>
              </a:rPr>
              <a:t>)</a:t>
            </a:r>
            <a:endParaRPr lang="en-US" sz="1000" dirty="0">
              <a:latin typeface="Arial" pitchFamily="34" charset="0"/>
              <a:ea typeface="Times New Roman" pitchFamily="18" charset="0"/>
              <a:cs typeface="Arial" pitchFamily="34" charset="0"/>
            </a:endParaRPr>
          </a:p>
          <a:p>
            <a:pPr marL="263525" marR="0" lvl="0" indent="-171450" algn="l" defTabSz="914400" rtl="0" eaLnBrk="0" fontAlgn="base" latinLnBrk="0" hangingPunct="0">
              <a:spcBef>
                <a:spcPts val="400"/>
              </a:spcBef>
              <a:spcAft>
                <a:spcPct val="0"/>
              </a:spcAft>
              <a:buClrTx/>
              <a:buSzTx/>
              <a:buFont typeface="Arial" panose="020B0604020202020204" pitchFamily="34" charset="0"/>
              <a:buChar char="•"/>
              <a:tabLst>
                <a:tab pos="-20116800" algn="l"/>
              </a:tabLst>
            </a:pPr>
            <a:r>
              <a:rPr kumimoji="0" lang="en-US" sz="1000" b="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To be collected daily until </a:t>
            </a:r>
            <a:r>
              <a:rPr kumimoji="0" lang="en-US" sz="1000" b="1" u="sng" strike="noStrike" cap="none" normalizeH="0" baseline="0" dirty="0" smtClean="0">
                <a:ln>
                  <a:noFill/>
                </a:ln>
                <a:solidFill>
                  <a:srgbClr val="000000"/>
                </a:solidFill>
                <a:effectLst/>
                <a:latin typeface="Arial" pitchFamily="34" charset="0"/>
                <a:ea typeface="Times New Roman" pitchFamily="18" charset="0"/>
                <a:cs typeface="Arial" pitchFamily="34" charset="0"/>
              </a:rPr>
              <a:t>&gt;</a:t>
            </a:r>
            <a:r>
              <a:rPr kumimoji="0" lang="en-US" sz="1000" b="1"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000" b="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10 days post last successful grafting (stop of study intervention + 3 days), or until ACU discharge, or 3 months from ACU admission, whichever comes first:  </a:t>
            </a:r>
            <a:r>
              <a:rPr kumimoji="0" lang="en-US" sz="1000" u="none" strike="noStrike" cap="none" normalizeH="0" baseline="0" dirty="0" smtClean="0">
                <a:ln>
                  <a:noFill/>
                </a:ln>
                <a:effectLst/>
                <a:latin typeface="Arial" pitchFamily="34" charset="0"/>
                <a:ea typeface="Times New Roman" pitchFamily="18" charset="0"/>
                <a:cs typeface="Arial" pitchFamily="34" charset="0"/>
              </a:rPr>
              <a:t>Concomitant Medications.</a:t>
            </a:r>
            <a:endParaRPr kumimoji="0" lang="en-US" sz="1000" b="1" u="none" strike="noStrike" cap="none" normalizeH="0" baseline="0" dirty="0" smtClean="0">
              <a:ln>
                <a:noFill/>
              </a:ln>
              <a:effectLst/>
              <a:latin typeface="Arial" pitchFamily="34" charset="0"/>
              <a:ea typeface="Times New Roman" pitchFamily="18" charset="0"/>
              <a:cs typeface="Arial" pitchFamily="34" charset="0"/>
            </a:endParaRPr>
          </a:p>
          <a:p>
            <a:pPr marL="263525" marR="0" lvl="0" indent="-171450" algn="l" defTabSz="914400" rtl="0" eaLnBrk="0" fontAlgn="base" latinLnBrk="0" hangingPunct="0">
              <a:spcBef>
                <a:spcPts val="400"/>
              </a:spcBef>
              <a:spcAft>
                <a:spcPct val="0"/>
              </a:spcAft>
              <a:buClrTx/>
              <a:buSzTx/>
              <a:buFont typeface="Arial" panose="020B0604020202020204" pitchFamily="34" charset="0"/>
              <a:buChar char="•"/>
              <a:tabLst>
                <a:tab pos="-20116800" algn="l"/>
              </a:tabLst>
            </a:pPr>
            <a:r>
              <a:rPr kumimoji="0" lang="en-US" sz="1000" b="1" u="none" strike="noStrike" cap="none" normalizeH="0" baseline="0" dirty="0" smtClean="0">
                <a:ln>
                  <a:noFill/>
                </a:ln>
                <a:effectLst/>
                <a:latin typeface="Arial" pitchFamily="34" charset="0"/>
                <a:ea typeface="Times New Roman" pitchFamily="18" charset="0"/>
                <a:cs typeface="Arial" pitchFamily="34" charset="0"/>
              </a:rPr>
              <a:t>To be collected daily from</a:t>
            </a:r>
            <a:r>
              <a:rPr kumimoji="0" lang="en-US" sz="1000" b="1" u="none" strike="noStrike" cap="none" normalizeH="0" dirty="0" smtClean="0">
                <a:ln>
                  <a:noFill/>
                </a:ln>
                <a:effectLst/>
                <a:latin typeface="Arial" pitchFamily="34" charset="0"/>
                <a:ea typeface="Times New Roman" pitchFamily="18" charset="0"/>
                <a:cs typeface="Arial" pitchFamily="34" charset="0"/>
              </a:rPr>
              <a:t> </a:t>
            </a:r>
            <a:r>
              <a:rPr kumimoji="0" lang="en-US" sz="1000" b="1" u="none" strike="noStrike" cap="none" normalizeH="0" baseline="0" dirty="0" smtClean="0">
                <a:ln>
                  <a:noFill/>
                </a:ln>
                <a:effectLst/>
                <a:latin typeface="Arial" pitchFamily="34" charset="0"/>
                <a:ea typeface="Times New Roman" pitchFamily="18" charset="0"/>
                <a:cs typeface="Arial" pitchFamily="34" charset="0"/>
              </a:rPr>
              <a:t>Study Day 1 through Study Day 14 and then once a week</a:t>
            </a:r>
            <a:r>
              <a:rPr kumimoji="0" lang="en-US" sz="1000" u="none" strike="noStrike" cap="none" normalizeH="0" baseline="0" dirty="0" smtClean="0">
                <a:ln>
                  <a:noFill/>
                </a:ln>
                <a:effectLst/>
                <a:latin typeface="Arial" pitchFamily="34" charset="0"/>
                <a:ea typeface="Times New Roman" pitchFamily="18" charset="0"/>
                <a:cs typeface="Arial" pitchFamily="34" charset="0"/>
              </a:rPr>
              <a:t>: Laboratory form.</a:t>
            </a:r>
            <a:endParaRPr lang="en-US" sz="1000" b="1" dirty="0" smtClean="0">
              <a:solidFill>
                <a:srgbClr val="000000"/>
              </a:solidFill>
              <a:latin typeface="Arial" pitchFamily="34" charset="0"/>
              <a:ea typeface="Times New Roman" pitchFamily="18" charset="0"/>
              <a:cs typeface="Arial" pitchFamily="34" charset="0"/>
            </a:endParaRPr>
          </a:p>
          <a:p>
            <a:pPr marL="263525" marR="0" lvl="0" indent="-171450" algn="l" defTabSz="914400" rtl="0" eaLnBrk="0" fontAlgn="base" latinLnBrk="0" hangingPunct="0">
              <a:spcBef>
                <a:spcPts val="400"/>
              </a:spcBef>
              <a:spcAft>
                <a:spcPct val="0"/>
              </a:spcAft>
              <a:buClrTx/>
              <a:buSzTx/>
              <a:buFont typeface="Arial" panose="020B0604020202020204" pitchFamily="34" charset="0"/>
              <a:buChar char="•"/>
              <a:tabLst>
                <a:tab pos="-20116800" algn="l"/>
              </a:tabLst>
            </a:pPr>
            <a:r>
              <a:rPr lang="en-US" sz="1000" b="1" dirty="0" smtClean="0">
                <a:solidFill>
                  <a:srgbClr val="000000"/>
                </a:solidFill>
                <a:latin typeface="Arial" pitchFamily="34" charset="0"/>
                <a:ea typeface="Times New Roman" pitchFamily="18" charset="0"/>
                <a:cs typeface="Arial" pitchFamily="34" charset="0"/>
              </a:rPr>
              <a:t>To be collected from Study Day 1 through Study Day 12: </a:t>
            </a:r>
            <a:r>
              <a:rPr lang="en-US" sz="1000" dirty="0">
                <a:latin typeface="Arial" pitchFamily="34" charset="0"/>
                <a:ea typeface="Times New Roman" pitchFamily="18" charset="0"/>
                <a:cs typeface="Arial" pitchFamily="34" charset="0"/>
              </a:rPr>
              <a:t>Daily </a:t>
            </a:r>
            <a:r>
              <a:rPr lang="en-US" sz="1000" dirty="0" smtClean="0">
                <a:latin typeface="Arial" pitchFamily="34" charset="0"/>
                <a:ea typeface="Times New Roman" pitchFamily="18" charset="0"/>
                <a:cs typeface="Arial" pitchFamily="34" charset="0"/>
              </a:rPr>
              <a:t>Nutrition</a:t>
            </a:r>
            <a:r>
              <a:rPr lang="en-US" sz="1000" dirty="0">
                <a:latin typeface="Arial" pitchFamily="34" charset="0"/>
                <a:ea typeface="Times New Roman" pitchFamily="18" charset="0"/>
                <a:cs typeface="Arial" pitchFamily="34" charset="0"/>
              </a:rPr>
              <a:t> </a:t>
            </a:r>
            <a:r>
              <a:rPr lang="en-US" sz="1000" dirty="0" smtClean="0">
                <a:latin typeface="Arial" pitchFamily="34" charset="0"/>
                <a:ea typeface="Times New Roman" pitchFamily="18" charset="0"/>
                <a:cs typeface="Arial" pitchFamily="34" charset="0"/>
              </a:rPr>
              <a:t>form including labs on the form.</a:t>
            </a:r>
            <a:endParaRPr lang="en-US" sz="1000" b="1" dirty="0" smtClean="0">
              <a:latin typeface="Arial" pitchFamily="34" charset="0"/>
              <a:ea typeface="Times New Roman" pitchFamily="18" charset="0"/>
              <a:cs typeface="Arial" pitchFamily="34" charset="0"/>
            </a:endParaRPr>
          </a:p>
          <a:p>
            <a:pPr marL="263525" lvl="0" indent="-171450" eaLnBrk="0" fontAlgn="base" hangingPunct="0">
              <a:spcBef>
                <a:spcPts val="400"/>
              </a:spcBef>
              <a:spcAft>
                <a:spcPct val="0"/>
              </a:spcAft>
              <a:buFont typeface="Arial" panose="020B0604020202020204" pitchFamily="34" charset="0"/>
              <a:buChar char="•"/>
              <a:tabLst>
                <a:tab pos="-20116800" algn="l"/>
              </a:tabLst>
            </a:pPr>
            <a:r>
              <a:rPr lang="en-US" sz="1000" b="1" dirty="0" smtClean="0">
                <a:latin typeface="Arial" pitchFamily="34" charset="0"/>
                <a:ea typeface="Times New Roman" pitchFamily="18" charset="0"/>
                <a:cs typeface="Arial" pitchFamily="34" charset="0"/>
              </a:rPr>
              <a:t>To </a:t>
            </a:r>
            <a:r>
              <a:rPr lang="en-US" sz="1000" b="1" dirty="0">
                <a:latin typeface="Arial" pitchFamily="34" charset="0"/>
                <a:ea typeface="Times New Roman" pitchFamily="18" charset="0"/>
                <a:cs typeface="Arial" pitchFamily="34" charset="0"/>
              </a:rPr>
              <a:t>be collected upon each </a:t>
            </a:r>
            <a:r>
              <a:rPr lang="en-US" sz="1000" b="1" dirty="0" smtClean="0">
                <a:latin typeface="Arial" pitchFamily="34" charset="0"/>
                <a:ea typeface="Times New Roman" pitchFamily="18" charset="0"/>
                <a:cs typeface="Arial" pitchFamily="34" charset="0"/>
              </a:rPr>
              <a:t>occurrence</a:t>
            </a:r>
            <a:r>
              <a:rPr lang="en-US" sz="1000" b="1" dirty="0">
                <a:latin typeface="Arial" pitchFamily="34" charset="0"/>
                <a:ea typeface="Times New Roman" pitchFamily="18" charset="0"/>
                <a:cs typeface="Arial" pitchFamily="34" charset="0"/>
              </a:rPr>
              <a:t>: </a:t>
            </a:r>
            <a:r>
              <a:rPr lang="en-US" sz="1000" dirty="0" smtClean="0">
                <a:latin typeface="Arial" pitchFamily="34" charset="0"/>
                <a:ea typeface="Times New Roman" pitchFamily="18" charset="0"/>
                <a:cs typeface="Arial" pitchFamily="34" charset="0"/>
              </a:rPr>
              <a:t>Burn </a:t>
            </a:r>
            <a:r>
              <a:rPr lang="en-US" sz="1000" dirty="0">
                <a:latin typeface="Arial" pitchFamily="34" charset="0"/>
                <a:ea typeface="Times New Roman" pitchFamily="18" charset="0"/>
                <a:cs typeface="Arial" pitchFamily="34" charset="0"/>
              </a:rPr>
              <a:t>Related Operative Procedures, Mechanical Ventilation, Renal Replacement Therapy, Microbiology (Gram-negative </a:t>
            </a:r>
            <a:r>
              <a:rPr lang="en-US" sz="1000" dirty="0" err="1" smtClean="0">
                <a:latin typeface="Arial" pitchFamily="34" charset="0"/>
                <a:ea typeface="Times New Roman" pitchFamily="18" charset="0"/>
                <a:cs typeface="Arial" pitchFamily="34" charset="0"/>
              </a:rPr>
              <a:t>bacteremias</a:t>
            </a:r>
            <a:r>
              <a:rPr lang="en-US" sz="1000" dirty="0" smtClean="0">
                <a:latin typeface="Arial" pitchFamily="34" charset="0"/>
                <a:ea typeface="Times New Roman" pitchFamily="18" charset="0"/>
                <a:cs typeface="Arial" pitchFamily="34" charset="0"/>
              </a:rPr>
              <a:t>), Protocol </a:t>
            </a:r>
            <a:r>
              <a:rPr lang="en-US" sz="1000" dirty="0">
                <a:latin typeface="Arial" pitchFamily="34" charset="0"/>
                <a:ea typeface="Times New Roman" pitchFamily="18" charset="0"/>
                <a:cs typeface="Arial" pitchFamily="34" charset="0"/>
              </a:rPr>
              <a:t>Violations, Serious Adverse </a:t>
            </a:r>
            <a:r>
              <a:rPr lang="en-US" sz="1000" dirty="0" smtClean="0">
                <a:latin typeface="Arial" pitchFamily="34" charset="0"/>
                <a:ea typeface="Times New Roman" pitchFamily="18" charset="0"/>
                <a:cs typeface="Arial" pitchFamily="34" charset="0"/>
              </a:rPr>
              <a:t>Event</a:t>
            </a:r>
            <a:endParaRPr lang="en-US" sz="1000" b="1" i="1" dirty="0" smtClean="0">
              <a:solidFill>
                <a:srgbClr val="000000"/>
              </a:solidFill>
              <a:latin typeface="Arial" pitchFamily="34" charset="0"/>
              <a:ea typeface="Times New Roman" pitchFamily="18" charset="0"/>
              <a:cs typeface="Arial" pitchFamily="34" charset="0"/>
            </a:endParaRPr>
          </a:p>
          <a:p>
            <a:pPr marL="182563" indent="-90488" algn="ctr" eaLnBrk="0" fontAlgn="base" hangingPunct="0">
              <a:lnSpc>
                <a:spcPct val="150000"/>
              </a:lnSpc>
              <a:spcBef>
                <a:spcPct val="0"/>
              </a:spcBef>
              <a:spcAft>
                <a:spcPct val="0"/>
              </a:spcAft>
              <a:tabLst>
                <a:tab pos="-20116800" algn="l"/>
              </a:tabLst>
            </a:pPr>
            <a:r>
              <a:rPr lang="en-US" sz="1000" b="1" i="1" dirty="0" smtClean="0">
                <a:solidFill>
                  <a:srgbClr val="000000"/>
                </a:solidFill>
                <a:latin typeface="Arial" pitchFamily="34" charset="0"/>
                <a:ea typeface="Times New Roman" pitchFamily="18" charset="0"/>
                <a:cs typeface="Arial" pitchFamily="34" charset="0"/>
              </a:rPr>
              <a:t>Refer </a:t>
            </a:r>
            <a:r>
              <a:rPr lang="en-US" sz="1000" b="1" i="1" dirty="0">
                <a:solidFill>
                  <a:srgbClr val="000000"/>
                </a:solidFill>
                <a:latin typeface="Arial" pitchFamily="34" charset="0"/>
                <a:ea typeface="Times New Roman" pitchFamily="18" charset="0"/>
                <a:cs typeface="Arial" pitchFamily="34" charset="0"/>
              </a:rPr>
              <a:t>to specific instructions for each worksheet</a:t>
            </a:r>
            <a:r>
              <a:rPr lang="en-US" sz="1000" b="1" i="1" dirty="0" smtClean="0">
                <a:solidFill>
                  <a:srgbClr val="000000"/>
                </a:solidFill>
                <a:latin typeface="Arial" pitchFamily="34" charset="0"/>
                <a:ea typeface="Times New Roman" pitchFamily="18" charset="0"/>
                <a:cs typeface="Arial" pitchFamily="34" charset="0"/>
              </a:rPr>
              <a:t>.</a:t>
            </a:r>
            <a:endParaRPr lang="en-US" sz="1000" b="1" dirty="0" smtClean="0">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8"/>
              <a:tabLst>
                <a:tab pos="-20116800" algn="l"/>
              </a:tabLst>
            </a:pPr>
            <a:endParaRPr lang="en-US" sz="1000" dirty="0" smtClean="0">
              <a:solidFill>
                <a:srgbClr val="000000"/>
              </a:solidFill>
              <a:latin typeface="Arial" pitchFamily="34" charset="0"/>
              <a:ea typeface="Times New Roman" pitchFamily="18"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startAt="8"/>
              <a:tabLst>
                <a:tab pos="-20116800" algn="l"/>
              </a:tabLst>
            </a:pPr>
            <a:r>
              <a:rPr lang="en-US" sz="1000" dirty="0" smtClean="0">
                <a:solidFill>
                  <a:srgbClr val="000000"/>
                </a:solidFill>
                <a:latin typeface="Arial" pitchFamily="34" charset="0"/>
                <a:ea typeface="Times New Roman" pitchFamily="18" charset="0"/>
                <a:cs typeface="Arial" pitchFamily="34" charset="0"/>
              </a:rPr>
              <a:t>There </a:t>
            </a:r>
            <a:r>
              <a:rPr lang="en-US" sz="1000" dirty="0">
                <a:solidFill>
                  <a:srgbClr val="000000"/>
                </a:solidFill>
                <a:latin typeface="Arial" pitchFamily="34" charset="0"/>
                <a:ea typeface="Times New Roman" pitchFamily="18" charset="0"/>
                <a:cs typeface="Arial" pitchFamily="34" charset="0"/>
              </a:rPr>
              <a:t>may be occasions when data is unavailable, not applicable or not </a:t>
            </a:r>
            <a:r>
              <a:rPr lang="en-US" sz="1000" dirty="0" smtClean="0">
                <a:solidFill>
                  <a:srgbClr val="000000"/>
                </a:solidFill>
                <a:latin typeface="Arial" pitchFamily="34" charset="0"/>
                <a:ea typeface="Times New Roman" pitchFamily="18" charset="0"/>
                <a:cs typeface="Arial" pitchFamily="34" charset="0"/>
              </a:rPr>
              <a:t>known. </a:t>
            </a:r>
            <a:r>
              <a:rPr lang="en-US" sz="1000" dirty="0">
                <a:solidFill>
                  <a:srgbClr val="000000"/>
                </a:solidFill>
                <a:latin typeface="Arial" pitchFamily="34" charset="0"/>
                <a:ea typeface="Times New Roman" pitchFamily="18" charset="0"/>
                <a:cs typeface="Arial" pitchFamily="34" charset="0"/>
              </a:rPr>
              <a:t>The measurement may not have been taken, the test not done, or the data may be missing from the source document. </a:t>
            </a:r>
          </a:p>
          <a:p>
            <a:pPr marL="444500" eaLnBrk="0" fontAlgn="base" hangingPunct="0">
              <a:lnSpc>
                <a:spcPct val="150000"/>
              </a:lnSpc>
              <a:spcBef>
                <a:spcPct val="0"/>
              </a:spcBef>
              <a:spcAft>
                <a:spcPct val="0"/>
              </a:spcAft>
              <a:tabLst>
                <a:tab pos="-20116800" algn="l"/>
              </a:tabLst>
            </a:pPr>
            <a:r>
              <a:rPr lang="en-US" sz="1000" dirty="0" smtClean="0">
                <a:solidFill>
                  <a:srgbClr val="000000"/>
                </a:solidFill>
                <a:latin typeface="Arial" pitchFamily="34" charset="0"/>
                <a:ea typeface="Times New Roman" pitchFamily="18" charset="0"/>
                <a:cs typeface="Arial" pitchFamily="34" charset="0"/>
              </a:rPr>
              <a:t>i.e.  </a:t>
            </a:r>
            <a:r>
              <a:rPr lang="en-US" sz="1000" dirty="0">
                <a:solidFill>
                  <a:srgbClr val="000000"/>
                </a:solidFill>
                <a:latin typeface="Arial" pitchFamily="34" charset="0"/>
                <a:ea typeface="Times New Roman" pitchFamily="18" charset="0"/>
                <a:cs typeface="Arial" pitchFamily="34" charset="0"/>
              </a:rPr>
              <a:t>T-Bilirubin was not done on a  </a:t>
            </a:r>
            <a:r>
              <a:rPr lang="en-US" sz="1000" dirty="0" smtClean="0">
                <a:solidFill>
                  <a:srgbClr val="000000"/>
                </a:solidFill>
                <a:latin typeface="Arial" pitchFamily="34" charset="0"/>
                <a:ea typeface="Times New Roman" pitchFamily="18" charset="0"/>
                <a:cs typeface="Arial" pitchFamily="34" charset="0"/>
              </a:rPr>
              <a:t>particular </a:t>
            </a:r>
            <a:r>
              <a:rPr lang="en-US" sz="1000" dirty="0">
                <a:solidFill>
                  <a:srgbClr val="000000"/>
                </a:solidFill>
                <a:latin typeface="Arial" pitchFamily="34" charset="0"/>
                <a:ea typeface="Times New Roman" pitchFamily="18" charset="0"/>
                <a:cs typeface="Arial" pitchFamily="34" charset="0"/>
              </a:rPr>
              <a:t>study day. If the data is n</a:t>
            </a:r>
            <a:r>
              <a:rPr lang="en-US" sz="1000" dirty="0" smtClean="0">
                <a:solidFill>
                  <a:srgbClr val="000000"/>
                </a:solidFill>
                <a:latin typeface="Arial" pitchFamily="34" charset="0"/>
                <a:ea typeface="Times New Roman" pitchFamily="18" charset="0"/>
                <a:cs typeface="Arial" pitchFamily="34" charset="0"/>
              </a:rPr>
              <a:t>ot available</a:t>
            </a:r>
            <a:r>
              <a:rPr lang="en-US" sz="1000" b="1" dirty="0" smtClean="0">
                <a:solidFill>
                  <a:srgbClr val="000000"/>
                </a:solidFill>
                <a:latin typeface="Arial" pitchFamily="34" charset="0"/>
                <a:ea typeface="Times New Roman" pitchFamily="18" charset="0"/>
                <a:cs typeface="Arial" pitchFamily="34" charset="0"/>
              </a:rPr>
              <a:t> </a:t>
            </a:r>
            <a:r>
              <a:rPr lang="en-US" sz="1000" dirty="0">
                <a:solidFill>
                  <a:srgbClr val="000000"/>
                </a:solidFill>
                <a:latin typeface="Arial" pitchFamily="34" charset="0"/>
                <a:ea typeface="Times New Roman" pitchFamily="18" charset="0"/>
                <a:cs typeface="Arial" pitchFamily="34" charset="0"/>
              </a:rPr>
              <a:t>for any reason, indicate by selecting "Not Available". </a:t>
            </a:r>
          </a:p>
          <a:p>
            <a:pPr marL="444500" lvl="0" eaLnBrk="0" fontAlgn="base" hangingPunct="0">
              <a:lnSpc>
                <a:spcPct val="150000"/>
              </a:lnSpc>
              <a:spcBef>
                <a:spcPct val="0"/>
              </a:spcBef>
              <a:spcAft>
                <a:spcPct val="0"/>
              </a:spcAft>
              <a:tabLst>
                <a:tab pos="-20116800" algn="l"/>
              </a:tabLst>
            </a:pPr>
            <a:endParaRPr lang="en-US" sz="1000" dirty="0">
              <a:solidFill>
                <a:srgbClr val="000000"/>
              </a:solidFill>
              <a:latin typeface="Arial" pitchFamily="34" charset="0"/>
              <a:ea typeface="Times New Roman" pitchFamily="18" charset="0"/>
              <a:cs typeface="Arial" pitchFamily="34" charset="0"/>
            </a:endParaRPr>
          </a:p>
          <a:p>
            <a:pPr lvl="0" indent="266700" eaLnBrk="0" fontAlgn="base" hangingPunct="0">
              <a:lnSpc>
                <a:spcPct val="150000"/>
              </a:lnSpc>
              <a:spcBef>
                <a:spcPct val="0"/>
              </a:spcBef>
              <a:spcAft>
                <a:spcPct val="0"/>
              </a:spcAft>
              <a:tabLst>
                <a:tab pos="-20116800" algn="l"/>
              </a:tabLst>
            </a:pPr>
            <a:r>
              <a:rPr kumimoji="0" lang="en-US" sz="100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lang="en-US" sz="1000" dirty="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1168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20" name="Rectangle 8"/>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a:t>
            </a:fld>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82409381"/>
              </p:ext>
            </p:extLst>
          </p:nvPr>
        </p:nvGraphicFramePr>
        <p:xfrm>
          <a:off x="74055" y="1259632"/>
          <a:ext cx="6741107" cy="3074248"/>
        </p:xfrm>
        <a:graphic>
          <a:graphicData uri="http://schemas.openxmlformats.org/drawingml/2006/table">
            <a:tbl>
              <a:tblPr/>
              <a:tblGrid>
                <a:gridCol w="1589116"/>
                <a:gridCol w="1045749"/>
                <a:gridCol w="1008112"/>
                <a:gridCol w="1008112"/>
                <a:gridCol w="1059620"/>
                <a:gridCol w="1030398"/>
              </a:tblGrid>
              <a:tr h="360040">
                <a:tc>
                  <a:txBody>
                    <a:bodyPr/>
                    <a:lstStyle/>
                    <a:p>
                      <a:pPr marL="0" marR="0" indent="92075" algn="l" rtl="0">
                        <a:spcBef>
                          <a:spcPts val="0"/>
                        </a:spcBef>
                        <a:spcAft>
                          <a:spcPts val="0"/>
                        </a:spcAft>
                      </a:pPr>
                      <a:r>
                        <a:rPr lang="en-US" sz="1100" b="1" kern="1400" dirty="0">
                          <a:solidFill>
                            <a:srgbClr val="000000"/>
                          </a:solidFill>
                          <a:latin typeface="Arial" pitchFamily="34" charset="0"/>
                          <a:cs typeface="Arial" pitchFamily="34" charset="0"/>
                        </a:rPr>
                        <a:t>Date </a:t>
                      </a:r>
                      <a:r>
                        <a:rPr lang="en-US" sz="1100" b="1"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60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r>
              <a:tr h="352044">
                <a:tc rowSpan="2">
                  <a:txBody>
                    <a:bodyPr/>
                    <a:lstStyle/>
                    <a:p>
                      <a:pPr marL="88900" marR="0" indent="-3175" algn="l" defTabSz="914400" rtl="0" eaLnBrk="1" fontAlgn="auto" latinLnBrk="0" hangingPunct="1">
                        <a:lnSpc>
                          <a:spcPct val="125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Creatinine,</a:t>
                      </a:r>
                    </a:p>
                    <a:p>
                      <a:pPr marL="88900" marR="0" indent="-3175" algn="l" rtl="0">
                        <a:lnSpc>
                          <a:spcPct val="125000"/>
                        </a:lnSpc>
                        <a:spcBef>
                          <a:spcPts val="0"/>
                        </a:spcBef>
                        <a:spcAft>
                          <a:spcPts val="0"/>
                        </a:spcAft>
                      </a:pPr>
                      <a:r>
                        <a:rPr lang="en-US" sz="1100" kern="1400" dirty="0" smtClean="0">
                          <a:solidFill>
                            <a:srgbClr val="000000"/>
                          </a:solidFill>
                          <a:latin typeface="Arial" pitchFamily="34" charset="0"/>
                          <a:cs typeface="Arial" pitchFamily="34" charset="0"/>
                        </a:rPr>
                        <a:t>serum</a:t>
                      </a:r>
                      <a:r>
                        <a:rPr lang="en-US" sz="1100" kern="1400" baseline="0" dirty="0" smtClean="0">
                          <a:solidFill>
                            <a:srgbClr val="000000"/>
                          </a:solidFill>
                          <a:latin typeface="Arial" pitchFamily="34" charset="0"/>
                          <a:cs typeface="Arial" pitchFamily="34" charset="0"/>
                        </a:rPr>
                        <a:t> (h</a:t>
                      </a:r>
                      <a:r>
                        <a:rPr lang="en-US" sz="1100" kern="1400" dirty="0" smtClean="0">
                          <a:solidFill>
                            <a:srgbClr val="000000"/>
                          </a:solidFill>
                          <a:latin typeface="Arial" pitchFamily="34" charset="0"/>
                          <a:cs typeface="Arial" pitchFamily="34" charset="0"/>
                        </a:rPr>
                        <a:t>ighest)</a:t>
                      </a:r>
                      <a:endParaRPr lang="en-US" sz="1100"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5725" marR="0" indent="0" algn="l" rtl="0">
                        <a:lnSpc>
                          <a:spcPct val="125000"/>
                        </a:lnSpc>
                        <a:spcBef>
                          <a:spcPts val="0"/>
                        </a:spcBef>
                        <a:spcAft>
                          <a:spcPts val="0"/>
                        </a:spcAft>
                      </a:pPr>
                      <a:r>
                        <a:rPr lang="en-US" sz="1100" kern="1400" baseline="0" dirty="0" smtClean="0">
                          <a:solidFill>
                            <a:srgbClr val="000000"/>
                          </a:solidFill>
                          <a:latin typeface="Arial" pitchFamily="34" charset="0"/>
                          <a:cs typeface="Arial" pitchFamily="34" charset="0"/>
                        </a:rPr>
                        <a:t>T-bilirubin (h</a:t>
                      </a:r>
                      <a:r>
                        <a:rPr lang="en-US" sz="1100" kern="1400" dirty="0" smtClean="0">
                          <a:solidFill>
                            <a:srgbClr val="000000"/>
                          </a:solidFill>
                          <a:latin typeface="Arial" pitchFamily="34" charset="0"/>
                          <a:cs typeface="Arial" pitchFamily="34" charset="0"/>
                        </a:rPr>
                        <a:t>ighest</a:t>
                      </a:r>
                      <a:r>
                        <a:rPr lang="en-US" sz="1100" kern="1400" baseline="0" dirty="0" smtClean="0">
                          <a:solidFill>
                            <a:srgbClr val="000000"/>
                          </a:solidFill>
                          <a:latin typeface="Arial" pitchFamily="34" charset="0"/>
                          <a:cs typeface="Arial" pitchFamily="34" charset="0"/>
                        </a:rPr>
                        <a:t> )</a:t>
                      </a:r>
                    </a:p>
                    <a:p>
                      <a:pPr marL="85725" marR="0" indent="0" algn="l" rtl="0">
                        <a:lnSpc>
                          <a:spcPct val="125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5725" marR="0" indent="0" algn="l" rtl="0">
                        <a:lnSpc>
                          <a:spcPct val="125000"/>
                        </a:lnSpc>
                        <a:spcBef>
                          <a:spcPts val="0"/>
                        </a:spcBef>
                        <a:spcAft>
                          <a:spcPts val="0"/>
                        </a:spcAft>
                      </a:pPr>
                      <a:r>
                        <a:rPr lang="en-US" sz="1100" kern="1400" dirty="0" smtClean="0">
                          <a:solidFill>
                            <a:srgbClr val="000000"/>
                          </a:solidFill>
                          <a:latin typeface="Arial" pitchFamily="34" charset="0"/>
                          <a:cs typeface="Arial" pitchFamily="34" charset="0"/>
                        </a:rPr>
                        <a:t>Urea (highest )</a:t>
                      </a:r>
                    </a:p>
                    <a:p>
                      <a:pPr marL="85725" marR="0" indent="0" algn="l" rtl="0">
                        <a:lnSpc>
                          <a:spcPct val="125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8900" marR="0" indent="-3175" algn="l" rtl="0">
                        <a:lnSpc>
                          <a:spcPct val="100000"/>
                        </a:lnSpc>
                        <a:spcBef>
                          <a:spcPts val="0"/>
                        </a:spcBef>
                        <a:spcAft>
                          <a:spcPts val="0"/>
                        </a:spcAft>
                      </a:pPr>
                      <a:r>
                        <a:rPr lang="en-CA" sz="1100" kern="1400" dirty="0" smtClean="0">
                          <a:solidFill>
                            <a:srgbClr val="000000"/>
                          </a:solidFill>
                          <a:latin typeface="Arial" pitchFamily="34" charset="0"/>
                          <a:cs typeface="Arial" pitchFamily="34" charset="0"/>
                        </a:rPr>
                        <a:t>Glucose </a:t>
                      </a:r>
                      <a:r>
                        <a:rPr lang="en-CA" sz="1100" kern="1400" dirty="0">
                          <a:solidFill>
                            <a:srgbClr val="000000"/>
                          </a:solidFill>
                          <a:latin typeface="Arial" pitchFamily="34" charset="0"/>
                          <a:cs typeface="Arial" pitchFamily="34" charset="0"/>
                        </a:rPr>
                        <a:t>closest to 08:00 </a:t>
                      </a:r>
                      <a:r>
                        <a:rPr lang="en-CA" sz="1100" kern="1400" dirty="0" smtClean="0">
                          <a:solidFill>
                            <a:srgbClr val="000000"/>
                          </a:solidFill>
                          <a:latin typeface="Arial" pitchFamily="34" charset="0"/>
                          <a:cs typeface="Arial" pitchFamily="34" charset="0"/>
                        </a:rPr>
                        <a:t>A.M.</a:t>
                      </a:r>
                    </a:p>
                    <a:p>
                      <a:pPr marL="88900" marR="0" indent="-3175" algn="l" rtl="0">
                        <a:lnSpc>
                          <a:spcPct val="100000"/>
                        </a:lnSpc>
                        <a:spcBef>
                          <a:spcPts val="0"/>
                        </a:spcBef>
                        <a:spcAft>
                          <a:spcPts val="0"/>
                        </a:spcAft>
                      </a:pP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Text Box 321"/>
          <p:cNvSpPr txBox="1">
            <a:spLocks noChangeArrowheads="1"/>
          </p:cNvSpPr>
          <p:nvPr/>
        </p:nvSpPr>
        <p:spPr bwMode="auto">
          <a:xfrm>
            <a:off x="-42838" y="683568"/>
            <a:ext cx="6858000"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Laboratory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412"/>
          <p:cNvSpPr txBox="1">
            <a:spLocks noChangeArrowheads="1"/>
          </p:cNvSpPr>
          <p:nvPr/>
        </p:nvSpPr>
        <p:spPr bwMode="auto">
          <a:xfrm>
            <a:off x="5697810" y="827584"/>
            <a:ext cx="971550" cy="371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Page #:_____</a:t>
            </a:r>
            <a:r>
              <a:rPr kumimoji="0" lang="en-US" sz="1600" b="1" i="1"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560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1" y="107503"/>
            <a:ext cx="1655840" cy="7200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480569488"/>
              </p:ext>
            </p:extLst>
          </p:nvPr>
        </p:nvGraphicFramePr>
        <p:xfrm>
          <a:off x="55281" y="4788024"/>
          <a:ext cx="6741107" cy="3074248"/>
        </p:xfrm>
        <a:graphic>
          <a:graphicData uri="http://schemas.openxmlformats.org/drawingml/2006/table">
            <a:tbl>
              <a:tblPr/>
              <a:tblGrid>
                <a:gridCol w="1589116"/>
                <a:gridCol w="1045749"/>
                <a:gridCol w="1008112"/>
                <a:gridCol w="1008112"/>
                <a:gridCol w="1059620"/>
                <a:gridCol w="1030398"/>
              </a:tblGrid>
              <a:tr h="360040">
                <a:tc>
                  <a:txBody>
                    <a:bodyPr/>
                    <a:lstStyle/>
                    <a:p>
                      <a:pPr marL="0" marR="0" indent="92075" algn="l" rtl="0">
                        <a:spcBef>
                          <a:spcPts val="0"/>
                        </a:spcBef>
                        <a:spcAft>
                          <a:spcPts val="0"/>
                        </a:spcAft>
                      </a:pPr>
                      <a:r>
                        <a:rPr lang="en-US" sz="1100" b="1" kern="1400" dirty="0">
                          <a:solidFill>
                            <a:srgbClr val="000000"/>
                          </a:solidFill>
                          <a:latin typeface="Arial" pitchFamily="34" charset="0"/>
                          <a:cs typeface="Arial" pitchFamily="34" charset="0"/>
                        </a:rPr>
                        <a:t>Date </a:t>
                      </a:r>
                      <a:r>
                        <a:rPr lang="en-US" sz="1100" b="1" kern="1400" dirty="0" smtClean="0">
                          <a:solidFill>
                            <a:srgbClr val="000000"/>
                          </a:solidFill>
                          <a:latin typeface="Arial" pitchFamily="34" charset="0"/>
                          <a:cs typeface="Arial" pitchFamily="34" charset="0"/>
                        </a:rPr>
                        <a:t>(YYYY-MM-DD)</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60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r>
              <a:tr h="352044">
                <a:tc rowSpan="2">
                  <a:txBody>
                    <a:bodyPr/>
                    <a:lstStyle/>
                    <a:p>
                      <a:pPr marL="88900" marR="0" indent="-3175" algn="l" defTabSz="914400" rtl="0" eaLnBrk="1" fontAlgn="auto" latinLnBrk="0" hangingPunct="1">
                        <a:lnSpc>
                          <a:spcPct val="125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Creatinine,</a:t>
                      </a:r>
                    </a:p>
                    <a:p>
                      <a:pPr marL="88900" marR="0" indent="-3175" algn="l" rtl="0">
                        <a:lnSpc>
                          <a:spcPct val="125000"/>
                        </a:lnSpc>
                        <a:spcBef>
                          <a:spcPts val="0"/>
                        </a:spcBef>
                        <a:spcAft>
                          <a:spcPts val="0"/>
                        </a:spcAft>
                      </a:pPr>
                      <a:r>
                        <a:rPr lang="en-US" sz="1100" kern="1400" dirty="0" smtClean="0">
                          <a:solidFill>
                            <a:srgbClr val="000000"/>
                          </a:solidFill>
                          <a:latin typeface="Arial" pitchFamily="34" charset="0"/>
                          <a:cs typeface="Arial" pitchFamily="34" charset="0"/>
                        </a:rPr>
                        <a:t>serum</a:t>
                      </a:r>
                      <a:r>
                        <a:rPr lang="en-US" sz="1100" kern="1400" baseline="0" dirty="0" smtClean="0">
                          <a:solidFill>
                            <a:srgbClr val="000000"/>
                          </a:solidFill>
                          <a:latin typeface="Arial" pitchFamily="34" charset="0"/>
                          <a:cs typeface="Arial" pitchFamily="34" charset="0"/>
                        </a:rPr>
                        <a:t> (h</a:t>
                      </a:r>
                      <a:r>
                        <a:rPr lang="en-US" sz="1100" kern="1400" dirty="0" smtClean="0">
                          <a:solidFill>
                            <a:srgbClr val="000000"/>
                          </a:solidFill>
                          <a:latin typeface="Arial" pitchFamily="34" charset="0"/>
                          <a:cs typeface="Arial" pitchFamily="34" charset="0"/>
                        </a:rPr>
                        <a:t>ighest)</a:t>
                      </a:r>
                      <a:endParaRPr lang="en-US" sz="1100"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5725" marR="0" indent="0" algn="l" rtl="0">
                        <a:lnSpc>
                          <a:spcPct val="125000"/>
                        </a:lnSpc>
                        <a:spcBef>
                          <a:spcPts val="0"/>
                        </a:spcBef>
                        <a:spcAft>
                          <a:spcPts val="0"/>
                        </a:spcAft>
                      </a:pPr>
                      <a:r>
                        <a:rPr lang="en-US" sz="1100" kern="1400" baseline="0" dirty="0" smtClean="0">
                          <a:solidFill>
                            <a:srgbClr val="000000"/>
                          </a:solidFill>
                          <a:latin typeface="Arial" pitchFamily="34" charset="0"/>
                          <a:cs typeface="Arial" pitchFamily="34" charset="0"/>
                        </a:rPr>
                        <a:t>T-bilirubin (h</a:t>
                      </a:r>
                      <a:r>
                        <a:rPr lang="en-US" sz="1100" kern="1400" dirty="0" smtClean="0">
                          <a:solidFill>
                            <a:srgbClr val="000000"/>
                          </a:solidFill>
                          <a:latin typeface="Arial" pitchFamily="34" charset="0"/>
                          <a:cs typeface="Arial" pitchFamily="34" charset="0"/>
                        </a:rPr>
                        <a:t>ighest</a:t>
                      </a:r>
                      <a:r>
                        <a:rPr lang="en-US" sz="1100" kern="1400" baseline="0" dirty="0" smtClean="0">
                          <a:solidFill>
                            <a:srgbClr val="000000"/>
                          </a:solidFill>
                          <a:latin typeface="Arial" pitchFamily="34" charset="0"/>
                          <a:cs typeface="Arial" pitchFamily="34" charset="0"/>
                        </a:rPr>
                        <a:t> )</a:t>
                      </a:r>
                    </a:p>
                    <a:p>
                      <a:pPr marL="85725" marR="0" indent="0" algn="l" rtl="0">
                        <a:lnSpc>
                          <a:spcPct val="125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5725" marR="0" indent="0" algn="l" rtl="0">
                        <a:lnSpc>
                          <a:spcPct val="125000"/>
                        </a:lnSpc>
                        <a:spcBef>
                          <a:spcPts val="0"/>
                        </a:spcBef>
                        <a:spcAft>
                          <a:spcPts val="0"/>
                        </a:spcAft>
                      </a:pPr>
                      <a:r>
                        <a:rPr lang="en-US" sz="1100" kern="1400" dirty="0" smtClean="0">
                          <a:solidFill>
                            <a:srgbClr val="000000"/>
                          </a:solidFill>
                          <a:latin typeface="Arial" pitchFamily="34" charset="0"/>
                          <a:cs typeface="Arial" pitchFamily="34" charset="0"/>
                        </a:rPr>
                        <a:t>Urea (highest )</a:t>
                      </a:r>
                    </a:p>
                    <a:p>
                      <a:pPr marL="85725" marR="0" indent="0" algn="l" rtl="0">
                        <a:lnSpc>
                          <a:spcPct val="125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23080">
                <a:tc rowSpan="2">
                  <a:txBody>
                    <a:bodyPr/>
                    <a:lstStyle/>
                    <a:p>
                      <a:pPr marL="88900" marR="0" indent="-3175" algn="l" rtl="0">
                        <a:lnSpc>
                          <a:spcPct val="100000"/>
                        </a:lnSpc>
                        <a:spcBef>
                          <a:spcPts val="0"/>
                        </a:spcBef>
                        <a:spcAft>
                          <a:spcPts val="0"/>
                        </a:spcAft>
                      </a:pPr>
                      <a:r>
                        <a:rPr lang="en-CA" sz="1100" kern="1400" dirty="0" smtClean="0">
                          <a:solidFill>
                            <a:srgbClr val="000000"/>
                          </a:solidFill>
                          <a:latin typeface="Arial" pitchFamily="34" charset="0"/>
                          <a:cs typeface="Arial" pitchFamily="34" charset="0"/>
                        </a:rPr>
                        <a:t>Glucose </a:t>
                      </a:r>
                      <a:r>
                        <a:rPr lang="en-CA" sz="1100" kern="1400" dirty="0">
                          <a:solidFill>
                            <a:srgbClr val="000000"/>
                          </a:solidFill>
                          <a:latin typeface="Arial" pitchFamily="34" charset="0"/>
                          <a:cs typeface="Arial" pitchFamily="34" charset="0"/>
                        </a:rPr>
                        <a:t>closest to 08:00 </a:t>
                      </a:r>
                      <a:r>
                        <a:rPr lang="en-CA" sz="1100" kern="1400" dirty="0" smtClean="0">
                          <a:solidFill>
                            <a:srgbClr val="000000"/>
                          </a:solidFill>
                          <a:latin typeface="Arial" pitchFamily="34" charset="0"/>
                          <a:cs typeface="Arial" pitchFamily="34" charset="0"/>
                        </a:rPr>
                        <a:t>A.M.</a:t>
                      </a:r>
                    </a:p>
                    <a:p>
                      <a:pPr marL="88900" marR="0" indent="-3175" algn="l" rtl="0">
                        <a:lnSpc>
                          <a:spcPct val="100000"/>
                        </a:lnSpc>
                        <a:spcBef>
                          <a:spcPts val="0"/>
                        </a:spcBef>
                        <a:spcAft>
                          <a:spcPts val="0"/>
                        </a:spcAft>
                      </a:pP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60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0512">
                <a:tc vMerge="1">
                  <a:txBody>
                    <a:bodyPr/>
                    <a:lstStyle/>
                    <a:p>
                      <a:endParaRPr lang="en-CA"/>
                    </a:p>
                  </a:txBody>
                  <a:tcPr/>
                </a:tc>
                <a:tc>
                  <a:txBody>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Not available</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30</a:t>
            </a:fld>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2998951"/>
              </p:ext>
            </p:extLst>
          </p:nvPr>
        </p:nvGraphicFramePr>
        <p:xfrm>
          <a:off x="184732" y="971600"/>
          <a:ext cx="6500858" cy="8015174"/>
        </p:xfrm>
        <a:graphic>
          <a:graphicData uri="http://schemas.openxmlformats.org/drawingml/2006/table">
            <a:tbl>
              <a:tblPr/>
              <a:tblGrid>
                <a:gridCol w="1198486"/>
                <a:gridCol w="5302372"/>
              </a:tblGrid>
              <a:tr h="1011222">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General Instructions </a:t>
                      </a:r>
                      <a:endParaRPr lang="en-US"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u="sng" kern="1400" dirty="0" smtClean="0">
                          <a:solidFill>
                            <a:srgbClr val="000000"/>
                          </a:solidFill>
                          <a:latin typeface="Arial" pitchFamily="34" charset="0"/>
                          <a:cs typeface="Arial" pitchFamily="34" charset="0"/>
                        </a:rPr>
                        <a:t>This data is collected </a:t>
                      </a:r>
                      <a:r>
                        <a:rPr lang="en-CA" sz="1100" u="sng" kern="1400" dirty="0">
                          <a:solidFill>
                            <a:srgbClr val="000000"/>
                          </a:solidFill>
                          <a:latin typeface="Arial" pitchFamily="34" charset="0"/>
                          <a:cs typeface="Arial" pitchFamily="34" charset="0"/>
                        </a:rPr>
                        <a:t>to determine how well the patient is being </a:t>
                      </a:r>
                      <a:r>
                        <a:rPr lang="en-CA" sz="1100" u="sng" kern="1400" dirty="0" smtClean="0">
                          <a:solidFill>
                            <a:srgbClr val="000000"/>
                          </a:solidFill>
                          <a:latin typeface="Arial" pitchFamily="34" charset="0"/>
                          <a:cs typeface="Arial" pitchFamily="34" charset="0"/>
                        </a:rPr>
                        <a:t>fed, including </a:t>
                      </a:r>
                      <a:r>
                        <a:rPr lang="en-CA" sz="1100" u="sng" kern="1400" dirty="0">
                          <a:solidFill>
                            <a:srgbClr val="000000"/>
                          </a:solidFill>
                          <a:latin typeface="Arial" pitchFamily="34" charset="0"/>
                          <a:cs typeface="Arial" pitchFamily="34" charset="0"/>
                        </a:rPr>
                        <a:t>the nutritional adequacy </a:t>
                      </a:r>
                      <a:r>
                        <a:rPr lang="en-CA" sz="1100" u="sng" kern="1400" dirty="0" smtClean="0">
                          <a:solidFill>
                            <a:srgbClr val="000000"/>
                          </a:solidFill>
                          <a:latin typeface="Arial" pitchFamily="34" charset="0"/>
                          <a:cs typeface="Arial" pitchFamily="34" charset="0"/>
                        </a:rPr>
                        <a:t>(percentage</a:t>
                      </a:r>
                      <a:r>
                        <a:rPr lang="en-CA" sz="1100" u="sng" kern="1400" baseline="0" dirty="0" smtClean="0">
                          <a:solidFill>
                            <a:srgbClr val="000000"/>
                          </a:solidFill>
                          <a:latin typeface="Arial" pitchFamily="34" charset="0"/>
                          <a:cs typeface="Arial" pitchFamily="34" charset="0"/>
                        </a:rPr>
                        <a:t> of</a:t>
                      </a:r>
                      <a:r>
                        <a:rPr lang="en-CA" sz="1100" u="sng" kern="1400" dirty="0" smtClean="0">
                          <a:solidFill>
                            <a:srgbClr val="000000"/>
                          </a:solidFill>
                          <a:latin typeface="Arial" pitchFamily="34" charset="0"/>
                          <a:cs typeface="Arial" pitchFamily="34" charset="0"/>
                        </a:rPr>
                        <a:t> prescribed calories </a:t>
                      </a:r>
                      <a:r>
                        <a:rPr lang="en-CA" sz="1100" u="sng" kern="1400" dirty="0">
                          <a:solidFill>
                            <a:srgbClr val="000000"/>
                          </a:solidFill>
                          <a:latin typeface="Arial" pitchFamily="34" charset="0"/>
                          <a:cs typeface="Arial" pitchFamily="34" charset="0"/>
                        </a:rPr>
                        <a:t>and </a:t>
                      </a:r>
                      <a:r>
                        <a:rPr lang="en-CA" sz="1100" u="sng" kern="1400" dirty="0" smtClean="0">
                          <a:solidFill>
                            <a:srgbClr val="000000"/>
                          </a:solidFill>
                          <a:latin typeface="Arial" pitchFamily="34" charset="0"/>
                          <a:cs typeface="Arial" pitchFamily="34" charset="0"/>
                        </a:rPr>
                        <a:t>protein received), </a:t>
                      </a:r>
                      <a:r>
                        <a:rPr lang="en-CA" sz="1100" u="sng" kern="1400" baseline="0" dirty="0" smtClean="0">
                          <a:solidFill>
                            <a:srgbClr val="000000"/>
                          </a:solidFill>
                          <a:latin typeface="Arial" pitchFamily="34" charset="0"/>
                          <a:cs typeface="Arial" pitchFamily="34" charset="0"/>
                        </a:rPr>
                        <a:t>and the timing of initiation of nutrition. </a:t>
                      </a:r>
                    </a:p>
                    <a:p>
                      <a:pPr marL="88900"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CA" sz="1100" b="0" kern="1400" dirty="0" smtClean="0">
                          <a:solidFill>
                            <a:srgbClr val="000000"/>
                          </a:solidFill>
                          <a:latin typeface="Arial" pitchFamily="34" charset="0"/>
                          <a:cs typeface="Arial" pitchFamily="34" charset="0"/>
                        </a:rPr>
                        <a:t>Work with your dietitian, or the person</a:t>
                      </a:r>
                      <a:r>
                        <a:rPr lang="en-CA" sz="1100" b="0" kern="1400" baseline="0" dirty="0" smtClean="0">
                          <a:solidFill>
                            <a:srgbClr val="000000"/>
                          </a:solidFill>
                          <a:latin typeface="Arial" pitchFamily="34" charset="0"/>
                          <a:cs typeface="Arial" pitchFamily="34" charset="0"/>
                        </a:rPr>
                        <a:t> </a:t>
                      </a:r>
                      <a:r>
                        <a:rPr lang="en-CA" sz="1100" b="0" kern="1400" dirty="0" smtClean="0">
                          <a:solidFill>
                            <a:srgbClr val="000000"/>
                          </a:solidFill>
                          <a:latin typeface="Arial" pitchFamily="34" charset="0"/>
                          <a:cs typeface="Arial" pitchFamily="34" charset="0"/>
                        </a:rPr>
                        <a:t>responsible for assessing</a:t>
                      </a:r>
                      <a:r>
                        <a:rPr lang="en-CA" sz="1100" b="0" kern="1400" baseline="0" dirty="0" smtClean="0">
                          <a:solidFill>
                            <a:srgbClr val="000000"/>
                          </a:solidFill>
                          <a:latin typeface="Arial" pitchFamily="34" charset="0"/>
                          <a:cs typeface="Arial" pitchFamily="34" charset="0"/>
                        </a:rPr>
                        <a:t> and monitoring the </a:t>
                      </a:r>
                      <a:r>
                        <a:rPr lang="en-CA" sz="1100" b="0" kern="1400" dirty="0" smtClean="0">
                          <a:solidFill>
                            <a:srgbClr val="000000"/>
                          </a:solidFill>
                          <a:latin typeface="Arial" pitchFamily="34" charset="0"/>
                          <a:cs typeface="Arial" pitchFamily="34" charset="0"/>
                        </a:rPr>
                        <a:t>nutritional needs of patients to obtain this information.  </a:t>
                      </a:r>
                      <a:endParaRPr lang="en-CA" sz="1100" b="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36061">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This data</a:t>
                      </a:r>
                      <a:r>
                        <a:rPr lang="en-CA" sz="1100" kern="1400" baseline="0" dirty="0" smtClean="0">
                          <a:solidFill>
                            <a:srgbClr val="000000"/>
                          </a:solidFill>
                          <a:latin typeface="Arial" pitchFamily="34" charset="0"/>
                          <a:cs typeface="Arial" pitchFamily="34" charset="0"/>
                        </a:rPr>
                        <a:t> is </a:t>
                      </a:r>
                      <a:r>
                        <a:rPr lang="en-CA" sz="1100" kern="1400" dirty="0" smtClean="0">
                          <a:solidFill>
                            <a:srgbClr val="000000"/>
                          </a:solidFill>
                          <a:latin typeface="Arial" pitchFamily="34" charset="0"/>
                          <a:cs typeface="Arial" pitchFamily="34" charset="0"/>
                        </a:rPr>
                        <a:t>to be calculated daily</a:t>
                      </a:r>
                      <a:r>
                        <a:rPr lang="en-CA" sz="1100" kern="1400" baseline="0" dirty="0" smtClean="0">
                          <a:solidFill>
                            <a:srgbClr val="000000"/>
                          </a:solidFill>
                          <a:latin typeface="Arial" pitchFamily="34" charset="0"/>
                          <a:cs typeface="Arial" pitchFamily="34" charset="0"/>
                        </a:rPr>
                        <a:t> from</a:t>
                      </a:r>
                      <a:r>
                        <a:rPr lang="en-CA" sz="1100" kern="1400" dirty="0" smtClean="0">
                          <a:solidFill>
                            <a:srgbClr val="000000"/>
                          </a:solidFill>
                          <a:latin typeface="Arial" pitchFamily="34" charset="0"/>
                          <a:cs typeface="Arial" pitchFamily="34" charset="0"/>
                        </a:rPr>
                        <a:t> baseline (ACU admission or first dietitian assessment)</a:t>
                      </a:r>
                      <a:r>
                        <a:rPr lang="en-CA" sz="1100" kern="1400" baseline="0" dirty="0" smtClean="0">
                          <a:solidFill>
                            <a:srgbClr val="000000"/>
                          </a:solidFill>
                          <a:latin typeface="Arial" pitchFamily="34" charset="0"/>
                          <a:cs typeface="Arial" pitchFamily="34" charset="0"/>
                        </a:rPr>
                        <a:t> until study day 12, including that day.</a:t>
                      </a:r>
                      <a:endParaRPr lang="en-CA"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697212">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Baseline Assessment</a:t>
                      </a:r>
                    </a:p>
                    <a:p>
                      <a:pPr marR="0" indent="0" algn="l" rtl="0">
                        <a:spcBef>
                          <a:spcPts val="0"/>
                        </a:spcBef>
                        <a:spcAft>
                          <a:spcPts val="0"/>
                        </a:spcAft>
                      </a:pPr>
                      <a:endParaRPr lang="en-CA" sz="1100" b="1"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Use the patient's pre-burn dry weight</a:t>
                      </a:r>
                      <a:r>
                        <a:rPr lang="en-CA" sz="1100" kern="1400" baseline="0" dirty="0" smtClean="0">
                          <a:solidFill>
                            <a:srgbClr val="000000"/>
                          </a:solidFill>
                          <a:latin typeface="Arial" pitchFamily="34" charset="0"/>
                          <a:cs typeface="Arial" pitchFamily="34" charset="0"/>
                        </a:rPr>
                        <a:t> or usual weight when calculating energy and protein needs</a:t>
                      </a:r>
                      <a:r>
                        <a:rPr lang="en-CA" sz="1100" kern="1400" dirty="0" smtClean="0">
                          <a:solidFill>
                            <a:srgbClr val="000000"/>
                          </a:solidFill>
                          <a:latin typeface="Arial" pitchFamily="34" charset="0"/>
                          <a:cs typeface="Arial" pitchFamily="34" charset="0"/>
                        </a:rPr>
                        <a:t>.</a:t>
                      </a:r>
                      <a:r>
                        <a:rPr lang="en-CA" sz="1100" i="1" kern="140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For patients with obesity, adjust for obesity using your standard practice. If you</a:t>
                      </a:r>
                      <a:r>
                        <a:rPr lang="en-CA" sz="1100" kern="1400" baseline="0" dirty="0" smtClean="0">
                          <a:solidFill>
                            <a:srgbClr val="000000"/>
                          </a:solidFill>
                          <a:latin typeface="Arial" pitchFamily="34" charset="0"/>
                          <a:cs typeface="Arial" pitchFamily="34" charset="0"/>
                        </a:rPr>
                        <a:t> do </a:t>
                      </a:r>
                      <a:r>
                        <a:rPr lang="en-CA" sz="1100" kern="1400" dirty="0" smtClean="0">
                          <a:solidFill>
                            <a:srgbClr val="000000"/>
                          </a:solidFill>
                          <a:latin typeface="Arial" pitchFamily="34" charset="0"/>
                          <a:cs typeface="Arial" pitchFamily="34" charset="0"/>
                        </a:rPr>
                        <a:t>not have an obesity adjustment practice, use the formula below:</a:t>
                      </a:r>
                    </a:p>
                    <a:p>
                      <a:pPr marL="88900"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US" sz="1100" b="1" kern="1400" dirty="0" smtClean="0">
                          <a:solidFill>
                            <a:srgbClr val="000000"/>
                          </a:solidFill>
                          <a:latin typeface="Arial" pitchFamily="34" charset="0"/>
                          <a:cs typeface="Arial" pitchFamily="34" charset="0"/>
                        </a:rPr>
                        <a:t>Adjusted Body Weight (ABW) =</a:t>
                      </a:r>
                      <a:r>
                        <a:rPr lang="en-US" sz="1100" b="1" kern="1400" baseline="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Ideal Body Weight (IBW) based on a BMI of 25 + [(pre-burn dry weight – IBW) x 0.25]</a:t>
                      </a:r>
                      <a:endParaRPr lang="en-CA" sz="1100" b="1" kern="140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 </a:t>
                      </a:r>
                      <a:endParaRPr lang="en-CA" sz="1100" kern="1400" baseline="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kern="1200" dirty="0" smtClean="0">
                          <a:solidFill>
                            <a:srgbClr val="000000"/>
                          </a:solidFill>
                          <a:latin typeface="Arial" pitchFamily="34" charset="0"/>
                          <a:ea typeface="+mn-ea"/>
                          <a:cs typeface="Arial" pitchFamily="34" charset="0"/>
                        </a:rPr>
                        <a:t>: Energy and protein requirements are independent of the enteral formula(s) prescribed</a:t>
                      </a:r>
                      <a:r>
                        <a:rPr lang="en-US" sz="1100" kern="1200" baseline="0" dirty="0" smtClean="0">
                          <a:solidFill>
                            <a:srgbClr val="000000"/>
                          </a:solidFill>
                          <a:latin typeface="Arial" pitchFamily="34" charset="0"/>
                          <a:ea typeface="+mn-ea"/>
                          <a:cs typeface="Arial" pitchFamily="34" charset="0"/>
                        </a:rPr>
                        <a:t>. </a:t>
                      </a:r>
                      <a:r>
                        <a:rPr lang="en-US" sz="1100" kern="1200" dirty="0" smtClean="0">
                          <a:solidFill>
                            <a:srgbClr val="000000"/>
                          </a:solidFill>
                          <a:latin typeface="Arial" pitchFamily="34" charset="0"/>
                          <a:ea typeface="+mn-ea"/>
                          <a:cs typeface="Arial" pitchFamily="34" charset="0"/>
                        </a:rPr>
                        <a:t>Do </a:t>
                      </a:r>
                      <a:r>
                        <a:rPr lang="en-US" sz="1100" u="sng" kern="1200" dirty="0" smtClean="0">
                          <a:solidFill>
                            <a:srgbClr val="000000"/>
                          </a:solidFill>
                          <a:latin typeface="Arial" pitchFamily="34" charset="0"/>
                          <a:ea typeface="+mn-ea"/>
                          <a:cs typeface="Arial" pitchFamily="34" charset="0"/>
                        </a:rPr>
                        <a:t>not </a:t>
                      </a:r>
                      <a:r>
                        <a:rPr lang="en-US" sz="1100" kern="1200" dirty="0" smtClean="0">
                          <a:solidFill>
                            <a:srgbClr val="000000"/>
                          </a:solidFill>
                          <a:latin typeface="Arial" pitchFamily="34" charset="0"/>
                          <a:ea typeface="+mn-ea"/>
                          <a:cs typeface="Arial" pitchFamily="34" charset="0"/>
                        </a:rPr>
                        <a:t>change energy and protein prescription to accommodate</a:t>
                      </a:r>
                      <a:r>
                        <a:rPr lang="en-US" sz="1100" kern="1200" baseline="0" dirty="0" smtClean="0">
                          <a:solidFill>
                            <a:srgbClr val="000000"/>
                          </a:solidFill>
                          <a:latin typeface="Arial" pitchFamily="34" charset="0"/>
                          <a:ea typeface="+mn-ea"/>
                          <a:cs typeface="Arial" pitchFamily="34" charset="0"/>
                        </a:rPr>
                        <a:t> a </a:t>
                      </a:r>
                      <a:r>
                        <a:rPr lang="en-US" sz="1100" kern="1200" dirty="0" smtClean="0">
                          <a:solidFill>
                            <a:srgbClr val="000000"/>
                          </a:solidFill>
                          <a:latin typeface="Arial" pitchFamily="34" charset="0"/>
                          <a:ea typeface="+mn-ea"/>
                          <a:cs typeface="Arial" pitchFamily="34" charset="0"/>
                        </a:rPr>
                        <a:t>change in nutritional formula(s).</a:t>
                      </a:r>
                      <a:endParaRPr lang="en-CA"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39326">
                <a:tc>
                  <a:txBody>
                    <a:bodyPr/>
                    <a:lstStyle/>
                    <a:p>
                      <a:pPr marR="0" indent="0" algn="l" rtl="0">
                        <a:spcBef>
                          <a:spcPts val="0"/>
                        </a:spcBef>
                        <a:spcAft>
                          <a:spcPts val="0"/>
                        </a:spcAft>
                      </a:pPr>
                      <a:r>
                        <a:rPr lang="en-US" sz="1100" b="1" kern="1400" baseline="0" dirty="0" smtClean="0">
                          <a:solidFill>
                            <a:srgbClr val="000000"/>
                          </a:solidFill>
                          <a:latin typeface="Arial" pitchFamily="34" charset="0"/>
                          <a:cs typeface="Arial" pitchFamily="34" charset="0"/>
                        </a:rPr>
                        <a:t>Prescription Date</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US" sz="1100" kern="1400" dirty="0" smtClean="0">
                          <a:solidFill>
                            <a:srgbClr val="000000"/>
                          </a:solidFill>
                          <a:latin typeface="Arial" pitchFamily="34" charset="0"/>
                          <a:cs typeface="Arial" pitchFamily="34" charset="0"/>
                        </a:rPr>
                        <a:t>Enter the date </a:t>
                      </a:r>
                      <a:r>
                        <a:rPr lang="en-US" sz="1100" kern="1400" baseline="0" dirty="0" smtClean="0">
                          <a:solidFill>
                            <a:srgbClr val="000000"/>
                          </a:solidFill>
                          <a:latin typeface="Arial" pitchFamily="34" charset="0"/>
                          <a:cs typeface="Arial" pitchFamily="34" charset="0"/>
                        </a:rPr>
                        <a:t>(YYYY-MM-DD) the prescription was made.</a:t>
                      </a:r>
                      <a:endParaRPr lang="en-CA"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kern="1400" dirty="0" smtClean="0">
                          <a:solidFill>
                            <a:srgbClr val="000000"/>
                          </a:solidFill>
                          <a:latin typeface="Arial" pitchFamily="34" charset="0"/>
                          <a:cs typeface="Arial" pitchFamily="34" charset="0"/>
                        </a:rPr>
                        <a:t>Prescribed Energy Needs</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CA" sz="1100" b="0" u="none" kern="1400" dirty="0" smtClean="0">
                          <a:solidFill>
                            <a:srgbClr val="000000"/>
                          </a:solidFill>
                          <a:latin typeface="Arial" pitchFamily="34" charset="0"/>
                          <a:cs typeface="Arial" pitchFamily="34" charset="0"/>
                        </a:rPr>
                        <a:t>Prescribed energy needs </a:t>
                      </a:r>
                      <a:r>
                        <a:rPr lang="en-CA" sz="1100" b="0" kern="1400" dirty="0" smtClean="0">
                          <a:solidFill>
                            <a:srgbClr val="000000"/>
                          </a:solidFill>
                          <a:latin typeface="Arial" pitchFamily="34" charset="0"/>
                          <a:cs typeface="Arial" pitchFamily="34" charset="0"/>
                        </a:rPr>
                        <a:t>are to be calculated using either </a:t>
                      </a:r>
                      <a:r>
                        <a:rPr lang="en-CA" sz="1100" b="0" kern="1200" dirty="0" smtClean="0">
                          <a:solidFill>
                            <a:srgbClr val="000000"/>
                          </a:solidFill>
                          <a:latin typeface="Arial" pitchFamily="34" charset="0"/>
                          <a:ea typeface="+mn-ea"/>
                          <a:cs typeface="Arial" pitchFamily="34" charset="0"/>
                        </a:rPr>
                        <a:t>indirect calorimetry, a predictive equation, or a simple weight-based formula.  On average, calculations should lead to a prescription of ≥30 kcal/kg. </a:t>
                      </a:r>
                      <a:r>
                        <a:rPr lang="en-CA" sz="1100" b="0" kern="1400" dirty="0" smtClean="0">
                          <a:solidFill>
                            <a:srgbClr val="000000"/>
                          </a:solidFill>
                          <a:latin typeface="Arial" pitchFamily="34" charset="0"/>
                          <a:cs typeface="Arial" pitchFamily="34" charset="0"/>
                        </a:rPr>
                        <a:t> </a:t>
                      </a:r>
                    </a:p>
                    <a:p>
                      <a:pPr marL="85725"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dirty="0" smtClean="0">
                          <a:solidFill>
                            <a:srgbClr val="000000"/>
                          </a:solidFill>
                          <a:latin typeface="Arial" pitchFamily="34" charset="0"/>
                          <a:cs typeface="Arial" pitchFamily="34" charset="0"/>
                        </a:rPr>
                        <a:t>Enter the prescribed daily energy needs (kcal).</a:t>
                      </a: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Prescribed Protein Needs</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b="0" u="none" kern="1400" dirty="0" smtClean="0">
                          <a:solidFill>
                            <a:srgbClr val="000000"/>
                          </a:solidFill>
                          <a:latin typeface="Arial" pitchFamily="34" charset="0"/>
                          <a:cs typeface="Arial" pitchFamily="34" charset="0"/>
                        </a:rPr>
                        <a:t>Prescribed protein needs are </a:t>
                      </a:r>
                      <a:r>
                        <a:rPr lang="en-CA" sz="1100" b="0" kern="1400" dirty="0" smtClean="0">
                          <a:solidFill>
                            <a:srgbClr val="000000"/>
                          </a:solidFill>
                          <a:latin typeface="Arial" pitchFamily="34" charset="0"/>
                          <a:cs typeface="Arial" pitchFamily="34" charset="0"/>
                        </a:rPr>
                        <a:t>to be calcu</a:t>
                      </a:r>
                      <a:r>
                        <a:rPr lang="en-CA" sz="1100" kern="1400" dirty="0" smtClean="0">
                          <a:solidFill>
                            <a:srgbClr val="000000"/>
                          </a:solidFill>
                          <a:latin typeface="Arial" pitchFamily="34" charset="0"/>
                          <a:cs typeface="Arial" pitchFamily="34" charset="0"/>
                        </a:rPr>
                        <a:t>lated using the following:</a:t>
                      </a:r>
                    </a:p>
                    <a:p>
                      <a:pPr marL="361950" marR="0" indent="-184150" algn="l" rtl="0">
                        <a:spcBef>
                          <a:spcPts val="0"/>
                        </a:spcBef>
                        <a:spcAft>
                          <a:spcPts val="0"/>
                        </a:spcAft>
                        <a:buFont typeface="Arial" pitchFamily="34" charset="0"/>
                        <a:buChar char="•"/>
                      </a:pPr>
                      <a:r>
                        <a:rPr lang="en-CA" sz="1100" kern="1400" dirty="0" smtClean="0">
                          <a:solidFill>
                            <a:srgbClr val="000000"/>
                          </a:solidFill>
                          <a:latin typeface="Arial" pitchFamily="34" charset="0"/>
                          <a:cs typeface="Arial" pitchFamily="34" charset="0"/>
                        </a:rPr>
                        <a:t>If &gt; 50% TBSA, use 1.5g/kg/day to 2.5g/kg/day</a:t>
                      </a:r>
                    </a:p>
                    <a:p>
                      <a:pPr marL="361950" marR="0" indent="-184150" algn="l" rtl="0">
                        <a:spcBef>
                          <a:spcPts val="0"/>
                        </a:spcBef>
                        <a:spcAft>
                          <a:spcPts val="0"/>
                        </a:spcAft>
                        <a:buFont typeface="Arial" pitchFamily="34" charset="0"/>
                        <a:buChar char="•"/>
                      </a:pPr>
                      <a:r>
                        <a:rPr lang="en-CA" sz="1100" kern="1400" dirty="0" smtClean="0">
                          <a:solidFill>
                            <a:srgbClr val="000000"/>
                          </a:solidFill>
                          <a:latin typeface="Arial" pitchFamily="34" charset="0"/>
                          <a:cs typeface="Arial" pitchFamily="34" charset="0"/>
                        </a:rPr>
                        <a:t>If &lt; 50%</a:t>
                      </a:r>
                      <a:r>
                        <a:rPr lang="en-CA" sz="1100" kern="1400" baseline="0" dirty="0" smtClean="0">
                          <a:solidFill>
                            <a:srgbClr val="000000"/>
                          </a:solidFill>
                          <a:latin typeface="Arial" pitchFamily="34" charset="0"/>
                          <a:cs typeface="Arial" pitchFamily="34" charset="0"/>
                        </a:rPr>
                        <a:t> TBSA</a:t>
                      </a:r>
                      <a:r>
                        <a:rPr lang="en-CA" sz="1100" kern="1400" dirty="0" smtClean="0">
                          <a:solidFill>
                            <a:srgbClr val="000000"/>
                          </a:solidFill>
                          <a:latin typeface="Arial" pitchFamily="34" charset="0"/>
                          <a:cs typeface="Arial" pitchFamily="34" charset="0"/>
                        </a:rPr>
                        <a:t>, use 1.2 g/kg/day to 2 gm/kg/day</a:t>
                      </a:r>
                    </a:p>
                    <a:p>
                      <a:pPr marL="85725" marR="0" indent="0"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Enter the prescribed daily protein needs</a:t>
                      </a:r>
                      <a:r>
                        <a:rPr lang="en-US" sz="1100" kern="1400" baseline="0" dirty="0" smtClean="0">
                          <a:solidFill>
                            <a:srgbClr val="000000"/>
                          </a:solidFill>
                          <a:latin typeface="Arial" pitchFamily="34" charset="0"/>
                          <a:cs typeface="Arial" pitchFamily="34" charset="0"/>
                        </a:rPr>
                        <a:t> (g)</a:t>
                      </a: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Changes in Prescription</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US" sz="1100" kern="1400" dirty="0" smtClean="0">
                          <a:solidFill>
                            <a:srgbClr val="000000"/>
                          </a:solidFill>
                          <a:latin typeface="Arial" pitchFamily="34" charset="0"/>
                          <a:cs typeface="Arial" pitchFamily="34" charset="0"/>
                        </a:rPr>
                        <a:t>Indicate if the prescription changed by selecting</a:t>
                      </a:r>
                      <a:r>
                        <a:rPr lang="en-US" sz="1100" kern="1400" baseline="0" dirty="0" smtClean="0">
                          <a:solidFill>
                            <a:srgbClr val="000000"/>
                          </a:solidFill>
                          <a:latin typeface="Arial" pitchFamily="34" charset="0"/>
                          <a:cs typeface="Arial" pitchFamily="34" charset="0"/>
                        </a:rPr>
                        <a:t> “</a:t>
                      </a:r>
                      <a:r>
                        <a:rPr lang="en-CA" sz="1100" i="0" kern="1400" dirty="0" smtClean="0">
                          <a:solidFill>
                            <a:schemeClr val="tx1"/>
                          </a:solidFill>
                          <a:latin typeface="Arial" panose="020B0604020202020204" pitchFamily="34" charset="0"/>
                          <a:cs typeface="Arial" panose="020B0604020202020204" pitchFamily="34" charset="0"/>
                        </a:rPr>
                        <a:t>YES</a:t>
                      </a:r>
                      <a:r>
                        <a:rPr lang="en-US" sz="1100" kern="1400" baseline="0" dirty="0" smtClean="0">
                          <a:solidFill>
                            <a:srgbClr val="000000"/>
                          </a:solidFill>
                          <a:latin typeface="Arial" pitchFamily="34" charset="0"/>
                          <a:cs typeface="Arial" pitchFamily="34" charset="0"/>
                        </a:rPr>
                        <a:t>” </a:t>
                      </a:r>
                      <a:r>
                        <a:rPr lang="en-US" sz="1100" i="0" kern="1400" baseline="0" dirty="0" smtClean="0">
                          <a:solidFill>
                            <a:srgbClr val="000000"/>
                          </a:solidFill>
                          <a:latin typeface="Arial" pitchFamily="34" charset="0"/>
                          <a:cs typeface="Arial" pitchFamily="34" charset="0"/>
                        </a:rPr>
                        <a:t>or “NO” to the </a:t>
                      </a:r>
                      <a:r>
                        <a:rPr lang="en-US" sz="1100" kern="1400" baseline="0" dirty="0" smtClean="0">
                          <a:solidFill>
                            <a:srgbClr val="000000"/>
                          </a:solidFill>
                          <a:latin typeface="Arial" pitchFamily="34" charset="0"/>
                          <a:cs typeface="Arial" pitchFamily="34" charset="0"/>
                        </a:rPr>
                        <a:t>question</a:t>
                      </a:r>
                      <a:r>
                        <a:rPr lang="en-US" sz="1100" i="1" kern="1400" baseline="0" dirty="0" smtClean="0">
                          <a:solidFill>
                            <a:srgbClr val="000000"/>
                          </a:solidFill>
                          <a:latin typeface="Arial" pitchFamily="34" charset="0"/>
                          <a:cs typeface="Arial" pitchFamily="34" charset="0"/>
                        </a:rPr>
                        <a:t>, “Was another prescription made?”</a:t>
                      </a:r>
                      <a:r>
                        <a:rPr lang="en-US" sz="1100" kern="1400" baseline="0" dirty="0" smtClean="0">
                          <a:solidFill>
                            <a:srgbClr val="000000"/>
                          </a:solidFill>
                          <a:latin typeface="Arial" pitchFamily="34" charset="0"/>
                          <a:cs typeface="Arial" pitchFamily="34" charset="0"/>
                        </a:rPr>
                        <a:t> </a:t>
                      </a:r>
                    </a:p>
                    <a:p>
                      <a:pPr marL="8572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If “</a:t>
                      </a:r>
                      <a:r>
                        <a:rPr lang="en-CA" sz="1100" i="0" kern="1400" dirty="0" smtClean="0">
                          <a:solidFill>
                            <a:schemeClr val="tx1"/>
                          </a:solidFill>
                          <a:latin typeface="Arial" panose="020B0604020202020204" pitchFamily="34" charset="0"/>
                          <a:cs typeface="Arial" panose="020B0604020202020204" pitchFamily="34" charset="0"/>
                        </a:rPr>
                        <a:t>YES</a:t>
                      </a:r>
                      <a:r>
                        <a:rPr lang="en-US" sz="1100" kern="1400" baseline="0" dirty="0" smtClean="0">
                          <a:solidFill>
                            <a:srgbClr val="000000"/>
                          </a:solidFill>
                          <a:latin typeface="Arial" pitchFamily="34" charset="0"/>
                          <a:cs typeface="Arial" pitchFamily="34" charset="0"/>
                        </a:rPr>
                        <a:t>”,  the data entry fields will open to enter the new prescription information.</a:t>
                      </a:r>
                    </a:p>
                    <a:p>
                      <a:pPr marL="8572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Enter the date of prescription date, the prescribed energy, and protein needs.</a:t>
                      </a:r>
                    </a:p>
                    <a:p>
                      <a:pPr marL="8572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Repeat the steps above to enter up to 6 prescriptions.</a:t>
                      </a:r>
                    </a:p>
                    <a:p>
                      <a:pPr marL="8572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Do </a:t>
                      </a:r>
                      <a:r>
                        <a:rPr lang="en-US" sz="1100" b="1" u="none" kern="1400" baseline="0" dirty="0" smtClean="0">
                          <a:solidFill>
                            <a:srgbClr val="000000"/>
                          </a:solidFill>
                          <a:latin typeface="Arial" pitchFamily="34" charset="0"/>
                          <a:cs typeface="Arial" pitchFamily="34" charset="0"/>
                        </a:rPr>
                        <a:t>NOT </a:t>
                      </a:r>
                      <a:r>
                        <a:rPr lang="en-US" sz="1100" u="none" kern="1400" baseline="0" dirty="0" smtClean="0">
                          <a:solidFill>
                            <a:srgbClr val="000000"/>
                          </a:solidFill>
                          <a:latin typeface="Arial" pitchFamily="34" charset="0"/>
                          <a:cs typeface="Arial" pitchFamily="34" charset="0"/>
                        </a:rPr>
                        <a:t>record</a:t>
                      </a:r>
                      <a:r>
                        <a:rPr lang="en-US" sz="1100" kern="1400" baseline="0" dirty="0" smtClean="0">
                          <a:solidFill>
                            <a:srgbClr val="000000"/>
                          </a:solidFill>
                          <a:latin typeface="Arial" pitchFamily="34" charset="0"/>
                          <a:cs typeface="Arial" pitchFamily="34" charset="0"/>
                        </a:rPr>
                        <a:t> changes in prescription after study day 12.</a:t>
                      </a:r>
                      <a:endParaRPr lang="en-CA"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4054">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Enteral </a:t>
                      </a:r>
                      <a:r>
                        <a:rPr lang="en-US" sz="1100" b="1" kern="1400" dirty="0" smtClean="0">
                          <a:solidFill>
                            <a:srgbClr val="000000"/>
                          </a:solidFill>
                          <a:latin typeface="Arial" pitchFamily="34" charset="0"/>
                          <a:cs typeface="Arial" pitchFamily="34" charset="0"/>
                        </a:rPr>
                        <a:t>Nutrition (EN) Received</a:t>
                      </a:r>
                      <a:endParaRPr lang="en-US" sz="110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Indicate if enteral</a:t>
                      </a:r>
                      <a:r>
                        <a:rPr lang="en-CA" sz="1100" kern="1400" baseline="0" dirty="0" smtClean="0">
                          <a:solidFill>
                            <a:srgbClr val="000000"/>
                          </a:solidFill>
                          <a:latin typeface="Arial" pitchFamily="34" charset="0"/>
                          <a:cs typeface="Arial" pitchFamily="34" charset="0"/>
                        </a:rPr>
                        <a:t> nutrition was given by </a:t>
                      </a:r>
                      <a:r>
                        <a:rPr lang="en-CA" sz="1100" i="0" kern="1400" baseline="0" dirty="0" smtClean="0">
                          <a:solidFill>
                            <a:srgbClr val="000000"/>
                          </a:solidFill>
                          <a:latin typeface="Arial" pitchFamily="34" charset="0"/>
                          <a:cs typeface="Arial" pitchFamily="34" charset="0"/>
                        </a:rPr>
                        <a:t>s</a:t>
                      </a:r>
                      <a:r>
                        <a:rPr lang="en-CA" sz="1100" i="0" kern="1400" dirty="0" smtClean="0">
                          <a:solidFill>
                            <a:srgbClr val="000000"/>
                          </a:solidFill>
                          <a:latin typeface="Arial" pitchFamily="34" charset="0"/>
                          <a:cs typeface="Arial" pitchFamily="34" charset="0"/>
                        </a:rPr>
                        <a:t>electing</a:t>
                      </a:r>
                      <a:r>
                        <a:rPr lang="en-CA" sz="1100" i="0" kern="1400" baseline="0" dirty="0" smtClean="0">
                          <a:solidFill>
                            <a:srgbClr val="000000"/>
                          </a:solidFill>
                          <a:latin typeface="Arial" pitchFamily="34" charset="0"/>
                          <a:cs typeface="Arial" pitchFamily="34" charset="0"/>
                        </a:rPr>
                        <a:t> </a:t>
                      </a:r>
                      <a:r>
                        <a:rPr lang="en-US" sz="1100" i="0" kern="1400" baseline="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or “NO” </a:t>
                      </a:r>
                      <a:r>
                        <a:rPr lang="en-CA" sz="1100" i="0" kern="1400" baseline="0" dirty="0" smtClean="0">
                          <a:solidFill>
                            <a:srgbClr val="000000"/>
                          </a:solidFill>
                          <a:latin typeface="Arial" pitchFamily="34" charset="0"/>
                          <a:cs typeface="Arial" pitchFamily="34" charset="0"/>
                        </a:rPr>
                        <a:t>to the </a:t>
                      </a:r>
                      <a:r>
                        <a:rPr lang="en-CA" sz="1100" kern="1400" baseline="0" dirty="0" smtClean="0">
                          <a:solidFill>
                            <a:srgbClr val="000000"/>
                          </a:solidFill>
                          <a:latin typeface="Arial" pitchFamily="34" charset="0"/>
                          <a:cs typeface="Arial" pitchFamily="34" charset="0"/>
                        </a:rPr>
                        <a:t>question, </a:t>
                      </a:r>
                      <a:r>
                        <a:rPr lang="en-CA" sz="1100" i="1" kern="1400" baseline="0" dirty="0" smtClean="0">
                          <a:solidFill>
                            <a:srgbClr val="000000"/>
                          </a:solidFill>
                          <a:latin typeface="Arial" pitchFamily="34" charset="0"/>
                          <a:cs typeface="Arial" pitchFamily="34" charset="0"/>
                        </a:rPr>
                        <a:t>“Was EN received during this ACU admission?”</a:t>
                      </a:r>
                      <a:r>
                        <a:rPr lang="en-CA" sz="1100" i="1" kern="1400" dirty="0" smtClean="0">
                          <a:solidFill>
                            <a:srgbClr val="000000"/>
                          </a:solidFill>
                          <a:latin typeface="Arial" pitchFamily="34" charset="0"/>
                          <a:cs typeface="Arial" pitchFamily="34" charset="0"/>
                        </a:rPr>
                        <a:t> </a:t>
                      </a:r>
                      <a:endParaRPr lang="en-CA" sz="1100" i="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40719">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EN Start</a:t>
                      </a:r>
                      <a:endParaRPr lang="en-US" sz="1100" b="1"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CA" sz="1100" b="0" kern="1400" dirty="0" smtClean="0">
                          <a:solidFill>
                            <a:srgbClr val="000000"/>
                          </a:solidFill>
                          <a:latin typeface="Arial" pitchFamily="34" charset="0"/>
                          <a:cs typeface="Arial" pitchFamily="34" charset="0"/>
                        </a:rPr>
                        <a:t>If EN was received</a:t>
                      </a:r>
                      <a:r>
                        <a:rPr lang="en-CA" sz="1100" b="0" kern="1400" baseline="0" dirty="0" smtClean="0">
                          <a:solidFill>
                            <a:srgbClr val="000000"/>
                          </a:solidFill>
                          <a:latin typeface="Arial" pitchFamily="34" charset="0"/>
                          <a:cs typeface="Arial" pitchFamily="34" charset="0"/>
                        </a:rPr>
                        <a:t> </a:t>
                      </a:r>
                      <a:r>
                        <a:rPr lang="en-CA" sz="1100" b="0" u="sng" kern="1400" baseline="0" dirty="0" smtClean="0">
                          <a:solidFill>
                            <a:srgbClr val="000000"/>
                          </a:solidFill>
                          <a:latin typeface="Arial" pitchFamily="34" charset="0"/>
                          <a:cs typeface="Arial" pitchFamily="34" charset="0"/>
                        </a:rPr>
                        <a:t>during</a:t>
                      </a:r>
                      <a:r>
                        <a:rPr lang="en-CA" sz="1100" b="0" kern="1400" baseline="0" dirty="0" smtClean="0">
                          <a:solidFill>
                            <a:srgbClr val="000000"/>
                          </a:solidFill>
                          <a:latin typeface="Arial" pitchFamily="34" charset="0"/>
                          <a:cs typeface="Arial" pitchFamily="34" charset="0"/>
                        </a:rPr>
                        <a:t> the first 12 Days after ACU admission:</a:t>
                      </a:r>
                      <a:r>
                        <a:rPr lang="en-CA" sz="1100" b="0" kern="1400" dirty="0" smtClean="0">
                          <a:solidFill>
                            <a:srgbClr val="000000"/>
                          </a:solidFill>
                          <a:latin typeface="Arial" pitchFamily="34" charset="0"/>
                          <a:cs typeface="Arial" pitchFamily="34" charset="0"/>
                        </a:rPr>
                        <a:t> enter the date (YYYY-MM-DD) and time (HH:MM, 24hr) EN was started.</a:t>
                      </a:r>
                    </a:p>
                    <a:p>
                      <a:pPr marL="85725" marR="0" indent="0" algn="l" defTabSz="914400" rtl="0" eaLnBrk="1" fontAlgn="auto" latinLnBrk="0" hangingPunct="1">
                        <a:lnSpc>
                          <a:spcPct val="100000"/>
                        </a:lnSpc>
                        <a:spcBef>
                          <a:spcPts val="0"/>
                        </a:spcBef>
                        <a:spcAft>
                          <a:spcPts val="0"/>
                        </a:spcAft>
                        <a:buClrTx/>
                        <a:buSzTx/>
                        <a:buFontTx/>
                        <a:buNone/>
                        <a:tabLst/>
                        <a:defRPr/>
                      </a:pPr>
                      <a:endParaRPr lang="en-CA" sz="1100" b="0" kern="1400" dirty="0" smtClean="0">
                        <a:solidFill>
                          <a:srgbClr val="000000"/>
                        </a:solidFill>
                        <a:latin typeface="Arial" pitchFamily="34" charset="0"/>
                        <a:cs typeface="Arial" pitchFamily="34" charset="0"/>
                      </a:endParaRPr>
                    </a:p>
                    <a:p>
                      <a:pPr marL="85725" marR="0" indent="0" algn="l" defTabSz="914400" rtl="0" eaLnBrk="1" fontAlgn="auto" latinLnBrk="0" hangingPunct="1">
                        <a:lnSpc>
                          <a:spcPct val="100000"/>
                        </a:lnSpc>
                        <a:spcBef>
                          <a:spcPts val="0"/>
                        </a:spcBef>
                        <a:spcAft>
                          <a:spcPts val="0"/>
                        </a:spcAft>
                        <a:buClrTx/>
                        <a:buSzTx/>
                        <a:buFontTx/>
                        <a:buNone/>
                        <a:tabLst/>
                        <a:defRPr/>
                      </a:pPr>
                      <a:r>
                        <a:rPr lang="en-CA" sz="1100" b="0" kern="1400" dirty="0" smtClean="0">
                          <a:solidFill>
                            <a:srgbClr val="000000"/>
                          </a:solidFill>
                          <a:latin typeface="Arial" pitchFamily="34" charset="0"/>
                          <a:cs typeface="Arial" pitchFamily="34" charset="0"/>
                        </a:rPr>
                        <a:t>If</a:t>
                      </a:r>
                      <a:r>
                        <a:rPr lang="en-CA" sz="1100" b="0" kern="1400" baseline="0" dirty="0" smtClean="0">
                          <a:solidFill>
                            <a:srgbClr val="000000"/>
                          </a:solidFill>
                          <a:latin typeface="Arial" pitchFamily="34" charset="0"/>
                          <a:cs typeface="Arial" pitchFamily="34" charset="0"/>
                        </a:rPr>
                        <a:t> EN started </a:t>
                      </a:r>
                      <a:r>
                        <a:rPr lang="en-CA" sz="1100" b="0" u="sng" kern="1400" baseline="0" dirty="0" smtClean="0">
                          <a:solidFill>
                            <a:srgbClr val="000000"/>
                          </a:solidFill>
                          <a:latin typeface="Arial" pitchFamily="34" charset="0"/>
                          <a:cs typeface="Arial" pitchFamily="34" charset="0"/>
                        </a:rPr>
                        <a:t>after</a:t>
                      </a:r>
                      <a:r>
                        <a:rPr lang="en-CA" sz="1100" b="0" kern="1400" baseline="0" dirty="0" smtClean="0">
                          <a:solidFill>
                            <a:srgbClr val="000000"/>
                          </a:solidFill>
                          <a:latin typeface="Arial" pitchFamily="34" charset="0"/>
                          <a:cs typeface="Arial" pitchFamily="34" charset="0"/>
                        </a:rPr>
                        <a:t> Day 12 (on Day 13 or after): select “EN not initiated during first 12 days in ACU”</a:t>
                      </a:r>
                      <a:endParaRPr lang="en-CA" sz="1100" b="0" kern="1400" dirty="0">
                        <a:solidFill>
                          <a:srgbClr val="000000"/>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32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3" name="Rectangle 405"/>
          <p:cNvSpPr>
            <a:spLocks noChangeArrowheads="1"/>
          </p:cNvSpPr>
          <p:nvPr/>
        </p:nvSpPr>
        <p:spPr bwMode="auto">
          <a:xfrm>
            <a:off x="1" y="45719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58" name="Rectangle 6"/>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3557" name="Text Box 5"/>
          <p:cNvSpPr txBox="1">
            <a:spLocks noChangeArrowheads="1"/>
          </p:cNvSpPr>
          <p:nvPr/>
        </p:nvSpPr>
        <p:spPr bwMode="auto">
          <a:xfrm>
            <a:off x="214338" y="611560"/>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Nutrition Assessment / Timing Instructions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6" name="Straight Connector 1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6626"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46201"/>
            <a:ext cx="1300052" cy="565359"/>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31</a:t>
            </a:fld>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974409016"/>
              </p:ext>
            </p:extLst>
          </p:nvPr>
        </p:nvGraphicFramePr>
        <p:xfrm>
          <a:off x="188640" y="1043608"/>
          <a:ext cx="6500858" cy="3133544"/>
        </p:xfrm>
        <a:graphic>
          <a:graphicData uri="http://schemas.openxmlformats.org/drawingml/2006/table">
            <a:tbl>
              <a:tblPr/>
              <a:tblGrid>
                <a:gridCol w="1198486"/>
                <a:gridCol w="5302372"/>
              </a:tblGrid>
              <a:tr h="583990">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EN Stop </a:t>
                      </a:r>
                      <a:endParaRPr lang="en-US" sz="1100" b="1" kern="1400" dirty="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69888" lvl="1" indent="-282575">
                        <a:buFont typeface="Wingdings" panose="05000000000000000000" pitchFamily="2" charset="2"/>
                        <a:buNone/>
                      </a:pPr>
                      <a:r>
                        <a:rPr lang="en-US" sz="1100" b="0" i="0" kern="1200" dirty="0" smtClean="0">
                          <a:solidFill>
                            <a:schemeClr val="tx1"/>
                          </a:solidFill>
                          <a:effectLst/>
                          <a:latin typeface="Arial" panose="020B0604020202020204" pitchFamily="34" charset="0"/>
                          <a:ea typeface="+mn-ea"/>
                          <a:cs typeface="Arial" panose="020B0604020202020204" pitchFamily="34" charset="0"/>
                        </a:rPr>
                        <a:t>Select one of the following related</a:t>
                      </a:r>
                      <a:r>
                        <a:rPr lang="en-US" sz="1100" b="0" i="0" kern="1200" baseline="0" dirty="0" smtClean="0">
                          <a:solidFill>
                            <a:schemeClr val="tx1"/>
                          </a:solidFill>
                          <a:effectLst/>
                          <a:latin typeface="Arial" panose="020B0604020202020204" pitchFamily="34" charset="0"/>
                          <a:ea typeface="+mn-ea"/>
                          <a:cs typeface="Arial" panose="020B0604020202020204" pitchFamily="34" charset="0"/>
                        </a:rPr>
                        <a:t> to permanent discontinuation of EN:</a:t>
                      </a:r>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Same as death date &amp; time</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Still receiving EN &gt; 12 days post ACU admission</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Actual EN stop date &amp; time  (If EN stopped </a:t>
                      </a:r>
                      <a:r>
                        <a:rPr lang="en-CA" sz="1100" b="0" i="0" u="sng" kern="1200" dirty="0" smtClean="0">
                          <a:solidFill>
                            <a:schemeClr val="tx1"/>
                          </a:solidFill>
                          <a:effectLst/>
                          <a:latin typeface="Arial" panose="020B0604020202020204" pitchFamily="34" charset="0"/>
                          <a:ea typeface="+mn-ea"/>
                          <a:cs typeface="Arial" panose="020B0604020202020204" pitchFamily="34" charset="0"/>
                        </a:rPr>
                        <a:t>&lt;</a:t>
                      </a:r>
                      <a:r>
                        <a:rPr lang="en-CA" sz="1100" b="0" i="0" u="none" kern="1200" dirty="0" smtClean="0">
                          <a:solidFill>
                            <a:schemeClr val="tx1"/>
                          </a:solidFill>
                          <a:effectLst/>
                          <a:latin typeface="Arial" panose="020B0604020202020204" pitchFamily="34" charset="0"/>
                          <a:ea typeface="+mn-ea"/>
                          <a:cs typeface="Arial" panose="020B0604020202020204" pitchFamily="34" charset="0"/>
                        </a:rPr>
                        <a:t> 12 days</a:t>
                      </a:r>
                      <a:r>
                        <a:rPr lang="en-CA" sz="1100" b="0" i="0" u="none" kern="1200" baseline="0" dirty="0" smtClean="0">
                          <a:solidFill>
                            <a:schemeClr val="tx1"/>
                          </a:solidFill>
                          <a:effectLst/>
                          <a:latin typeface="Arial" panose="020B0604020202020204" pitchFamily="34" charset="0"/>
                          <a:ea typeface="+mn-ea"/>
                          <a:cs typeface="Arial" panose="020B0604020202020204" pitchFamily="34" charset="0"/>
                        </a:rPr>
                        <a:t> after A</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CU admission.</a:t>
                      </a:r>
                      <a:r>
                        <a:rPr lang="en-CA" sz="1100" kern="1400" dirty="0" smtClean="0">
                          <a:solidFill>
                            <a:schemeClr val="tx1"/>
                          </a:solidFill>
                          <a:latin typeface="Arial" panose="020B0604020202020204" pitchFamily="34" charset="0"/>
                          <a:cs typeface="Arial" panose="020B0604020202020204" pitchFamily="34" charset="0"/>
                        </a:rPr>
                        <a:t>)</a:t>
                      </a:r>
                    </a:p>
                    <a:p>
                      <a:pPr marL="543600" lvl="1" indent="-172800">
                        <a:buFont typeface="Wingdings" panose="05000000000000000000" pitchFamily="2" charset="2"/>
                        <a:buChar char="q"/>
                      </a:pPr>
                      <a:endParaRPr lang="en-US" sz="1100" kern="1400" dirty="0" smtClean="0">
                        <a:solidFill>
                          <a:schemeClr val="tx1"/>
                        </a:solidFill>
                        <a:latin typeface="Arial" panose="020B0604020202020204" pitchFamily="34" charset="0"/>
                        <a:cs typeface="Arial" panose="020B0604020202020204" pitchFamily="34" charset="0"/>
                      </a:endParaRPr>
                    </a:p>
                    <a:p>
                      <a:pPr marL="0" lvl="0" indent="-86400">
                        <a:buFont typeface="Wingdings" panose="05000000000000000000" pitchFamily="2" charset="2"/>
                        <a:buNone/>
                      </a:pPr>
                      <a:r>
                        <a:rPr lang="en-US" sz="1100" b="1" u="sng" kern="1400" dirty="0" smtClean="0">
                          <a:solidFill>
                            <a:schemeClr val="tx1"/>
                          </a:solidFill>
                          <a:latin typeface="Arial" panose="020B0604020202020204" pitchFamily="34" charset="0"/>
                          <a:cs typeface="Arial" panose="020B0604020202020204" pitchFamily="34" charset="0"/>
                        </a:rPr>
                        <a:t>NOTE:</a:t>
                      </a:r>
                      <a:r>
                        <a:rPr lang="en-US" sz="1100" b="0" u="none" kern="1400" baseline="0" dirty="0" smtClean="0">
                          <a:solidFill>
                            <a:schemeClr val="tx1"/>
                          </a:solidFill>
                          <a:latin typeface="Arial" panose="020B0604020202020204" pitchFamily="34" charset="0"/>
                          <a:cs typeface="Arial" panose="020B0604020202020204" pitchFamily="34" charset="0"/>
                        </a:rPr>
                        <a:t> If EN was stopped more than 12 days after ACU admission, do NOT enter the actual EN stop date and time, select the option “Still receiving EN &gt; 12 days post ACU admission”.</a:t>
                      </a:r>
                      <a:endParaRPr lang="en-CA" sz="1100" b="1" u="sng" kern="1400" dirty="0" smtClean="0">
                        <a:solidFill>
                          <a:schemeClr val="tx1"/>
                        </a:solidFill>
                        <a:latin typeface="Arial" panose="020B0604020202020204" pitchFamily="34" charset="0"/>
                        <a:cs typeface="Arial" panose="020B0604020202020204"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07353">
                <a:tc>
                  <a:txBody>
                    <a:bodyPr/>
                    <a:lstStyle/>
                    <a:p>
                      <a:pPr marR="0" indent="0" algn="l" rtl="0">
                        <a:spcBef>
                          <a:spcPts val="0"/>
                        </a:spcBef>
                        <a:spcAft>
                          <a:spcPts val="0"/>
                        </a:spcAft>
                      </a:pPr>
                      <a:r>
                        <a:rPr lang="en-US" sz="1100" b="1" kern="1400" dirty="0">
                          <a:solidFill>
                            <a:schemeClr val="tx1"/>
                          </a:solidFill>
                          <a:latin typeface="Arial" pitchFamily="34" charset="0"/>
                          <a:cs typeface="Arial" pitchFamily="34" charset="0"/>
                        </a:rPr>
                        <a:t>Parenteral </a:t>
                      </a:r>
                      <a:r>
                        <a:rPr lang="en-US" sz="1100" b="1" kern="1400" dirty="0" smtClean="0">
                          <a:solidFill>
                            <a:schemeClr val="tx1"/>
                          </a:solidFill>
                          <a:latin typeface="Arial" pitchFamily="34" charset="0"/>
                          <a:cs typeface="Arial" pitchFamily="34" charset="0"/>
                        </a:rPr>
                        <a:t>Nutrition Received</a:t>
                      </a:r>
                      <a:endParaRPr lang="en-US" sz="1100" kern="1400" dirty="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Indicate if parenteral</a:t>
                      </a:r>
                      <a:r>
                        <a:rPr lang="en-CA" sz="1100" kern="1400" baseline="0" dirty="0" smtClean="0">
                          <a:solidFill>
                            <a:schemeClr val="tx1"/>
                          </a:solidFill>
                          <a:latin typeface="Arial" pitchFamily="34" charset="0"/>
                          <a:cs typeface="Arial" pitchFamily="34" charset="0"/>
                        </a:rPr>
                        <a:t> nutrition was given by </a:t>
                      </a:r>
                      <a:r>
                        <a:rPr lang="en-CA" sz="1100" i="0" kern="1400" baseline="0" dirty="0" smtClean="0">
                          <a:solidFill>
                            <a:schemeClr val="tx1"/>
                          </a:solidFill>
                          <a:latin typeface="Arial" pitchFamily="34" charset="0"/>
                          <a:cs typeface="Arial" pitchFamily="34" charset="0"/>
                        </a:rPr>
                        <a:t>s</a:t>
                      </a:r>
                      <a:r>
                        <a:rPr lang="en-CA" sz="1100" i="0" kern="1400" dirty="0" smtClean="0">
                          <a:solidFill>
                            <a:schemeClr val="tx1"/>
                          </a:solidFill>
                          <a:latin typeface="Arial" pitchFamily="34" charset="0"/>
                          <a:cs typeface="Arial" pitchFamily="34" charset="0"/>
                        </a:rPr>
                        <a:t>electing</a:t>
                      </a:r>
                      <a:r>
                        <a:rPr lang="en-CA" sz="1100" i="0" kern="1400" baseline="0" dirty="0" smtClean="0">
                          <a:solidFill>
                            <a:schemeClr val="tx1"/>
                          </a:solidFill>
                          <a:latin typeface="Arial" pitchFamily="34" charset="0"/>
                          <a:cs typeface="Arial" pitchFamily="34" charset="0"/>
                        </a:rPr>
                        <a:t> </a:t>
                      </a:r>
                      <a:r>
                        <a:rPr lang="en-US" sz="1100" i="0" kern="1400" baseline="0" dirty="0" smtClean="0">
                          <a:solidFill>
                            <a:schemeClr val="tx1"/>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chemeClr val="tx1"/>
                          </a:solidFill>
                          <a:latin typeface="Arial" pitchFamily="34" charset="0"/>
                          <a:cs typeface="Arial" pitchFamily="34" charset="0"/>
                        </a:rPr>
                        <a:t>” or “NO”</a:t>
                      </a:r>
                      <a:r>
                        <a:rPr lang="en-CA" sz="1100" i="0" kern="1400" baseline="0" dirty="0" smtClean="0">
                          <a:solidFill>
                            <a:schemeClr val="tx1"/>
                          </a:solidFill>
                          <a:latin typeface="Arial" pitchFamily="34" charset="0"/>
                          <a:cs typeface="Arial" pitchFamily="34" charset="0"/>
                        </a:rPr>
                        <a:t> to </a:t>
                      </a:r>
                      <a:r>
                        <a:rPr lang="en-CA" sz="1100" kern="1400" baseline="0" dirty="0" smtClean="0">
                          <a:solidFill>
                            <a:schemeClr val="tx1"/>
                          </a:solidFill>
                          <a:latin typeface="Arial" pitchFamily="34" charset="0"/>
                          <a:cs typeface="Arial" pitchFamily="34" charset="0"/>
                        </a:rPr>
                        <a:t>the question, </a:t>
                      </a:r>
                      <a:r>
                        <a:rPr lang="en-CA" sz="1100" i="1" kern="1400" baseline="0" dirty="0" smtClean="0">
                          <a:solidFill>
                            <a:schemeClr val="tx1"/>
                          </a:solidFill>
                          <a:latin typeface="Arial" pitchFamily="34" charset="0"/>
                          <a:cs typeface="Arial" pitchFamily="34" charset="0"/>
                        </a:rPr>
                        <a:t>“Was PN received during this ACU admission?”</a:t>
                      </a:r>
                      <a:endParaRPr lang="en-CA" sz="1100" i="1" kern="1400" dirty="0" smtClean="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103">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PN Start</a:t>
                      </a:r>
                      <a:endParaRPr lang="en-US" sz="1100" b="1" kern="1400" dirty="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CA" sz="1100" b="0" kern="1400" dirty="0" smtClean="0">
                          <a:solidFill>
                            <a:schemeClr val="tx1"/>
                          </a:solidFill>
                          <a:latin typeface="Arial" pitchFamily="34" charset="0"/>
                          <a:cs typeface="Arial" pitchFamily="34" charset="0"/>
                        </a:rPr>
                        <a:t>If PN was received, enter the date (YYYY-MM-DD) and time (HH:MM, 24hr) PN was started.</a:t>
                      </a:r>
                      <a:endParaRPr lang="en-CA" sz="1100" b="0" kern="1400" dirty="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20080">
                <a:tc>
                  <a:txBody>
                    <a:bodyPr/>
                    <a:lstStyle/>
                    <a:p>
                      <a:pPr marR="0" indent="0" algn="l" rtl="0">
                        <a:spcBef>
                          <a:spcPts val="0"/>
                        </a:spcBef>
                        <a:spcAft>
                          <a:spcPts val="0"/>
                        </a:spcAft>
                      </a:pPr>
                      <a:r>
                        <a:rPr lang="en-US" sz="1100" b="1" kern="1400" dirty="0" smtClean="0">
                          <a:solidFill>
                            <a:schemeClr val="tx1"/>
                          </a:solidFill>
                          <a:latin typeface="Arial" pitchFamily="34" charset="0"/>
                          <a:cs typeface="Arial" pitchFamily="34" charset="0"/>
                        </a:rPr>
                        <a:t>PN Stop</a:t>
                      </a:r>
                      <a:endParaRPr lang="en-US" sz="1100" b="1" kern="1400" dirty="0">
                        <a:solidFill>
                          <a:schemeClr val="tx1"/>
                        </a:solidFill>
                        <a:latin typeface="Arial" pitchFamily="34" charset="0"/>
                        <a:cs typeface="Arial" pitchFamily="34" charset="0"/>
                      </a:endParaRP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369888" lvl="1" indent="-282575">
                        <a:buFont typeface="Wingdings" panose="05000000000000000000" pitchFamily="2" charset="2"/>
                        <a:buNone/>
                      </a:pPr>
                      <a:r>
                        <a:rPr lang="en-US" sz="1100" b="0" i="0" kern="1200" dirty="0" smtClean="0">
                          <a:solidFill>
                            <a:schemeClr val="tx1"/>
                          </a:solidFill>
                          <a:effectLst/>
                          <a:latin typeface="Arial" panose="020B0604020202020204" pitchFamily="34" charset="0"/>
                          <a:ea typeface="+mn-ea"/>
                          <a:cs typeface="Arial" panose="020B0604020202020204" pitchFamily="34" charset="0"/>
                        </a:rPr>
                        <a:t>Select one of the following related</a:t>
                      </a:r>
                      <a:r>
                        <a:rPr lang="en-US" sz="1100" b="0" i="0" kern="1200" baseline="0" dirty="0" smtClean="0">
                          <a:solidFill>
                            <a:schemeClr val="tx1"/>
                          </a:solidFill>
                          <a:effectLst/>
                          <a:latin typeface="Arial" panose="020B0604020202020204" pitchFamily="34" charset="0"/>
                          <a:ea typeface="+mn-ea"/>
                          <a:cs typeface="Arial" panose="020B0604020202020204" pitchFamily="34" charset="0"/>
                        </a:rPr>
                        <a:t> to permanent discontinuation of PN:</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Same as death date &amp; time</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Still receiving PN 3 months post ACU admission</a:t>
                      </a:r>
                    </a:p>
                    <a:p>
                      <a:pPr marL="543600" lvl="1" indent="-172800">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Actual PN stop date &amp; time  (If patient was discharged while on PN,</a:t>
                      </a:r>
                      <a:r>
                        <a:rPr lang="en-CA" sz="1100" b="0" i="0" kern="1200" baseline="0" dirty="0" smtClean="0">
                          <a:solidFill>
                            <a:schemeClr val="tx1"/>
                          </a:solidFill>
                          <a:effectLst/>
                          <a:latin typeface="Arial" panose="020B0604020202020204" pitchFamily="34" charset="0"/>
                          <a:ea typeface="+mn-ea"/>
                          <a:cs typeface="Arial" panose="020B0604020202020204" pitchFamily="34" charset="0"/>
                        </a:rPr>
                        <a:t> record ACU discharge as stop date &amp; time</a:t>
                      </a:r>
                      <a:r>
                        <a:rPr lang="en-CA" sz="1100" kern="1400" dirty="0" smtClean="0">
                          <a:solidFill>
                            <a:schemeClr val="tx1"/>
                          </a:solidFill>
                          <a:latin typeface="Arial" panose="020B0604020202020204" pitchFamily="34" charset="0"/>
                          <a:cs typeface="Arial" panose="020B0604020202020204" pitchFamily="34" charset="0"/>
                        </a:rPr>
                        <a:t>). </a:t>
                      </a:r>
                    </a:p>
                  </a:txBody>
                  <a:tcPr marL="14503" marR="14503" marT="14503" marB="1450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Text Box 5"/>
          <p:cNvSpPr txBox="1">
            <a:spLocks noChangeArrowheads="1"/>
          </p:cNvSpPr>
          <p:nvPr/>
        </p:nvSpPr>
        <p:spPr bwMode="auto">
          <a:xfrm>
            <a:off x="214338" y="611560"/>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Nutrition Assessment / Timing Instructions (2/2)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7" name="Straight Connector 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46201"/>
            <a:ext cx="1300052" cy="565359"/>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32</a:t>
            </a:fld>
            <a:endParaRPr lang="en-CA" dirty="0"/>
          </a:p>
        </p:txBody>
      </p:sp>
    </p:spTree>
    <p:extLst>
      <p:ext uri="{BB962C8B-B14F-4D97-AF65-F5344CB8AC3E}">
        <p14:creationId xmlns:p14="http://schemas.microsoft.com/office/powerpoint/2010/main" val="186422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32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405"/>
          <p:cNvSpPr>
            <a:spLocks noChangeArrowheads="1"/>
          </p:cNvSpPr>
          <p:nvPr/>
        </p:nvSpPr>
        <p:spPr bwMode="auto">
          <a:xfrm>
            <a:off x="1" y="45719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3" name="Text Box 215"/>
          <p:cNvSpPr txBox="1">
            <a:spLocks noChangeArrowheads="1"/>
          </p:cNvSpPr>
          <p:nvPr/>
        </p:nvSpPr>
        <p:spPr bwMode="auto">
          <a:xfrm>
            <a:off x="70662" y="413265"/>
            <a:ext cx="6858000"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Nutrition Assessment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881" name="Rectangle 353"/>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29"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0" name="Straight Connector 229"/>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7650"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58" y="141730"/>
            <a:ext cx="1450853" cy="630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4" name="Table 233"/>
          <p:cNvGraphicFramePr>
            <a:graphicFrameLocks noGrp="1"/>
          </p:cNvGraphicFramePr>
          <p:nvPr>
            <p:extLst>
              <p:ext uri="{D42A27DB-BD31-4B8C-83A1-F6EECF244321}">
                <p14:modId xmlns:p14="http://schemas.microsoft.com/office/powerpoint/2010/main" val="1013104916"/>
              </p:ext>
            </p:extLst>
          </p:nvPr>
        </p:nvGraphicFramePr>
        <p:xfrm>
          <a:off x="184732" y="786615"/>
          <a:ext cx="6500860" cy="7811220"/>
        </p:xfrm>
        <a:graphic>
          <a:graphicData uri="http://schemas.openxmlformats.org/drawingml/2006/table">
            <a:tbl>
              <a:tblPr/>
              <a:tblGrid>
                <a:gridCol w="3070124"/>
                <a:gridCol w="1969867"/>
                <a:gridCol w="1460869"/>
              </a:tblGrid>
              <a:tr h="87515">
                <a:tc gridSpan="3">
                  <a:txBody>
                    <a:bodyPr/>
                    <a:lstStyle/>
                    <a:p>
                      <a:pPr marL="85725" marR="0" lvl="0" indent="187325"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Baseline Assessment</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11455">
                <a:tc>
                  <a:txBody>
                    <a:bodyPr/>
                    <a:lstStyle/>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prescription made </a:t>
                      </a:r>
                    </a:p>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(YYYY-MM-DD)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50195">
                <a:tc>
                  <a:txBody>
                    <a:bodyPr/>
                    <a:lstStyle/>
                    <a:p>
                      <a:pPr marL="88900" marR="0" lvl="0" indent="4476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Energy Needs (kcal)</a:t>
                      </a:r>
                      <a:endParaRPr lang="en-US" sz="1100" b="1"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0" marR="0" indent="85725" algn="l" rtl="0">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0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32">
                <a:tc>
                  <a:txBody>
                    <a:bodyPr/>
                    <a:lstStyle/>
                    <a:p>
                      <a:pPr marL="0" marR="0" lvl="0" indent="5365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Protein Needs (grams)</a:t>
                      </a:r>
                      <a:endParaRPr lang="en-US" sz="1100" b="1"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0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Was another prescription made?</a:t>
                      </a:r>
                      <a:endParaRPr lang="en-US" sz="1100" b="1" kern="1400" dirty="0" smtClean="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85725"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024">
                <a:tc gridSpan="3">
                  <a:txBody>
                    <a:bodyPr/>
                    <a:lstStyle/>
                    <a:p>
                      <a:pPr marL="85725" marR="0" lvl="0" indent="187325"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Assessment #2</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306164">
                <a:tc>
                  <a:txBody>
                    <a:bodyPr/>
                    <a:lstStyle/>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prescription made </a:t>
                      </a:r>
                    </a:p>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(YYYY-MM-DD)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39257">
                <a:tc>
                  <a:txBody>
                    <a:bodyPr/>
                    <a:lstStyle/>
                    <a:p>
                      <a:pPr marL="88900" marR="0" lvl="0" indent="4476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Energy Needs (kcal)</a:t>
                      </a:r>
                      <a:endParaRPr lang="en-US" sz="1100" b="1"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85725" algn="l" rtl="0">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CA" sz="1000" dirty="0">
                        <a:latin typeface="Arial" pitchFamily="34" charset="0"/>
                        <a:cs typeface="Arial" pitchFamily="34" charset="0"/>
                      </a:endParaRPr>
                    </a:p>
                  </a:txBody>
                  <a:tcPr marL="18288" marR="18288" marT="18288" marB="18288">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lvl="0" indent="5365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Protein Needs (grams)</a:t>
                      </a:r>
                      <a:endParaRPr lang="en-US" sz="1100" b="1"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tc>
              </a:tr>
              <a:tr h="211455">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Was another prescription made?</a:t>
                      </a:r>
                      <a:endParaRPr lang="en-US" sz="1100" b="1" kern="1400" dirty="0" smtClean="0">
                        <a:solidFill>
                          <a:schemeClr val="tx1"/>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r>
              <a:tr h="163049">
                <a:tc gridSpan="3">
                  <a:txBody>
                    <a:bodyPr/>
                    <a:lstStyle/>
                    <a:p>
                      <a:pPr marL="85725" marR="0" lvl="0" indent="187325" algn="l" defTabSz="914400" rtl="0" eaLnBrk="1" fontAlgn="base"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Assessment #3</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13381">
                <a:tc>
                  <a:txBody>
                    <a:bodyPr/>
                    <a:lstStyle/>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prescription made </a:t>
                      </a:r>
                    </a:p>
                    <a:p>
                      <a:pPr marL="85725" marR="0" lvl="0" indent="187325" algn="l" defTabSz="914400" rtl="0" eaLnBrk="1" fontAlgn="base" latinLnBrk="0" hangingPunct="1">
                        <a:lnSpc>
                          <a:spcPct val="100000"/>
                        </a:lnSpc>
                        <a:spcBef>
                          <a:spcPts val="0"/>
                        </a:spcBef>
                        <a:spcAft>
                          <a:spcPts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(YYYY-MM-DD)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tcPr>
                </a:tc>
                <a:tc gridSpan="2">
                  <a:txBody>
                    <a:bodyPr/>
                    <a:lstStyle/>
                    <a:p>
                      <a:pPr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239257">
                <a:tc>
                  <a:txBody>
                    <a:bodyPr/>
                    <a:lstStyle/>
                    <a:p>
                      <a:pPr marL="88900" marR="0" lvl="0" indent="4476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Energy Needs (kcal)</a:t>
                      </a:r>
                      <a:endParaRPr lang="en-US" sz="1100" b="1"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0" marR="0" indent="85725" algn="l" rtl="0">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211455">
                <a:tc>
                  <a:txBody>
                    <a:bodyPr/>
                    <a:lstStyle/>
                    <a:p>
                      <a:pPr marL="0" marR="0" lvl="0" indent="536575"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Prescribed Protein Needs (grams)</a:t>
                      </a:r>
                      <a:endParaRPr lang="en-US" sz="1100" b="1"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R="0"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tc>
              </a:tr>
              <a:tr h="216024">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Was another prescription made?</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a:txBody>
                    <a:bodyPr/>
                    <a:lstStyle/>
                    <a:p>
                      <a:pPr marL="0" marR="0" indent="85725"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endParaRPr lang="en-CA" sz="1100" dirty="0">
                        <a:latin typeface="Arial" pitchFamily="34" charset="0"/>
                        <a:cs typeface="Arial" pitchFamily="34" charset="0"/>
                      </a:endParaRPr>
                    </a:p>
                  </a:txBody>
                  <a:tcPr marL="18288" marR="18288" marT="18288" marB="18288"/>
                </a:tc>
              </a:tr>
              <a:tr h="67439">
                <a:tc gridSpan="3">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cs typeface="Arial" pitchFamily="34" charset="0"/>
                        </a:rPr>
                        <a:t>Enteral Nutrition</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solidFill>
                      <a:schemeClr val="bg1">
                        <a:lumMod val="85000"/>
                      </a:schemeClr>
                    </a:solidFill>
                  </a:tcPr>
                </a:tc>
                <a:tc hMerge="1">
                  <a:txBody>
                    <a:bodyPr/>
                    <a:lstStyle/>
                    <a:p>
                      <a:pPr marL="0" marR="0" indent="87313" algn="l" rtl="0">
                        <a:lnSpc>
                          <a:spcPct val="100000"/>
                        </a:lnSpc>
                        <a:spcBef>
                          <a:spcPts val="0"/>
                        </a:spcBef>
                        <a:spcAft>
                          <a:spcPts val="0"/>
                        </a:spcAft>
                      </a:pPr>
                      <a:endParaRPr lang="en-US" sz="10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313381">
                <a:tc>
                  <a:txBody>
                    <a:bodyPr/>
                    <a:lstStyle/>
                    <a:p>
                      <a:pPr marL="88900" marR="0" lvl="0" indent="-1588"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Was Enteral Nutrition (EN) received during this ACU admission?</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171450" marR="0" indent="-171450" algn="l" rtl="0">
                        <a:lnSpc>
                          <a:spcPct val="100000"/>
                        </a:lnSpc>
                        <a:spcBef>
                          <a:spcPts val="0"/>
                        </a:spcBef>
                        <a:spcAft>
                          <a:spcPts val="0"/>
                        </a:spcAft>
                        <a:buFont typeface="Wingdings"/>
                        <a:buChar char="o"/>
                      </a:pPr>
                      <a:r>
                        <a:rPr lang="en-CA" sz="1100" cap="none" baseline="0" dirty="0" smtClean="0">
                          <a:latin typeface="Arial" pitchFamily="34" charset="0"/>
                          <a:ea typeface="MS Mincho"/>
                          <a:cs typeface="Arial" pitchFamily="34" charset="0"/>
                        </a:rPr>
                        <a:t>Yes, started during first 12 days of ACU admission  </a:t>
                      </a:r>
                      <a:r>
                        <a:rPr lang="en-CA" sz="1100" kern="1400" cap="none" baseline="0" dirty="0" smtClean="0">
                          <a:solidFill>
                            <a:srgbClr val="000000"/>
                          </a:solidFill>
                          <a:latin typeface="Arial" pitchFamily="34" charset="0"/>
                          <a:ea typeface="MS Mincho"/>
                          <a:cs typeface="Arial" pitchFamily="34" charset="0"/>
                        </a:rPr>
                        <a:t>  </a:t>
                      </a:r>
                    </a:p>
                    <a:p>
                      <a:pPr marL="171450" marR="0" indent="-171450" algn="l" rtl="0">
                        <a:lnSpc>
                          <a:spcPct val="100000"/>
                        </a:lnSpc>
                        <a:spcBef>
                          <a:spcPts val="0"/>
                        </a:spcBef>
                        <a:spcAft>
                          <a:spcPts val="0"/>
                        </a:spcAft>
                        <a:buFont typeface="Wingdings"/>
                        <a:buChar char="o"/>
                      </a:pPr>
                      <a:r>
                        <a:rPr lang="en-CA" sz="1100" kern="1400" cap="none" baseline="0" dirty="0" smtClean="0">
                          <a:solidFill>
                            <a:srgbClr val="000000"/>
                          </a:solidFill>
                          <a:latin typeface="Arial" pitchFamily="34" charset="0"/>
                          <a:ea typeface="MS Mincho"/>
                          <a:cs typeface="Arial" pitchFamily="34" charset="0"/>
                        </a:rPr>
                        <a:t>Yes, started after first 12 days of ACU admission </a:t>
                      </a:r>
                    </a:p>
                    <a:p>
                      <a:pPr marL="171450" marR="0" indent="-171450" algn="l" rtl="0">
                        <a:lnSpc>
                          <a:spcPct val="100000"/>
                        </a:lnSpc>
                        <a:spcBef>
                          <a:spcPts val="0"/>
                        </a:spcBef>
                        <a:spcAft>
                          <a:spcPts val="0"/>
                        </a:spcAft>
                        <a:buFont typeface="Wingdings"/>
                        <a:buChar char="o"/>
                      </a:pP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13381">
                <a:tc>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“YES”, record EN Start date</a:t>
                      </a:r>
                      <a:r>
                        <a:rPr lang="en-US" sz="1100" b="0" kern="1400" baseline="0" dirty="0" smtClean="0">
                          <a:solidFill>
                            <a:srgbClr val="000000"/>
                          </a:solidFill>
                          <a:latin typeface="Arial" pitchFamily="34" charset="0"/>
                          <a:cs typeface="Arial" pitchFamily="34" charset="0"/>
                        </a:rPr>
                        <a:t> and time</a:t>
                      </a:r>
                      <a:r>
                        <a:rPr lang="en-US" sz="1100" b="0" kern="1400" dirty="0" smtClean="0">
                          <a:solidFill>
                            <a:srgbClr val="000000"/>
                          </a:solidFill>
                          <a:latin typeface="Arial" pitchFamily="34" charset="0"/>
                          <a:cs typeface="Arial" pitchFamily="34" charset="0"/>
                        </a:rPr>
                        <a:t>:</a:t>
                      </a:r>
                    </a:p>
                  </a:txBody>
                  <a:tcPr marL="18288" marR="18288" marT="18288" marB="18288">
                    <a:lnR w="6350" cap="flat" cmpd="sng" algn="ctr">
                      <a:solidFill>
                        <a:schemeClr val="tx1"/>
                      </a:solidFill>
                      <a:prstDash val="solid"/>
                      <a:round/>
                      <a:headEnd type="none" w="med" len="med"/>
                      <a:tailEnd type="none" w="med" len="med"/>
                    </a:lnR>
                  </a:tcPr>
                </a:tc>
                <a:tc>
                  <a:txBody>
                    <a:bodyPr/>
                    <a:lstStyle/>
                    <a:p>
                      <a:pPr marR="0" indent="0" algn="l" rtl="0">
                        <a:lnSpc>
                          <a:spcPct val="100000"/>
                        </a:lnSpc>
                        <a:spcBef>
                          <a:spcPts val="0"/>
                        </a:spcBef>
                        <a:spcAft>
                          <a:spcPts val="0"/>
                        </a:spcAft>
                      </a:pPr>
                      <a:endParaRPr lang="en-US" sz="1000" kern="1400" baseline="0" dirty="0" smtClean="0">
                        <a:solidFill>
                          <a:srgbClr val="000000"/>
                        </a:solidFill>
                        <a:latin typeface="Arial" pitchFamily="34" charset="0"/>
                        <a:cs typeface="Arial" pitchFamily="34" charset="0"/>
                      </a:endParaRPr>
                    </a:p>
                    <a:p>
                      <a:pPr marR="0" indent="0" algn="r" rtl="0">
                        <a:lnSpc>
                          <a:spcPct val="100000"/>
                        </a:lnSpc>
                        <a:spcBef>
                          <a:spcPts val="0"/>
                        </a:spcBef>
                        <a:spcAft>
                          <a:spcPts val="0"/>
                        </a:spcAft>
                      </a:pPr>
                      <a:r>
                        <a:rPr lang="en-US" sz="1000" kern="1400" baseline="0" dirty="0" smtClean="0">
                          <a:solidFill>
                            <a:srgbClr val="000000"/>
                          </a:solidFill>
                          <a:latin typeface="Arial" pitchFamily="34" charset="0"/>
                          <a:cs typeface="Arial" pitchFamily="34" charset="0"/>
                        </a:rPr>
                        <a:t>(</a:t>
                      </a:r>
                      <a:r>
                        <a:rPr lang="en-US" sz="1000" kern="1400" dirty="0" smtClean="0">
                          <a:solidFill>
                            <a:srgbClr val="000000"/>
                          </a:solidFill>
                          <a:latin typeface="Arial" pitchFamily="34" charset="0"/>
                          <a:cs typeface="Arial" pitchFamily="34" charset="0"/>
                        </a:rPr>
                        <a:t>YYYY-MM-DD)</a:t>
                      </a: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a:t>
                      </a:r>
                    </a:p>
                    <a:p>
                      <a:pPr algn="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(HH:MM, 24hr)</a:t>
                      </a:r>
                    </a:p>
                  </a:txBody>
                  <a:tcPr marL="18288" marR="18288" marT="18288" marB="18288">
                    <a:lnL w="6350" cap="flat" cmpd="sng" algn="ctr">
                      <a:solidFill>
                        <a:schemeClr val="tx1"/>
                      </a:solidFill>
                      <a:prstDash val="solid"/>
                      <a:round/>
                      <a:headEnd type="none" w="med" len="med"/>
                      <a:tailEnd type="none" w="med" len="med"/>
                    </a:lnL>
                  </a:tcPr>
                </a:tc>
              </a:tr>
              <a:tr h="544195">
                <a:tc rowSpan="2">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EN Stop date and time:</a:t>
                      </a: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Same as death date &amp; time</a:t>
                      </a:r>
                    </a:p>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Still receiving EN 12 days post ACU admission</a:t>
                      </a:r>
                    </a:p>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Actual EN stop date &amp; time (enter below)</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tc>
              </a:tr>
              <a:tr h="360040">
                <a:tc vMerge="1">
                  <a:txBody>
                    <a:bodyPr/>
                    <a:lstStyle/>
                    <a:p>
                      <a:pPr marL="273050" marR="0" lvl="0" indent="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a:txBody>
                    <a:bodyPr/>
                    <a:lstStyle/>
                    <a:p>
                      <a:pPr marR="0" indent="0" algn="l" rtl="0">
                        <a:lnSpc>
                          <a:spcPct val="100000"/>
                        </a:lnSpc>
                        <a:spcBef>
                          <a:spcPts val="0"/>
                        </a:spcBef>
                        <a:spcAft>
                          <a:spcPts val="0"/>
                        </a:spcAft>
                      </a:pPr>
                      <a:endParaRPr lang="en-US" sz="1000" kern="1400" baseline="0" dirty="0" smtClean="0">
                        <a:solidFill>
                          <a:srgbClr val="000000"/>
                        </a:solidFill>
                        <a:latin typeface="Arial" pitchFamily="34" charset="0"/>
                        <a:cs typeface="Arial" pitchFamily="34" charset="0"/>
                      </a:endParaRPr>
                    </a:p>
                    <a:p>
                      <a:pPr marR="0" indent="0" algn="r" rtl="0">
                        <a:lnSpc>
                          <a:spcPct val="100000"/>
                        </a:lnSpc>
                        <a:spcBef>
                          <a:spcPts val="0"/>
                        </a:spcBef>
                        <a:spcAft>
                          <a:spcPts val="0"/>
                        </a:spcAft>
                      </a:pPr>
                      <a:r>
                        <a:rPr lang="en-US" sz="1000" kern="1400" baseline="0" dirty="0" smtClean="0">
                          <a:solidFill>
                            <a:srgbClr val="000000"/>
                          </a:solidFill>
                          <a:latin typeface="Arial" pitchFamily="34" charset="0"/>
                          <a:cs typeface="Arial" pitchFamily="34" charset="0"/>
                        </a:rPr>
                        <a:t>(</a:t>
                      </a:r>
                      <a:r>
                        <a:rPr lang="en-US" sz="1000" kern="1400" dirty="0" smtClean="0">
                          <a:solidFill>
                            <a:srgbClr val="000000"/>
                          </a:solidFill>
                          <a:latin typeface="Arial" pitchFamily="34" charset="0"/>
                          <a:cs typeface="Arial" pitchFamily="34" charset="0"/>
                        </a:rPr>
                        <a:t>YYYY-MM-DD)</a:t>
                      </a: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a:t>
                      </a:r>
                    </a:p>
                    <a:p>
                      <a:pPr algn="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(HH:MM, 24hr)</a:t>
                      </a:r>
                    </a:p>
                  </a:txBody>
                  <a:tcPr marL="18288" marR="18288" marT="18288" marB="18288">
                    <a:lnL w="6350" cap="flat" cmpd="sng" algn="ctr">
                      <a:solidFill>
                        <a:schemeClr val="tx1"/>
                      </a:solidFill>
                      <a:prstDash val="solid"/>
                      <a:round/>
                      <a:headEnd type="none" w="med" len="med"/>
                      <a:tailEnd type="none" w="med" len="med"/>
                    </a:lnL>
                  </a:tcPr>
                </a:tc>
              </a:tr>
              <a:tr h="67439">
                <a:tc gridSpan="3">
                  <a:txBody>
                    <a:bodyPr/>
                    <a:lstStyle/>
                    <a:p>
                      <a:pPr marL="273050" marR="0" lvl="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Parenteral</a:t>
                      </a:r>
                      <a:r>
                        <a:rPr lang="en-US" sz="1100" b="1" kern="1400" baseline="0" dirty="0" smtClean="0">
                          <a:solidFill>
                            <a:srgbClr val="000000"/>
                          </a:solidFill>
                          <a:latin typeface="Arial" pitchFamily="34" charset="0"/>
                          <a:cs typeface="Arial" pitchFamily="34" charset="0"/>
                        </a:rPr>
                        <a:t> Nutrition</a:t>
                      </a:r>
                      <a:endParaRPr lang="en-US" sz="1100" b="1" kern="1400" dirty="0" smtClean="0">
                        <a:solidFill>
                          <a:srgbClr val="000000"/>
                        </a:solidFill>
                        <a:latin typeface="Arial" pitchFamily="34" charset="0"/>
                        <a:cs typeface="Arial" pitchFamily="34" charset="0"/>
                      </a:endParaRPr>
                    </a:p>
                  </a:txBody>
                  <a:tcPr marL="18288" marR="18288" marT="18288" marB="18288">
                    <a:solidFill>
                      <a:schemeClr val="bg1">
                        <a:lumMod val="85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60040">
                <a:tc>
                  <a:txBody>
                    <a:bodyPr/>
                    <a:lstStyle/>
                    <a:p>
                      <a:pPr marL="88900" marR="0" lvl="0" indent="-1588"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Was Parenteral Nutrition (PN) received during this ACU admission?</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171450" marR="0" indent="-171450" algn="l" rtl="0">
                        <a:lnSpc>
                          <a:spcPct val="100000"/>
                        </a:lnSpc>
                        <a:spcBef>
                          <a:spcPts val="0"/>
                        </a:spcBef>
                        <a:spcAft>
                          <a:spcPts val="0"/>
                        </a:spcAft>
                        <a:buFont typeface="Wingdings"/>
                        <a:buChar char="o"/>
                      </a:pPr>
                      <a:r>
                        <a:rPr lang="en-CA" sz="1100" cap="none" baseline="0" dirty="0" smtClean="0">
                          <a:latin typeface="Arial" pitchFamily="34" charset="0"/>
                          <a:ea typeface="MS Mincho"/>
                          <a:cs typeface="Arial" pitchFamily="34" charset="0"/>
                        </a:rPr>
                        <a:t>Yes, started during first 12 days of ACU admission   </a:t>
                      </a:r>
                      <a:r>
                        <a:rPr lang="en-CA" sz="1100" kern="1400" cap="none" baseline="0" dirty="0" smtClean="0">
                          <a:solidFill>
                            <a:srgbClr val="000000"/>
                          </a:solidFill>
                          <a:latin typeface="Arial" pitchFamily="34" charset="0"/>
                          <a:ea typeface="MS Mincho"/>
                          <a:cs typeface="Arial" pitchFamily="34" charset="0"/>
                        </a:rPr>
                        <a:t>  </a:t>
                      </a:r>
                    </a:p>
                    <a:p>
                      <a:pPr marL="171450" marR="0" indent="-171450" algn="l" rtl="0">
                        <a:lnSpc>
                          <a:spcPct val="100000"/>
                        </a:lnSpc>
                        <a:spcBef>
                          <a:spcPts val="0"/>
                        </a:spcBef>
                        <a:spcAft>
                          <a:spcPts val="0"/>
                        </a:spcAft>
                        <a:buFont typeface="Wingdings"/>
                        <a:buChar char="o"/>
                      </a:pPr>
                      <a:r>
                        <a:rPr lang="en-CA" sz="1100" kern="1400" cap="none" baseline="0" dirty="0" smtClean="0">
                          <a:solidFill>
                            <a:srgbClr val="000000"/>
                          </a:solidFill>
                          <a:latin typeface="Arial" pitchFamily="34" charset="0"/>
                          <a:ea typeface="MS Mincho"/>
                          <a:cs typeface="Arial" pitchFamily="34" charset="0"/>
                        </a:rPr>
                        <a:t>Yes, started after first 12 days of ACU admission </a:t>
                      </a:r>
                    </a:p>
                    <a:p>
                      <a:pPr marL="171450" marR="0" indent="-171450" algn="l" rtl="0">
                        <a:lnSpc>
                          <a:spcPct val="100000"/>
                        </a:lnSpc>
                        <a:spcBef>
                          <a:spcPts val="0"/>
                        </a:spcBef>
                        <a:spcAft>
                          <a:spcPts val="0"/>
                        </a:spcAft>
                        <a:buFont typeface="Wingdings"/>
                        <a:buChar char="o"/>
                      </a:pP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60040">
                <a:tc>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Yes, record PN Start date</a:t>
                      </a:r>
                      <a:r>
                        <a:rPr lang="en-US" sz="1100" b="0" kern="1400" baseline="0" dirty="0" smtClean="0">
                          <a:solidFill>
                            <a:srgbClr val="000000"/>
                          </a:solidFill>
                          <a:latin typeface="Arial" pitchFamily="34" charset="0"/>
                          <a:cs typeface="Arial" pitchFamily="34" charset="0"/>
                        </a:rPr>
                        <a:t> and time</a:t>
                      </a:r>
                      <a:r>
                        <a:rPr lang="en-US" sz="1100" b="0" kern="1400" dirty="0" smtClean="0">
                          <a:solidFill>
                            <a:srgbClr val="000000"/>
                          </a:solidFill>
                          <a:latin typeface="Arial" pitchFamily="34" charset="0"/>
                          <a:cs typeface="Arial" pitchFamily="34" charset="0"/>
                        </a:rPr>
                        <a:t>:</a:t>
                      </a:r>
                    </a:p>
                  </a:txBody>
                  <a:tcPr marL="18288" marR="18288" marT="18288" marB="18288">
                    <a:lnR w="6350" cap="flat" cmpd="sng" algn="ctr">
                      <a:solidFill>
                        <a:schemeClr val="tx1"/>
                      </a:solidFill>
                      <a:prstDash val="solid"/>
                      <a:round/>
                      <a:headEnd type="none" w="med" len="med"/>
                      <a:tailEnd type="none" w="med" len="med"/>
                    </a:lnR>
                  </a:tcPr>
                </a:tc>
                <a:tc>
                  <a:txBody>
                    <a:bodyPr/>
                    <a:lstStyle/>
                    <a:p>
                      <a:pPr marR="0" indent="0" algn="l" rtl="0">
                        <a:lnSpc>
                          <a:spcPct val="100000"/>
                        </a:lnSpc>
                        <a:spcBef>
                          <a:spcPts val="0"/>
                        </a:spcBef>
                        <a:spcAft>
                          <a:spcPts val="0"/>
                        </a:spcAft>
                      </a:pPr>
                      <a:endParaRPr lang="en-US" sz="1000" kern="1400" baseline="0" dirty="0" smtClean="0">
                        <a:solidFill>
                          <a:srgbClr val="000000"/>
                        </a:solidFill>
                        <a:latin typeface="Arial" pitchFamily="34" charset="0"/>
                        <a:cs typeface="Arial" pitchFamily="34" charset="0"/>
                      </a:endParaRPr>
                    </a:p>
                    <a:p>
                      <a:pPr marR="0" indent="0" algn="r" rtl="0">
                        <a:lnSpc>
                          <a:spcPct val="100000"/>
                        </a:lnSpc>
                        <a:spcBef>
                          <a:spcPts val="0"/>
                        </a:spcBef>
                        <a:spcAft>
                          <a:spcPts val="0"/>
                        </a:spcAft>
                      </a:pPr>
                      <a:r>
                        <a:rPr lang="en-US" sz="1000" kern="1400" baseline="0" dirty="0" smtClean="0">
                          <a:solidFill>
                            <a:srgbClr val="000000"/>
                          </a:solidFill>
                          <a:latin typeface="Arial" pitchFamily="34" charset="0"/>
                          <a:cs typeface="Arial" pitchFamily="34" charset="0"/>
                        </a:rPr>
                        <a:t>(</a:t>
                      </a:r>
                      <a:r>
                        <a:rPr lang="en-US" sz="1000" kern="1400" dirty="0" smtClean="0">
                          <a:solidFill>
                            <a:srgbClr val="000000"/>
                          </a:solidFill>
                          <a:latin typeface="Arial" pitchFamily="34" charset="0"/>
                          <a:cs typeface="Arial" pitchFamily="34" charset="0"/>
                        </a:rPr>
                        <a:t>YYYY-MM-DD)</a:t>
                      </a: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a:t>
                      </a:r>
                    </a:p>
                    <a:p>
                      <a:pPr algn="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(HH:MM, 24hr)</a:t>
                      </a:r>
                    </a:p>
                  </a:txBody>
                  <a:tcPr marL="18288" marR="18288" marT="18288" marB="18288">
                    <a:lnL w="6350" cap="flat" cmpd="sng" algn="ctr">
                      <a:solidFill>
                        <a:schemeClr val="tx1"/>
                      </a:solidFill>
                      <a:prstDash val="solid"/>
                      <a:round/>
                      <a:headEnd type="none" w="med" len="med"/>
                      <a:tailEnd type="none" w="med" len="med"/>
                    </a:lnL>
                  </a:tcPr>
                </a:tc>
              </a:tr>
              <a:tr h="360040">
                <a:tc rowSpan="2">
                  <a:txBody>
                    <a:bodyPr/>
                    <a:lstStyle/>
                    <a:p>
                      <a:pPr marL="542925" marR="0" lvl="0" indent="-2698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PN Stop date and time:</a:t>
                      </a:r>
                    </a:p>
                    <a:p>
                      <a:pPr marL="542925" marR="0" lvl="0" indent="-269875"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gridSpan="2">
                  <a:txBody>
                    <a:bodyPr/>
                    <a:lstStyle/>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Same as death date &amp; time</a:t>
                      </a:r>
                    </a:p>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Still receiving PN 12 days post ACU admission</a:t>
                      </a:r>
                    </a:p>
                    <a:p>
                      <a:pPr marL="79375" lvl="0" indent="-176213">
                        <a:lnSpc>
                          <a:spcPct val="100000"/>
                        </a:lnSpc>
                        <a:spcBef>
                          <a:spcPts val="0"/>
                        </a:spcBef>
                        <a:spcAft>
                          <a:spcPts val="0"/>
                        </a:spcAft>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Actual PN stop date &amp; time (enter below)</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tcPr>
                </a:tc>
              </a:tr>
              <a:tr h="360040">
                <a:tc vMerge="1">
                  <a:txBody>
                    <a:bodyPr/>
                    <a:lstStyle/>
                    <a:p>
                      <a:pPr marL="273050" marR="0" lvl="0" indent="0" algn="l" defTabSz="914400" rtl="0" eaLnBrk="1" fontAlgn="auto" latinLnBrk="0" hangingPunct="1">
                        <a:lnSpc>
                          <a:spcPct val="100000"/>
                        </a:lnSpc>
                        <a:spcBef>
                          <a:spcPts val="0"/>
                        </a:spcBef>
                        <a:spcAft>
                          <a:spcPts val="0"/>
                        </a:spcAft>
                        <a:buClrTx/>
                        <a:buSzTx/>
                        <a:buFontTx/>
                        <a:buNone/>
                        <a:tabLst/>
                        <a:defRPr/>
                      </a:pPr>
                      <a:endParaRPr lang="en-US" sz="1000" b="0" kern="1400" dirty="0" smtClean="0">
                        <a:solidFill>
                          <a:srgbClr val="000000"/>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tcPr>
                </a:tc>
                <a:tc>
                  <a:txBody>
                    <a:bodyPr/>
                    <a:lstStyle/>
                    <a:p>
                      <a:pPr marR="0" indent="0" algn="l" rtl="0">
                        <a:lnSpc>
                          <a:spcPct val="100000"/>
                        </a:lnSpc>
                        <a:spcBef>
                          <a:spcPts val="0"/>
                        </a:spcBef>
                        <a:spcAft>
                          <a:spcPts val="0"/>
                        </a:spcAft>
                      </a:pPr>
                      <a:endParaRPr lang="en-US" sz="1000" kern="1400" baseline="0" dirty="0" smtClean="0">
                        <a:solidFill>
                          <a:srgbClr val="000000"/>
                        </a:solidFill>
                        <a:latin typeface="Arial" pitchFamily="34" charset="0"/>
                        <a:cs typeface="Arial" pitchFamily="34" charset="0"/>
                      </a:endParaRPr>
                    </a:p>
                    <a:p>
                      <a:pPr marR="0" indent="0" algn="r" rtl="0">
                        <a:lnSpc>
                          <a:spcPct val="100000"/>
                        </a:lnSpc>
                        <a:spcBef>
                          <a:spcPts val="0"/>
                        </a:spcBef>
                        <a:spcAft>
                          <a:spcPts val="0"/>
                        </a:spcAft>
                      </a:pPr>
                      <a:r>
                        <a:rPr lang="en-US" sz="1000" kern="1400" baseline="0" dirty="0" smtClean="0">
                          <a:solidFill>
                            <a:srgbClr val="000000"/>
                          </a:solidFill>
                          <a:latin typeface="Arial" pitchFamily="34" charset="0"/>
                          <a:cs typeface="Arial" pitchFamily="34" charset="0"/>
                        </a:rPr>
                        <a:t>(</a:t>
                      </a:r>
                      <a:r>
                        <a:rPr lang="en-US" sz="1000" kern="1400" dirty="0" smtClean="0">
                          <a:solidFill>
                            <a:srgbClr val="000000"/>
                          </a:solidFill>
                          <a:latin typeface="Arial" pitchFamily="34" charset="0"/>
                          <a:cs typeface="Arial" pitchFamily="34" charset="0"/>
                        </a:rPr>
                        <a:t>YYYY-MM-DD)</a:t>
                      </a: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a:t>
                      </a:r>
                    </a:p>
                    <a:p>
                      <a:pPr algn="r">
                        <a:lnSpc>
                          <a:spcPct val="100000"/>
                        </a:lnSpc>
                        <a:spcBef>
                          <a:spcPts val="0"/>
                        </a:spcBef>
                        <a:spcAft>
                          <a:spcPts val="0"/>
                        </a:spcAft>
                      </a:pPr>
                      <a:r>
                        <a:rPr lang="en-US" sz="1000" kern="1400" dirty="0" smtClean="0">
                          <a:solidFill>
                            <a:srgbClr val="000000"/>
                          </a:solidFill>
                          <a:latin typeface="Arial" pitchFamily="34" charset="0"/>
                          <a:cs typeface="Arial" pitchFamily="34" charset="0"/>
                        </a:rPr>
                        <a:t>             (HH:MM, 24hr)</a:t>
                      </a:r>
                    </a:p>
                  </a:txBody>
                  <a:tcPr marL="18288" marR="18288" marT="18288" marB="18288">
                    <a:lnL w="6350" cap="flat" cmpd="sng" algn="ctr">
                      <a:solidFill>
                        <a:schemeClr val="tx1"/>
                      </a:solidFill>
                      <a:prstDash val="solid"/>
                      <a:round/>
                      <a:headEnd type="none" w="med" len="med"/>
                      <a:tailEnd type="none" w="med" len="med"/>
                    </a:lnL>
                  </a:tcPr>
                </a:tc>
              </a:tr>
            </a:tbl>
          </a:graphicData>
        </a:graphic>
      </p:graphicFrame>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33</a:t>
            </a:fld>
            <a:endParaRPr lang="en-CA" dirty="0"/>
          </a:p>
        </p:txBody>
      </p:sp>
    </p:spTree>
    <p:extLst>
      <p:ext uri="{BB962C8B-B14F-4D97-AF65-F5344CB8AC3E}">
        <p14:creationId xmlns:p14="http://schemas.microsoft.com/office/powerpoint/2010/main" val="2958200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0236868"/>
              </p:ext>
            </p:extLst>
          </p:nvPr>
        </p:nvGraphicFramePr>
        <p:xfrm>
          <a:off x="178571" y="1043608"/>
          <a:ext cx="6500858" cy="7282062"/>
        </p:xfrm>
        <a:graphic>
          <a:graphicData uri="http://schemas.openxmlformats.org/drawingml/2006/table">
            <a:tbl>
              <a:tblPr/>
              <a:tblGrid>
                <a:gridCol w="1143008"/>
                <a:gridCol w="5357850"/>
              </a:tblGrid>
              <a:tr h="228801">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Instructions</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collected </a:t>
                      </a:r>
                      <a:r>
                        <a:rPr lang="en-CA" sz="1100" kern="1400" dirty="0">
                          <a:solidFill>
                            <a:srgbClr val="000000"/>
                          </a:solidFill>
                          <a:latin typeface="Arial" pitchFamily="34" charset="0"/>
                          <a:cs typeface="Arial" pitchFamily="34" charset="0"/>
                        </a:rPr>
                        <a:t>to determine the adequacy of all types of nutrition (calories and </a:t>
                      </a:r>
                      <a:r>
                        <a:rPr lang="en-CA" sz="1100" kern="1400" dirty="0" smtClean="0">
                          <a:solidFill>
                            <a:srgbClr val="000000"/>
                          </a:solidFill>
                          <a:latin typeface="Arial" pitchFamily="34" charset="0"/>
                          <a:cs typeface="Arial" pitchFamily="34" charset="0"/>
                        </a:rPr>
                        <a:t>protein) received</a:t>
                      </a:r>
                      <a:r>
                        <a:rPr lang="en-CA" sz="1100" kern="1400" dirty="0">
                          <a:solidFill>
                            <a:srgbClr val="000000"/>
                          </a:solidFill>
                          <a:latin typeface="Arial" pitchFamily="34" charset="0"/>
                          <a:cs typeface="Arial" pitchFamily="34" charset="0"/>
                        </a:rPr>
                        <a:t>.</a:t>
                      </a:r>
                      <a:r>
                        <a:rPr lang="en-CA" sz="1100" kern="1400" dirty="0" smtClean="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8801">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Data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Collection</a:t>
                      </a:r>
                      <a:endParaRPr lang="en-CA" sz="1100" kern="1400" dirty="0" smtClean="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This data is to be collected daily from </a:t>
                      </a:r>
                      <a:r>
                        <a:rPr lang="en-CA" sz="1100" b="0" kern="1400" dirty="0" smtClean="0">
                          <a:solidFill>
                            <a:srgbClr val="000000"/>
                          </a:solidFill>
                          <a:latin typeface="Arial" pitchFamily="34" charset="0"/>
                          <a:cs typeface="Arial" pitchFamily="34" charset="0"/>
                        </a:rPr>
                        <a:t>Study Day 1 (ACU admission) until Study Day</a:t>
                      </a:r>
                      <a:r>
                        <a:rPr lang="en-CA" sz="1100" b="0" kern="1400" baseline="0" dirty="0" smtClean="0">
                          <a:solidFill>
                            <a:srgbClr val="000000"/>
                          </a:solidFill>
                          <a:latin typeface="Arial" pitchFamily="34" charset="0"/>
                          <a:cs typeface="Arial" pitchFamily="34" charset="0"/>
                        </a:rPr>
                        <a:t> 12.</a:t>
                      </a:r>
                      <a:endParaRPr lang="en-CA" sz="1100" kern="1400" dirty="0" smtClean="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87438">
                <a:tc>
                  <a:txBody>
                    <a:bodyPr/>
                    <a:lstStyle/>
                    <a:p>
                      <a:pPr marR="0" indent="0" algn="l" rtl="0">
                        <a:spcBef>
                          <a:spcPts val="0"/>
                        </a:spcBef>
                        <a:spcAft>
                          <a:spcPts val="0"/>
                        </a:spcAft>
                      </a:pPr>
                      <a:r>
                        <a:rPr lang="en-CA" sz="1100" b="1" kern="1400" dirty="0">
                          <a:solidFill>
                            <a:schemeClr val="tx1"/>
                          </a:solidFill>
                          <a:latin typeface="Arial" pitchFamily="34" charset="0"/>
                          <a:cs typeface="Arial" pitchFamily="34" charset="0"/>
                        </a:rPr>
                        <a:t>Enteral </a:t>
                      </a:r>
                      <a:r>
                        <a:rPr lang="en-CA" sz="1100" b="1" kern="1400" dirty="0" smtClean="0">
                          <a:solidFill>
                            <a:schemeClr val="tx1"/>
                          </a:solidFill>
                          <a:latin typeface="Arial" pitchFamily="34" charset="0"/>
                          <a:cs typeface="Arial" pitchFamily="34" charset="0"/>
                        </a:rPr>
                        <a:t>Nutrition</a:t>
                      </a: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CA"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i="0" kern="1400" dirty="0" smtClean="0">
                          <a:solidFill>
                            <a:schemeClr val="tx1"/>
                          </a:solidFill>
                          <a:latin typeface="Arial" pitchFamily="34" charset="0"/>
                          <a:cs typeface="Arial" pitchFamily="34" charset="0"/>
                        </a:rPr>
                        <a:t>If NO</a:t>
                      </a:r>
                      <a:endParaRPr lang="en-CA" sz="1100" i="0"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i="0" kern="1400" dirty="0" smtClean="0">
                          <a:solidFill>
                            <a:schemeClr val="tx1"/>
                          </a:solidFill>
                          <a:latin typeface="Arial" pitchFamily="34" charset="0"/>
                          <a:cs typeface="Arial" pitchFamily="34" charset="0"/>
                        </a:rPr>
                        <a:t>If YES</a:t>
                      </a:r>
                      <a:endParaRPr lang="en-CA" sz="1100" i="0" kern="1400" dirty="0">
                        <a:solidFill>
                          <a:schemeClr val="tx1"/>
                        </a:solidFill>
                        <a:latin typeface="Arial" pitchFamily="34" charset="0"/>
                        <a:cs typeface="Arial" pitchFamily="34" charset="0"/>
                      </a:endParaRPr>
                    </a:p>
                    <a:p>
                      <a:pPr marR="0" indent="0" algn="r" rtl="0">
                        <a:spcBef>
                          <a:spcPts val="0"/>
                        </a:spcBef>
                        <a:spcAft>
                          <a:spcPts val="0"/>
                        </a:spcAft>
                      </a:pPr>
                      <a:r>
                        <a:rPr lang="en-CA" sz="1100" b="1" kern="1400" dirty="0">
                          <a:solidFill>
                            <a:schemeClr val="tx1"/>
                          </a:solidFill>
                          <a:latin typeface="Arial" pitchFamily="34" charset="0"/>
                          <a:cs typeface="Arial" pitchFamily="34" charset="0"/>
                        </a:rPr>
                        <a:t> </a:t>
                      </a:r>
                      <a:r>
                        <a:rPr lang="en-CA" sz="1100" b="1" kern="1400" dirty="0" smtClean="0">
                          <a:solidFill>
                            <a:schemeClr val="tx1"/>
                          </a:solidFill>
                          <a:latin typeface="Arial" pitchFamily="34" charset="0"/>
                          <a:cs typeface="Arial" pitchFamily="34" charset="0"/>
                        </a:rPr>
                        <a:t>Formula</a:t>
                      </a:r>
                      <a:endParaRPr lang="en-CA" sz="1100" kern="1400" dirty="0">
                        <a:solidFill>
                          <a:schemeClr val="tx1"/>
                        </a:solidFill>
                        <a:latin typeface="Arial" pitchFamily="34" charset="0"/>
                        <a:cs typeface="Arial" pitchFamily="34" charset="0"/>
                      </a:endParaRPr>
                    </a:p>
                    <a:p>
                      <a:pPr marR="0" indent="0" algn="l" rtl="0">
                        <a:spcBef>
                          <a:spcPts val="0"/>
                        </a:spcBef>
                        <a:spcAft>
                          <a:spcPts val="0"/>
                        </a:spcAft>
                      </a:pPr>
                      <a:r>
                        <a:rPr lang="en-CA" sz="1100" b="1" kern="1400" dirty="0">
                          <a:solidFill>
                            <a:schemeClr val="tx1"/>
                          </a:solidFill>
                          <a:latin typeface="Arial" pitchFamily="34" charset="0"/>
                          <a:cs typeface="Arial" pitchFamily="34" charset="0"/>
                        </a:rPr>
                        <a:t> </a:t>
                      </a:r>
                      <a:endParaRPr lang="en-CA" sz="1100" kern="1400" dirty="0">
                        <a:solidFill>
                          <a:schemeClr val="tx1"/>
                        </a:solidFill>
                        <a:latin typeface="Arial" pitchFamily="34" charset="0"/>
                        <a:cs typeface="Arial" pitchFamily="34" charset="0"/>
                      </a:endParaRPr>
                    </a:p>
                    <a:p>
                      <a:pPr marR="0" indent="0" algn="l" rtl="0">
                        <a:spcBef>
                          <a:spcPts val="0"/>
                        </a:spcBef>
                        <a:spcAft>
                          <a:spcPts val="0"/>
                        </a:spcAft>
                      </a:pPr>
                      <a:r>
                        <a:rPr lang="en-CA" sz="1100" b="1" kern="1400" dirty="0">
                          <a:solidFill>
                            <a:schemeClr val="tx1"/>
                          </a:solidFill>
                          <a:latin typeface="Arial" pitchFamily="34" charset="0"/>
                          <a:cs typeface="Arial" pitchFamily="34" charset="0"/>
                        </a:rPr>
                        <a:t> </a:t>
                      </a:r>
                      <a:endParaRPr lang="en-US"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CA" sz="1100" kern="1400" dirty="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US" sz="1100" b="1" kern="1400" dirty="0" smtClean="0">
                        <a:solidFill>
                          <a:schemeClr val="tx1"/>
                        </a:solidFill>
                        <a:latin typeface="Arial" pitchFamily="34" charset="0"/>
                        <a:cs typeface="Arial" pitchFamily="34" charset="0"/>
                      </a:endParaRPr>
                    </a:p>
                    <a:p>
                      <a:pPr marR="0" indent="0" algn="r" rtl="0">
                        <a:spcBef>
                          <a:spcPts val="0"/>
                        </a:spcBef>
                        <a:spcAft>
                          <a:spcPts val="0"/>
                        </a:spcAft>
                      </a:pPr>
                      <a:endParaRPr lang="en-CA" sz="1100" b="1" kern="1400" dirty="0" smtClean="0">
                        <a:solidFill>
                          <a:schemeClr val="tx1"/>
                        </a:solidFill>
                        <a:latin typeface="Arial" pitchFamily="34" charset="0"/>
                        <a:cs typeface="Arial" pitchFamily="34" charset="0"/>
                      </a:endParaRPr>
                    </a:p>
                    <a:p>
                      <a:pPr marR="0" indent="0" algn="r" rtl="0">
                        <a:spcBef>
                          <a:spcPts val="0"/>
                        </a:spcBef>
                        <a:spcAft>
                          <a:spcPts val="0"/>
                        </a:spcAft>
                      </a:pPr>
                      <a:r>
                        <a:rPr lang="en-CA" sz="1100" b="1" kern="1400" dirty="0" smtClean="0">
                          <a:solidFill>
                            <a:schemeClr val="tx1"/>
                          </a:solidFill>
                          <a:latin typeface="Arial" pitchFamily="34" charset="0"/>
                          <a:cs typeface="Arial" pitchFamily="34" charset="0"/>
                        </a:rPr>
                        <a:t>Total </a:t>
                      </a:r>
                      <a:r>
                        <a:rPr lang="en-CA" sz="1100" b="1" kern="1400" dirty="0">
                          <a:solidFill>
                            <a:schemeClr val="tx1"/>
                          </a:solidFill>
                          <a:latin typeface="Arial" pitchFamily="34" charset="0"/>
                          <a:cs typeface="Arial" pitchFamily="34" charset="0"/>
                        </a:rPr>
                        <a:t>kcals </a:t>
                      </a:r>
                      <a:endParaRPr lang="en-CA" sz="1100" kern="1400" dirty="0">
                        <a:solidFill>
                          <a:schemeClr val="tx1"/>
                        </a:solidFill>
                        <a:latin typeface="Arial" pitchFamily="34" charset="0"/>
                        <a:cs typeface="Arial" pitchFamily="34" charset="0"/>
                      </a:endParaRPr>
                    </a:p>
                    <a:p>
                      <a:pPr marR="0" indent="0" algn="r" rtl="0">
                        <a:spcBef>
                          <a:spcPts val="0"/>
                        </a:spcBef>
                        <a:spcAft>
                          <a:spcPts val="0"/>
                        </a:spcAft>
                      </a:pPr>
                      <a:r>
                        <a:rPr lang="en-CA" sz="1100" b="1" kern="1400" dirty="0">
                          <a:solidFill>
                            <a:schemeClr val="tx1"/>
                          </a:solidFill>
                          <a:latin typeface="Arial" pitchFamily="34" charset="0"/>
                          <a:cs typeface="Arial" pitchFamily="34" charset="0"/>
                        </a:rPr>
                        <a:t>Total </a:t>
                      </a:r>
                      <a:r>
                        <a:rPr lang="en-CA" sz="1100" b="1" kern="1400" dirty="0" smtClean="0">
                          <a:solidFill>
                            <a:schemeClr val="tx1"/>
                          </a:solidFill>
                          <a:latin typeface="Arial" pitchFamily="34" charset="0"/>
                          <a:cs typeface="Arial" pitchFamily="34" charset="0"/>
                        </a:rPr>
                        <a:t>Protein</a:t>
                      </a:r>
                      <a:endParaRPr lang="en-CA" sz="1100" kern="1400" dirty="0">
                        <a:solidFill>
                          <a:schemeClr val="tx1"/>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a:solidFill>
                            <a:schemeClr val="tx1"/>
                          </a:solidFill>
                          <a:latin typeface="Arial" pitchFamily="34" charset="0"/>
                          <a:cs typeface="Arial" pitchFamily="34" charset="0"/>
                        </a:rPr>
                        <a:t>For each day, indicate whether the patient received enteral </a:t>
                      </a:r>
                      <a:r>
                        <a:rPr lang="en-CA" sz="1100" kern="1400" dirty="0" smtClean="0">
                          <a:solidFill>
                            <a:schemeClr val="tx1"/>
                          </a:solidFill>
                          <a:latin typeface="Arial" pitchFamily="34" charset="0"/>
                          <a:cs typeface="Arial" pitchFamily="34" charset="0"/>
                        </a:rPr>
                        <a:t>nutrition (EN)</a:t>
                      </a:r>
                      <a:r>
                        <a:rPr lang="en-CA" sz="1100" kern="1400" baseline="0" dirty="0" smtClean="0">
                          <a:solidFill>
                            <a:schemeClr val="tx1"/>
                          </a:solidFill>
                          <a:latin typeface="Arial" pitchFamily="34" charset="0"/>
                          <a:cs typeface="Arial" pitchFamily="34" charset="0"/>
                        </a:rPr>
                        <a:t> by </a:t>
                      </a:r>
                      <a:r>
                        <a:rPr lang="en-CA" sz="1100" i="0" kern="1400" baseline="0" dirty="0" smtClean="0">
                          <a:solidFill>
                            <a:schemeClr val="tx1"/>
                          </a:solidFill>
                          <a:latin typeface="Arial" pitchFamily="34" charset="0"/>
                          <a:cs typeface="Arial" pitchFamily="34" charset="0"/>
                        </a:rPr>
                        <a:t>selecting “</a:t>
                      </a:r>
                      <a:r>
                        <a:rPr lang="en-CA" sz="1100" i="0" kern="1400" dirty="0" smtClean="0">
                          <a:solidFill>
                            <a:schemeClr val="tx1"/>
                          </a:solidFill>
                          <a:latin typeface="Arial" panose="020B0604020202020204" pitchFamily="34" charset="0"/>
                          <a:cs typeface="Arial" panose="020B0604020202020204" pitchFamily="34" charset="0"/>
                        </a:rPr>
                        <a:t>YES” or “NO”</a:t>
                      </a:r>
                      <a:r>
                        <a:rPr lang="en-CA" sz="1100" i="0" kern="1400" baseline="0" dirty="0" smtClean="0">
                          <a:solidFill>
                            <a:schemeClr val="tx1"/>
                          </a:solidFill>
                          <a:latin typeface="Arial" panose="020B0604020202020204" pitchFamily="34" charset="0"/>
                          <a:cs typeface="Arial" panose="020B0604020202020204" pitchFamily="34" charset="0"/>
                        </a:rPr>
                        <a:t> to the question “</a:t>
                      </a:r>
                      <a:r>
                        <a:rPr lang="en-CA" sz="1100" i="1" kern="1400" baseline="0" dirty="0" smtClean="0">
                          <a:solidFill>
                            <a:schemeClr val="tx1"/>
                          </a:solidFill>
                          <a:latin typeface="Arial" panose="020B0604020202020204" pitchFamily="34" charset="0"/>
                          <a:cs typeface="Arial" panose="020B0604020202020204" pitchFamily="34" charset="0"/>
                        </a:rPr>
                        <a:t>Was Enteral Nutrition (EN) given?”</a:t>
                      </a:r>
                      <a:endParaRPr lang="en-CA" sz="1100" i="0" kern="1400" dirty="0">
                        <a:solidFill>
                          <a:schemeClr val="tx1"/>
                        </a:solidFill>
                        <a:latin typeface="Arial" pitchFamily="34" charset="0"/>
                        <a:cs typeface="Arial" pitchFamily="34" charset="0"/>
                      </a:endParaRPr>
                    </a:p>
                    <a:p>
                      <a:pPr marL="228600" marR="0" indent="-228600" algn="l" rtl="0">
                        <a:spcBef>
                          <a:spcPts val="0"/>
                        </a:spcBef>
                        <a:spcAft>
                          <a:spcPts val="0"/>
                        </a:spcAft>
                      </a:pPr>
                      <a:endParaRPr lang="en-CA" sz="1100" i="0" kern="1400" dirty="0" smtClean="0">
                        <a:solidFill>
                          <a:schemeClr val="tx1"/>
                        </a:solidFill>
                        <a:latin typeface="Arial" pitchFamily="34" charset="0"/>
                        <a:cs typeface="Arial" pitchFamily="34" charset="0"/>
                      </a:endParaRPr>
                    </a:p>
                    <a:p>
                      <a:pPr marL="85725" marR="0" indent="0" algn="l" rtl="0">
                        <a:spcBef>
                          <a:spcPts val="0"/>
                        </a:spcBef>
                        <a:spcAft>
                          <a:spcPts val="0"/>
                        </a:spcAft>
                      </a:pPr>
                      <a:r>
                        <a:rPr lang="en-CA" sz="1100" b="0" i="0" kern="1400" dirty="0" smtClean="0">
                          <a:solidFill>
                            <a:schemeClr val="tx1"/>
                          </a:solidFill>
                          <a:latin typeface="Arial" pitchFamily="34" charset="0"/>
                          <a:cs typeface="Arial" pitchFamily="34" charset="0"/>
                        </a:rPr>
                        <a:t>If “NO”, indicate </a:t>
                      </a:r>
                      <a:r>
                        <a:rPr lang="en-CA" sz="1100" b="1" i="0" u="sng" kern="1400" dirty="0" smtClean="0">
                          <a:solidFill>
                            <a:schemeClr val="tx1"/>
                          </a:solidFill>
                          <a:latin typeface="Arial" pitchFamily="34" charset="0"/>
                          <a:cs typeface="Arial" pitchFamily="34" charset="0"/>
                        </a:rPr>
                        <a:t>ALL</a:t>
                      </a:r>
                      <a:r>
                        <a:rPr lang="en-CA" sz="1100" b="0" i="0" kern="1400" dirty="0" smtClean="0">
                          <a:solidFill>
                            <a:schemeClr val="tx1"/>
                          </a:solidFill>
                          <a:latin typeface="Arial" pitchFamily="34" charset="0"/>
                          <a:cs typeface="Arial" pitchFamily="34" charset="0"/>
                        </a:rPr>
                        <a:t> the reason(s) the patient did </a:t>
                      </a:r>
                      <a:r>
                        <a:rPr lang="en-CA" sz="1100" i="0" kern="1400" dirty="0" smtClean="0">
                          <a:solidFill>
                            <a:schemeClr val="tx1"/>
                          </a:solidFill>
                          <a:latin typeface="Arial" pitchFamily="34" charset="0"/>
                          <a:cs typeface="Arial" pitchFamily="34" charset="0"/>
                        </a:rPr>
                        <a:t>not receive EN on the specified</a:t>
                      </a:r>
                      <a:r>
                        <a:rPr lang="en-CA" sz="1100" i="0" kern="1400" baseline="0" dirty="0" smtClean="0">
                          <a:solidFill>
                            <a:schemeClr val="tx1"/>
                          </a:solidFill>
                          <a:latin typeface="Arial" pitchFamily="34" charset="0"/>
                          <a:cs typeface="Arial" pitchFamily="34" charset="0"/>
                        </a:rPr>
                        <a:t> day,</a:t>
                      </a:r>
                      <a:r>
                        <a:rPr lang="en-CA" sz="1100" kern="1400" baseline="0" dirty="0" smtClean="0">
                          <a:solidFill>
                            <a:schemeClr val="tx1"/>
                          </a:solidFill>
                          <a:latin typeface="Arial" pitchFamily="34" charset="0"/>
                          <a:cs typeface="Arial" pitchFamily="34" charset="0"/>
                        </a:rPr>
                        <a:t> </a:t>
                      </a:r>
                      <a:r>
                        <a:rPr lang="en-CA" sz="1100" b="0" kern="1400" dirty="0" smtClean="0">
                          <a:solidFill>
                            <a:schemeClr val="tx1"/>
                          </a:solidFill>
                          <a:latin typeface="Arial" pitchFamily="34" charset="0"/>
                          <a:cs typeface="Arial" pitchFamily="34" charset="0"/>
                        </a:rPr>
                        <a:t>using the list below:</a:t>
                      </a:r>
                      <a:endParaRPr lang="en-CA" sz="1100" kern="1400" dirty="0" smtClean="0">
                        <a:solidFill>
                          <a:schemeClr val="tx1"/>
                        </a:solidFill>
                        <a:latin typeface="Arial" pitchFamily="34" charset="0"/>
                        <a:cs typeface="Arial" pitchFamily="34" charset="0"/>
                      </a:endParaRP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NPO for endotracheal </a:t>
                      </a:r>
                      <a:r>
                        <a:rPr lang="en-CA" sz="1100" kern="1400" dirty="0" err="1" smtClean="0">
                          <a:solidFill>
                            <a:schemeClr val="tx1"/>
                          </a:solidFill>
                          <a:latin typeface="Arial" pitchFamily="34" charset="0"/>
                          <a:cs typeface="Arial" pitchFamily="34" charset="0"/>
                        </a:rPr>
                        <a:t>extubation</a:t>
                      </a:r>
                      <a:r>
                        <a:rPr lang="en-CA" sz="1100" kern="1400" dirty="0" smtClean="0">
                          <a:solidFill>
                            <a:schemeClr val="tx1"/>
                          </a:solidFill>
                          <a:latin typeface="Arial" pitchFamily="34" charset="0"/>
                          <a:cs typeface="Arial" pitchFamily="34" charset="0"/>
                        </a:rPr>
                        <a:t> or intubation or other bedside procedure</a:t>
                      </a:r>
                      <a:r>
                        <a:rPr lang="en-CA" sz="1100" kern="1400" baseline="0" dirty="0" smtClean="0">
                          <a:solidFill>
                            <a:schemeClr val="tx1"/>
                          </a:solidFill>
                          <a:latin typeface="Arial" pitchFamily="34" charset="0"/>
                          <a:cs typeface="Arial" pitchFamily="34" charset="0"/>
                        </a:rPr>
                        <a:t>.</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NPO for operating procedure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NPO for radiology procedure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High NG drainage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Increased abdominal girth, abdominal distension or pt. discomfort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Vomiting or emesis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Diarrhea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No enteral access available / enteral access lost, displaced or malfunctioning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Inotropes, vasopressor requirement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Patient deemed too sick for enteral feeding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On oral feeds </a:t>
                      </a:r>
                    </a:p>
                    <a:p>
                      <a:pPr marL="354012" marR="0" indent="-171450" algn="l" rtl="0">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Reason not known </a:t>
                      </a:r>
                      <a:r>
                        <a:rPr lang="en-CA" sz="1100" b="1" kern="1400" dirty="0" smtClean="0">
                          <a:solidFill>
                            <a:schemeClr val="tx1"/>
                          </a:solidFill>
                          <a:latin typeface="Arial" pitchFamily="34" charset="0"/>
                          <a:cs typeface="Arial" pitchFamily="34" charset="0"/>
                        </a:rPr>
                        <a:t>  </a:t>
                      </a:r>
                    </a:p>
                    <a:p>
                      <a:pPr marL="354012" marR="0" indent="-171450" algn="l" rtl="0">
                        <a:spcBef>
                          <a:spcPts val="0"/>
                        </a:spcBef>
                        <a:spcAft>
                          <a:spcPts val="0"/>
                        </a:spcAft>
                        <a:buFont typeface="Wingdings" panose="05000000000000000000" pitchFamily="2" charset="2"/>
                        <a:buChar char="q"/>
                      </a:pPr>
                      <a:r>
                        <a:rPr lang="en-CA" sz="1100" b="0" kern="1400" dirty="0" smtClean="0">
                          <a:solidFill>
                            <a:schemeClr val="tx1"/>
                          </a:solidFill>
                          <a:latin typeface="Arial" pitchFamily="34" charset="0"/>
                          <a:cs typeface="Arial" pitchFamily="34" charset="0"/>
                        </a:rPr>
                        <a:t>Other</a:t>
                      </a:r>
                      <a:r>
                        <a:rPr lang="en-CA" sz="1100" b="0" kern="1400" baseline="0" dirty="0" smtClean="0">
                          <a:solidFill>
                            <a:schemeClr val="tx1"/>
                          </a:solidFill>
                          <a:latin typeface="Arial" pitchFamily="34" charset="0"/>
                          <a:cs typeface="Arial" pitchFamily="34" charset="0"/>
                        </a:rPr>
                        <a:t> (specify) ___________________</a:t>
                      </a:r>
                      <a:endParaRPr lang="en-CA" sz="1100" b="0" kern="1400" dirty="0" smtClean="0">
                        <a:solidFill>
                          <a:schemeClr val="tx1"/>
                        </a:solidFill>
                        <a:latin typeface="Arial" pitchFamily="34" charset="0"/>
                        <a:cs typeface="Arial" pitchFamily="34" charset="0"/>
                      </a:endParaRPr>
                    </a:p>
                    <a:p>
                      <a:pPr marL="92075" marR="0" indent="0" algn="l" rtl="0">
                        <a:spcBef>
                          <a:spcPts val="0"/>
                        </a:spcBef>
                        <a:spcAft>
                          <a:spcPts val="0"/>
                        </a:spcAft>
                      </a:pPr>
                      <a:r>
                        <a:rPr lang="en-CA" sz="1100" kern="1400" dirty="0">
                          <a:solidFill>
                            <a:schemeClr val="tx1"/>
                          </a:solidFill>
                          <a:latin typeface="Arial" pitchFamily="34" charset="0"/>
                          <a:cs typeface="Arial" pitchFamily="34" charset="0"/>
                        </a:rPr>
                        <a:t> </a:t>
                      </a:r>
                      <a:endParaRPr lang="en-CA" sz="1100" kern="1400" dirty="0" smtClean="0">
                        <a:solidFill>
                          <a:schemeClr val="tx1"/>
                        </a:solidFill>
                        <a:latin typeface="Arial" pitchFamily="34" charset="0"/>
                        <a:cs typeface="Arial" pitchFamily="34" charset="0"/>
                      </a:endParaRPr>
                    </a:p>
                    <a:p>
                      <a:pPr marL="92075" marR="0" indent="0" algn="l" rtl="0">
                        <a:spcBef>
                          <a:spcPts val="0"/>
                        </a:spcBef>
                        <a:spcAft>
                          <a:spcPts val="0"/>
                        </a:spcAft>
                      </a:pPr>
                      <a:r>
                        <a:rPr lang="en-CA" sz="1100" b="0" i="0" kern="1400" dirty="0" smtClean="0">
                          <a:solidFill>
                            <a:schemeClr val="tx1"/>
                          </a:solidFill>
                          <a:latin typeface="Arial" pitchFamily="34" charset="0"/>
                          <a:cs typeface="Arial" pitchFamily="34" charset="0"/>
                        </a:rPr>
                        <a:t>If "YES", record</a:t>
                      </a:r>
                      <a:r>
                        <a:rPr lang="en-CA" sz="1100" b="0" i="0" kern="1400" baseline="0" dirty="0" smtClean="0">
                          <a:solidFill>
                            <a:schemeClr val="tx1"/>
                          </a:solidFill>
                          <a:latin typeface="Arial" pitchFamily="34" charset="0"/>
                          <a:cs typeface="Arial" pitchFamily="34" charset="0"/>
                        </a:rPr>
                        <a:t> the</a:t>
                      </a:r>
                      <a:r>
                        <a:rPr lang="en-CA" sz="1100" b="0" i="0" kern="1400" dirty="0" smtClean="0">
                          <a:solidFill>
                            <a:schemeClr val="tx1"/>
                          </a:solidFill>
                          <a:latin typeface="Arial" pitchFamily="34" charset="0"/>
                          <a:cs typeface="Arial" pitchFamily="34" charset="0"/>
                        </a:rPr>
                        <a:t> enteral formula received.</a:t>
                      </a:r>
                      <a:r>
                        <a:rPr lang="en-CA" sz="1100" b="0" i="0" kern="1400" baseline="0" dirty="0" smtClean="0">
                          <a:solidFill>
                            <a:schemeClr val="tx1"/>
                          </a:solidFill>
                          <a:latin typeface="Arial" pitchFamily="34" charset="0"/>
                          <a:cs typeface="Arial" pitchFamily="34" charset="0"/>
                        </a:rPr>
                        <a:t> </a:t>
                      </a:r>
                      <a:r>
                        <a:rPr lang="en-CA" sz="1100" b="0" i="0" kern="1400" dirty="0" smtClean="0">
                          <a:solidFill>
                            <a:schemeClr val="tx1"/>
                          </a:solidFill>
                          <a:latin typeface="Arial" pitchFamily="34" charset="0"/>
                          <a:cs typeface="Arial" pitchFamily="34" charset="0"/>
                        </a:rPr>
                        <a:t>You </a:t>
                      </a:r>
                      <a:r>
                        <a:rPr lang="en-CA" sz="1100" b="0" i="0" kern="1400" dirty="0">
                          <a:solidFill>
                            <a:schemeClr val="tx1"/>
                          </a:solidFill>
                          <a:latin typeface="Arial" pitchFamily="34" charset="0"/>
                          <a:cs typeface="Arial" pitchFamily="34" charset="0"/>
                        </a:rPr>
                        <a:t>may record up to 3 different formulas used </a:t>
                      </a:r>
                      <a:r>
                        <a:rPr lang="en-CA" sz="1100" b="0" i="0" kern="140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each day.</a:t>
                      </a:r>
                    </a:p>
                    <a:p>
                      <a:pPr marL="92075" marR="0" indent="0" algn="l" rtl="0">
                        <a:spcBef>
                          <a:spcPts val="0"/>
                        </a:spcBef>
                        <a:spcAft>
                          <a:spcPts val="0"/>
                        </a:spcAft>
                      </a:pPr>
                      <a:endParaRPr lang="en-CA" sz="1100" kern="1400" baseline="0" dirty="0" smtClean="0">
                        <a:solidFill>
                          <a:schemeClr val="tx1"/>
                        </a:solidFill>
                        <a:latin typeface="Arial" pitchFamily="34" charset="0"/>
                        <a:cs typeface="Arial" pitchFamily="34" charset="0"/>
                      </a:endParaRPr>
                    </a:p>
                    <a:p>
                      <a:pPr marL="92075" marR="0" indent="0" algn="l" rtl="0">
                        <a:spcBef>
                          <a:spcPts val="0"/>
                        </a:spcBef>
                        <a:spcAft>
                          <a:spcPts val="0"/>
                        </a:spcAft>
                      </a:pPr>
                      <a:r>
                        <a:rPr lang="en-CA" sz="1100" kern="1400" dirty="0" smtClean="0">
                          <a:solidFill>
                            <a:schemeClr val="tx1"/>
                          </a:solidFill>
                          <a:latin typeface="Arial" pitchFamily="34" charset="0"/>
                          <a:cs typeface="Arial" pitchFamily="34" charset="0"/>
                        </a:rPr>
                        <a:t>Record </a:t>
                      </a:r>
                      <a:r>
                        <a:rPr lang="en-CA" sz="1100" kern="1400" dirty="0">
                          <a:solidFill>
                            <a:schemeClr val="tx1"/>
                          </a:solidFill>
                          <a:latin typeface="Arial" pitchFamily="34" charset="0"/>
                          <a:cs typeface="Arial" pitchFamily="34" charset="0"/>
                        </a:rPr>
                        <a:t>the first formula </a:t>
                      </a:r>
                      <a:r>
                        <a:rPr lang="en-CA" sz="1100" kern="1400" dirty="0" smtClean="0">
                          <a:solidFill>
                            <a:schemeClr val="tx1"/>
                          </a:solidFill>
                          <a:latin typeface="Arial" pitchFamily="34" charset="0"/>
                          <a:cs typeface="Arial" pitchFamily="34" charset="0"/>
                        </a:rPr>
                        <a:t>received </a:t>
                      </a:r>
                      <a:r>
                        <a:rPr lang="en-CA" sz="1100" kern="1400" dirty="0">
                          <a:solidFill>
                            <a:schemeClr val="tx1"/>
                          </a:solidFill>
                          <a:latin typeface="Arial" pitchFamily="34" charset="0"/>
                          <a:cs typeface="Arial" pitchFamily="34" charset="0"/>
                        </a:rPr>
                        <a:t>in the spaces provided for </a:t>
                      </a:r>
                      <a:r>
                        <a:rPr lang="en-CA" sz="1100" kern="1400" dirty="0" smtClean="0">
                          <a:solidFill>
                            <a:schemeClr val="tx1"/>
                          </a:solidFill>
                          <a:latin typeface="Arial" pitchFamily="34" charset="0"/>
                          <a:cs typeface="Arial" pitchFamily="34" charset="0"/>
                        </a:rPr>
                        <a:t>"Formula 1" </a:t>
                      </a:r>
                      <a:r>
                        <a:rPr lang="en-CA" sz="1100" kern="1400" dirty="0">
                          <a:solidFill>
                            <a:schemeClr val="tx1"/>
                          </a:solidFill>
                          <a:latin typeface="Arial" pitchFamily="34" charset="0"/>
                          <a:cs typeface="Arial" pitchFamily="34" charset="0"/>
                        </a:rPr>
                        <a:t>and so </a:t>
                      </a:r>
                      <a:r>
                        <a:rPr lang="en-CA" sz="1100" kern="1400" dirty="0" smtClean="0">
                          <a:solidFill>
                            <a:schemeClr val="tx1"/>
                          </a:solidFill>
                          <a:latin typeface="Arial" pitchFamily="34" charset="0"/>
                          <a:cs typeface="Arial" pitchFamily="34" charset="0"/>
                        </a:rPr>
                        <a:t>on.</a:t>
                      </a:r>
                      <a:r>
                        <a:rPr lang="en-CA" sz="1100" kern="1400" baseline="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In </a:t>
                      </a:r>
                      <a:r>
                        <a:rPr lang="en-CA" sz="1100" kern="1400" dirty="0">
                          <a:solidFill>
                            <a:schemeClr val="tx1"/>
                          </a:solidFill>
                          <a:latin typeface="Arial" pitchFamily="34" charset="0"/>
                          <a:cs typeface="Arial" pitchFamily="34" charset="0"/>
                        </a:rPr>
                        <a:t>the event that the patient receives more than 3 formulas in one day, select the </a:t>
                      </a:r>
                      <a:r>
                        <a:rPr lang="en-CA" sz="1100" kern="1400" dirty="0" smtClean="0">
                          <a:solidFill>
                            <a:schemeClr val="tx1"/>
                          </a:solidFill>
                          <a:latin typeface="Arial" pitchFamily="34" charset="0"/>
                          <a:cs typeface="Arial" pitchFamily="34" charset="0"/>
                        </a:rPr>
                        <a:t>3 formulas </a:t>
                      </a:r>
                      <a:r>
                        <a:rPr lang="en-CA" sz="1100" kern="1400" dirty="0">
                          <a:solidFill>
                            <a:schemeClr val="tx1"/>
                          </a:solidFill>
                          <a:latin typeface="Arial" pitchFamily="34" charset="0"/>
                          <a:cs typeface="Arial" pitchFamily="34" charset="0"/>
                        </a:rPr>
                        <a:t>that provide the largest </a:t>
                      </a:r>
                      <a:r>
                        <a:rPr lang="en-CA" sz="1100" kern="1400" dirty="0" smtClean="0">
                          <a:solidFill>
                            <a:schemeClr val="tx1"/>
                          </a:solidFill>
                          <a:latin typeface="Arial" pitchFamily="34" charset="0"/>
                          <a:cs typeface="Arial" pitchFamily="34" charset="0"/>
                        </a:rPr>
                        <a:t>volumes.</a:t>
                      </a:r>
                    </a:p>
                    <a:p>
                      <a:pPr marL="92075" marR="0" indent="0" algn="l" rtl="0">
                        <a:spcBef>
                          <a:spcPts val="0"/>
                        </a:spcBef>
                        <a:spcAft>
                          <a:spcPts val="0"/>
                        </a:spcAft>
                      </a:pPr>
                      <a:endParaRPr lang="en-CA" sz="1100" kern="1400" dirty="0" smtClean="0">
                        <a:solidFill>
                          <a:schemeClr val="tx1"/>
                        </a:solidFill>
                        <a:latin typeface="Arial" pitchFamily="34" charset="0"/>
                        <a:cs typeface="Arial" pitchFamily="34" charset="0"/>
                      </a:endParaRPr>
                    </a:p>
                    <a:p>
                      <a:pPr marL="92075" marR="0" indent="0" algn="l" rtl="0">
                        <a:spcBef>
                          <a:spcPts val="0"/>
                        </a:spcBef>
                        <a:spcAft>
                          <a:spcPts val="0"/>
                        </a:spcAft>
                      </a:pPr>
                      <a:r>
                        <a:rPr lang="en-CA" sz="1100" kern="1400" dirty="0" smtClean="0">
                          <a:solidFill>
                            <a:schemeClr val="tx1"/>
                          </a:solidFill>
                          <a:latin typeface="Arial" pitchFamily="34" charset="0"/>
                          <a:cs typeface="Arial" pitchFamily="34" charset="0"/>
                        </a:rPr>
                        <a:t>When entering in </a:t>
                      </a:r>
                      <a:r>
                        <a:rPr lang="en-CA" sz="1100" kern="1400" dirty="0" err="1" smtClean="0">
                          <a:solidFill>
                            <a:schemeClr val="tx1"/>
                          </a:solidFill>
                          <a:latin typeface="Arial" pitchFamily="34" charset="0"/>
                          <a:cs typeface="Arial" pitchFamily="34" charset="0"/>
                        </a:rPr>
                        <a:t>REDCap</a:t>
                      </a:r>
                      <a:r>
                        <a:rPr lang="en-CA" sz="1100" kern="1400" dirty="0" smtClean="0">
                          <a:solidFill>
                            <a:schemeClr val="tx1"/>
                          </a:solidFill>
                          <a:latin typeface="Arial" pitchFamily="34" charset="0"/>
                          <a:cs typeface="Arial" pitchFamily="34" charset="0"/>
                        </a:rPr>
                        <a:t>, select the company from the dropdown list, then the formula. If the company is not</a:t>
                      </a:r>
                      <a:r>
                        <a:rPr lang="en-CA" sz="1100" kern="1400" baseline="0" dirty="0" smtClean="0">
                          <a:solidFill>
                            <a:schemeClr val="tx1"/>
                          </a:solidFill>
                          <a:latin typeface="Arial" pitchFamily="34" charset="0"/>
                          <a:cs typeface="Arial" pitchFamily="34" charset="0"/>
                        </a:rPr>
                        <a:t> listed, select “Miscellaneous” and enter the company name. If the formula is not listed, select “Other (specify)”  and enter the formula name in the space provided.</a:t>
                      </a:r>
                    </a:p>
                    <a:p>
                      <a:pPr marL="92075" marR="0" indent="0" algn="l" rtl="0">
                        <a:spcBef>
                          <a:spcPts val="0"/>
                        </a:spcBef>
                        <a:spcAft>
                          <a:spcPts val="0"/>
                        </a:spcAft>
                      </a:pPr>
                      <a:endParaRPr lang="en-CA" sz="1100" kern="1400" baseline="0" dirty="0" smtClean="0">
                        <a:solidFill>
                          <a:schemeClr val="tx1"/>
                        </a:solidFill>
                        <a:latin typeface="Arial" pitchFamily="34" charset="0"/>
                        <a:cs typeface="Arial" pitchFamily="34" charset="0"/>
                      </a:endParaRPr>
                    </a:p>
                    <a:p>
                      <a:pPr marL="92075" marR="0" indent="0" algn="l" rtl="0">
                        <a:spcBef>
                          <a:spcPts val="0"/>
                        </a:spcBef>
                        <a:spcAft>
                          <a:spcPts val="0"/>
                        </a:spcAft>
                      </a:pPr>
                      <a:r>
                        <a:rPr lang="en-CA" sz="1100" kern="1400" dirty="0" smtClean="0">
                          <a:solidFill>
                            <a:schemeClr val="tx1"/>
                          </a:solidFill>
                          <a:latin typeface="Arial" pitchFamily="34" charset="0"/>
                          <a:cs typeface="Arial" pitchFamily="34" charset="0"/>
                        </a:rPr>
                        <a:t>To open the form to enter another formula,</a:t>
                      </a:r>
                      <a:r>
                        <a:rPr lang="en-CA" sz="1100" kern="1400" baseline="0" dirty="0" smtClean="0">
                          <a:solidFill>
                            <a:schemeClr val="tx1"/>
                          </a:solidFill>
                          <a:latin typeface="Arial" pitchFamily="34" charset="0"/>
                          <a:cs typeface="Arial" pitchFamily="34" charset="0"/>
                        </a:rPr>
                        <a:t> select "YES" to the question "</a:t>
                      </a:r>
                      <a:r>
                        <a:rPr lang="en-CA" sz="1100" i="1" kern="1400" baseline="0" dirty="0" smtClean="0">
                          <a:solidFill>
                            <a:schemeClr val="tx1"/>
                          </a:solidFill>
                          <a:latin typeface="Arial" pitchFamily="34" charset="0"/>
                          <a:cs typeface="Arial" pitchFamily="34" charset="0"/>
                        </a:rPr>
                        <a:t>Was a second EN formula given</a:t>
                      </a:r>
                      <a:r>
                        <a:rPr lang="en-CA" sz="1100" kern="1400" baseline="0" dirty="0" smtClean="0">
                          <a:solidFill>
                            <a:schemeClr val="tx1"/>
                          </a:solidFill>
                          <a:latin typeface="Arial" pitchFamily="34" charset="0"/>
                          <a:cs typeface="Arial" pitchFamily="34" charset="0"/>
                        </a:rPr>
                        <a:t>?" Repeat steps above to enter a third EN formula.</a:t>
                      </a:r>
                      <a:endParaRPr lang="en-CA" sz="1100" kern="1400" dirty="0">
                        <a:solidFill>
                          <a:schemeClr val="tx1"/>
                        </a:solidFill>
                        <a:latin typeface="Arial" pitchFamily="34" charset="0"/>
                        <a:cs typeface="Arial" pitchFamily="34" charset="0"/>
                      </a:endParaRPr>
                    </a:p>
                    <a:p>
                      <a:pPr marL="92075" marR="0" indent="0" algn="l" rtl="0">
                        <a:spcBef>
                          <a:spcPts val="0"/>
                        </a:spcBef>
                        <a:spcAft>
                          <a:spcPts val="0"/>
                        </a:spcAft>
                      </a:pPr>
                      <a:r>
                        <a:rPr lang="en-CA" sz="1100" kern="1400" dirty="0">
                          <a:solidFill>
                            <a:schemeClr val="tx1"/>
                          </a:solidFill>
                          <a:latin typeface="Arial" pitchFamily="34" charset="0"/>
                          <a:cs typeface="Arial" pitchFamily="34" charset="0"/>
                        </a:rPr>
                        <a:t>   </a:t>
                      </a:r>
                    </a:p>
                    <a:p>
                      <a:pPr marL="92075" marR="0" indent="0" algn="l" rtl="0">
                        <a:spcBef>
                          <a:spcPts val="0"/>
                        </a:spcBef>
                        <a:spcAft>
                          <a:spcPts val="0"/>
                        </a:spcAft>
                      </a:pPr>
                      <a:r>
                        <a:rPr lang="en-CA" sz="1100" kern="1400" dirty="0">
                          <a:solidFill>
                            <a:schemeClr val="tx1"/>
                          </a:solidFill>
                          <a:latin typeface="Arial" pitchFamily="34" charset="0"/>
                          <a:cs typeface="Arial" pitchFamily="34" charset="0"/>
                        </a:rPr>
                        <a:t>Record the total calories (kilocalories) and protein from all the </a:t>
                      </a:r>
                      <a:r>
                        <a:rPr lang="en-CA" sz="1100" kern="1400" dirty="0" smtClean="0">
                          <a:solidFill>
                            <a:schemeClr val="tx1"/>
                          </a:solidFill>
                          <a:latin typeface="Arial" pitchFamily="34" charset="0"/>
                          <a:cs typeface="Arial" pitchFamily="34" charset="0"/>
                        </a:rPr>
                        <a:t>EN formulas </a:t>
                      </a:r>
                      <a:r>
                        <a:rPr lang="en-CA" sz="1100" kern="1400" dirty="0">
                          <a:solidFill>
                            <a:schemeClr val="tx1"/>
                          </a:solidFill>
                          <a:latin typeface="Arial" pitchFamily="34" charset="0"/>
                          <a:cs typeface="Arial" pitchFamily="34" charset="0"/>
                        </a:rPr>
                        <a:t>received in the study day</a:t>
                      </a:r>
                      <a:r>
                        <a:rPr lang="en-CA" sz="1100" kern="1400" dirty="0" smtClean="0">
                          <a:solidFill>
                            <a:schemeClr val="tx1"/>
                          </a:solidFill>
                          <a:latin typeface="Arial" pitchFamily="34" charset="0"/>
                          <a:cs typeface="Arial" pitchFamily="34" charset="0"/>
                        </a:rPr>
                        <a:t>.</a:t>
                      </a:r>
                      <a:endParaRPr lang="en-CA" sz="1100" kern="1400" dirty="0">
                        <a:solidFill>
                          <a:schemeClr val="tx1"/>
                        </a:solidFill>
                        <a:latin typeface="Arial" pitchFamily="34" charset="0"/>
                        <a:cs typeface="Arial" pitchFamily="34" charset="0"/>
                      </a:endParaRPr>
                    </a:p>
                    <a:p>
                      <a:pPr marL="358775" marR="0" indent="-176213" algn="l" rtl="0">
                        <a:spcBef>
                          <a:spcPts val="0"/>
                        </a:spcBef>
                        <a:spcAft>
                          <a:spcPts val="0"/>
                        </a:spcAft>
                        <a:buFont typeface="Arial" pitchFamily="34" charset="0"/>
                        <a:buChar char="•"/>
                      </a:pPr>
                      <a:r>
                        <a:rPr lang="en-CA" sz="1100" kern="1400" dirty="0" smtClean="0">
                          <a:solidFill>
                            <a:schemeClr val="tx1"/>
                          </a:solidFill>
                          <a:latin typeface="Arial" pitchFamily="34" charset="0"/>
                          <a:cs typeface="Arial" pitchFamily="34" charset="0"/>
                        </a:rPr>
                        <a:t>Do NOT record </a:t>
                      </a:r>
                      <a:r>
                        <a:rPr lang="en-CA" sz="1100" kern="1400" dirty="0">
                          <a:solidFill>
                            <a:schemeClr val="tx1"/>
                          </a:solidFill>
                          <a:latin typeface="Arial" pitchFamily="34" charset="0"/>
                          <a:cs typeface="Arial" pitchFamily="34" charset="0"/>
                        </a:rPr>
                        <a:t>the calories from </a:t>
                      </a:r>
                      <a:r>
                        <a:rPr lang="en-CA" sz="1100" kern="1400" dirty="0" err="1">
                          <a:solidFill>
                            <a:schemeClr val="tx1"/>
                          </a:solidFill>
                          <a:latin typeface="Arial" pitchFamily="34" charset="0"/>
                          <a:cs typeface="Arial" pitchFamily="34" charset="0"/>
                        </a:rPr>
                        <a:t>propofol</a:t>
                      </a:r>
                      <a:r>
                        <a:rPr lang="en-CA" sz="1100" kern="1400" dirty="0">
                          <a:solidFill>
                            <a:schemeClr val="tx1"/>
                          </a:solidFill>
                          <a:latin typeface="Arial" pitchFamily="34" charset="0"/>
                          <a:cs typeface="Arial" pitchFamily="34" charset="0"/>
                        </a:rPr>
                        <a:t>  (volume to be entered </a:t>
                      </a:r>
                      <a:r>
                        <a:rPr lang="en-CA" sz="1100" kern="1400" dirty="0" smtClean="0">
                          <a:solidFill>
                            <a:schemeClr val="tx1"/>
                          </a:solidFill>
                          <a:latin typeface="Arial" pitchFamily="34" charset="0"/>
                          <a:cs typeface="Arial" pitchFamily="34" charset="0"/>
                        </a:rPr>
                        <a:t>separately).</a:t>
                      </a:r>
                    </a:p>
                    <a:p>
                      <a:pPr marL="358775" marR="0" indent="-176213" algn="l" rtl="0">
                        <a:spcBef>
                          <a:spcPts val="0"/>
                        </a:spcBef>
                        <a:spcAft>
                          <a:spcPts val="0"/>
                        </a:spcAft>
                        <a:buFont typeface="Arial" pitchFamily="34" charset="0"/>
                        <a:buChar char="•"/>
                      </a:pPr>
                      <a:r>
                        <a:rPr lang="en-US" sz="1100" kern="1400" dirty="0" smtClean="0">
                          <a:solidFill>
                            <a:schemeClr val="tx1"/>
                          </a:solidFill>
                          <a:latin typeface="Arial" pitchFamily="34" charset="0"/>
                          <a:cs typeface="Arial" pitchFamily="34" charset="0"/>
                        </a:rPr>
                        <a:t>Do NOT include protein supplements as part of this total</a:t>
                      </a:r>
                      <a:r>
                        <a:rPr lang="en-US" sz="1100" kern="1400" baseline="0" dirty="0" smtClean="0">
                          <a:solidFill>
                            <a:schemeClr val="tx1"/>
                          </a:solidFill>
                          <a:latin typeface="Arial" pitchFamily="34" charset="0"/>
                          <a:cs typeface="Arial" pitchFamily="34" charset="0"/>
                        </a:rPr>
                        <a:t> (collected separately).</a:t>
                      </a:r>
                      <a:endParaRPr lang="en-CA" sz="1100" kern="1400" dirty="0">
                        <a:solidFill>
                          <a:schemeClr val="tx1"/>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843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8434" name="Text Box 2"/>
          <p:cNvSpPr txBox="1">
            <a:spLocks noChangeArrowheads="1"/>
          </p:cNvSpPr>
          <p:nvPr/>
        </p:nvSpPr>
        <p:spPr bwMode="auto">
          <a:xfrm>
            <a:off x="168552" y="647113"/>
            <a:ext cx="3260447" cy="266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Daily Nutrition Instructions (1/2)</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59" y="35496"/>
            <a:ext cx="1198810" cy="521331"/>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34</a:t>
            </a:fld>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92086518"/>
              </p:ext>
            </p:extLst>
          </p:nvPr>
        </p:nvGraphicFramePr>
        <p:xfrm>
          <a:off x="180632" y="1043608"/>
          <a:ext cx="6488728" cy="7722440"/>
        </p:xfrm>
        <a:graphic>
          <a:graphicData uri="http://schemas.openxmlformats.org/drawingml/2006/table">
            <a:tbl>
              <a:tblPr/>
              <a:tblGrid>
                <a:gridCol w="998200"/>
                <a:gridCol w="5490528"/>
              </a:tblGrid>
              <a:tr h="231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Protein Supplements</a:t>
                      </a:r>
                      <a:endParaRPr lang="en-CA" sz="1100" b="1" kern="1400" dirty="0" smtClean="0">
                        <a:solidFill>
                          <a:schemeClr val="tx1"/>
                        </a:solidFill>
                        <a:latin typeface="Arial" pitchFamily="34" charset="0"/>
                        <a:cs typeface="Arial" pitchFamily="34" charset="0"/>
                      </a:endParaRPr>
                    </a:p>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CA"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CA"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CA" sz="1100" b="1" kern="1400" dirty="0" smtClean="0">
                        <a:solidFill>
                          <a:srgbClr val="000000"/>
                        </a:solidFill>
                        <a:latin typeface="Arial" pitchFamily="34" charset="0"/>
                        <a:cs typeface="Arial" pitchFamily="34" charset="0"/>
                      </a:endParaRPr>
                    </a:p>
                    <a:p>
                      <a:pPr marR="0" indent="0" algn="r" rtl="0">
                        <a:spcBef>
                          <a:spcPts val="0"/>
                        </a:spcBef>
                        <a:spcAft>
                          <a:spcPts val="0"/>
                        </a:spcAft>
                      </a:pPr>
                      <a:r>
                        <a:rPr lang="en-CA" sz="1100" b="1" kern="1400" dirty="0" smtClean="0">
                          <a:solidFill>
                            <a:srgbClr val="000000"/>
                          </a:solidFill>
                          <a:latin typeface="Arial" pitchFamily="34" charset="0"/>
                          <a:cs typeface="Arial" pitchFamily="34" charset="0"/>
                        </a:rPr>
                        <a:t>Total Kcals </a:t>
                      </a:r>
                      <a:endParaRPr lang="en-CA" sz="1100" kern="1400" dirty="0" smtClean="0">
                        <a:solidFill>
                          <a:srgbClr val="000000"/>
                        </a:solidFill>
                        <a:latin typeface="Arial" pitchFamily="34" charset="0"/>
                        <a:cs typeface="Arial" pitchFamily="34" charset="0"/>
                      </a:endParaRPr>
                    </a:p>
                    <a:p>
                      <a:pPr marR="0" indent="0" algn="r" rtl="0">
                        <a:spcBef>
                          <a:spcPts val="0"/>
                        </a:spcBef>
                        <a:spcAft>
                          <a:spcPts val="0"/>
                        </a:spcAft>
                      </a:pPr>
                      <a:r>
                        <a:rPr lang="en-CA" sz="1100" b="1" kern="1400" dirty="0" smtClean="0">
                          <a:solidFill>
                            <a:srgbClr val="000000"/>
                          </a:solidFill>
                          <a:latin typeface="Arial" pitchFamily="34" charset="0"/>
                          <a:cs typeface="Arial" pitchFamily="34" charset="0"/>
                        </a:rPr>
                        <a:t>Total Protein </a:t>
                      </a:r>
                      <a:endParaRPr lang="en-CA" sz="1100"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Record</a:t>
                      </a:r>
                      <a:r>
                        <a:rPr lang="en-US" sz="1100" kern="1400" baseline="0" dirty="0" smtClean="0">
                          <a:solidFill>
                            <a:schemeClr val="tx1"/>
                          </a:solidFill>
                          <a:latin typeface="Arial" pitchFamily="34" charset="0"/>
                          <a:cs typeface="Arial" pitchFamily="34" charset="0"/>
                        </a:rPr>
                        <a:t> whether a protein supplement was received by selecting “YES” or “NO”. </a:t>
                      </a: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itchFamily="34" charset="0"/>
                          <a:cs typeface="Arial" pitchFamily="34" charset="0"/>
                        </a:rPr>
                        <a:t>You may record 2 different protein supplements each day.</a:t>
                      </a:r>
                    </a:p>
                    <a:p>
                      <a:pPr marL="92075" marR="0" indent="0"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itchFamily="34" charset="0"/>
                        <a:cs typeface="Arial" pitchFamily="34" charset="0"/>
                      </a:endParaRP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itchFamily="34" charset="0"/>
                          <a:cs typeface="Arial" pitchFamily="34" charset="0"/>
                        </a:rPr>
                        <a:t>If “YES”, select the product given from the dropdown list in </a:t>
                      </a:r>
                      <a:r>
                        <a:rPr lang="en-US" sz="1100" kern="1400" baseline="0" dirty="0" err="1" smtClean="0">
                          <a:solidFill>
                            <a:schemeClr val="tx1"/>
                          </a:solidFill>
                          <a:latin typeface="Arial" pitchFamily="34" charset="0"/>
                          <a:cs typeface="Arial" pitchFamily="34" charset="0"/>
                        </a:rPr>
                        <a:t>REDCap</a:t>
                      </a:r>
                      <a:r>
                        <a:rPr lang="en-US" sz="1100" kern="1400" baseline="0" dirty="0" smtClean="0">
                          <a:solidFill>
                            <a:schemeClr val="tx1"/>
                          </a:solidFill>
                          <a:latin typeface="Arial" pitchFamily="34" charset="0"/>
                          <a:cs typeface="Arial" pitchFamily="34" charset="0"/>
                        </a:rPr>
                        <a:t>™. I</a:t>
                      </a:r>
                      <a:r>
                        <a:rPr lang="en-CA" sz="1100" kern="1400" baseline="0" dirty="0" smtClean="0">
                          <a:solidFill>
                            <a:schemeClr val="tx1"/>
                          </a:solidFill>
                          <a:latin typeface="Arial" pitchFamily="34" charset="0"/>
                          <a:cs typeface="Arial" pitchFamily="34" charset="0"/>
                        </a:rPr>
                        <a:t>f the supplement is not listed, select “Other” and enter the </a:t>
                      </a:r>
                      <a:r>
                        <a:rPr lang="en-CA" sz="1100" u="sng" kern="1400" baseline="0" dirty="0" smtClean="0">
                          <a:solidFill>
                            <a:schemeClr val="tx1"/>
                          </a:solidFill>
                          <a:latin typeface="Arial" pitchFamily="34" charset="0"/>
                          <a:cs typeface="Arial" pitchFamily="34" charset="0"/>
                        </a:rPr>
                        <a:t>company and product name </a:t>
                      </a:r>
                      <a:r>
                        <a:rPr lang="en-CA" sz="1100" kern="1400" baseline="0" dirty="0" smtClean="0">
                          <a:solidFill>
                            <a:schemeClr val="tx1"/>
                          </a:solidFill>
                          <a:latin typeface="Arial" pitchFamily="34" charset="0"/>
                          <a:cs typeface="Arial" pitchFamily="34" charset="0"/>
                        </a:rPr>
                        <a:t>in the space provided.</a:t>
                      </a:r>
                      <a:r>
                        <a:rPr lang="en-CA" sz="1100" kern="1400" dirty="0" smtClean="0">
                          <a:solidFill>
                            <a:schemeClr val="tx1"/>
                          </a:solidFill>
                          <a:latin typeface="Arial" pitchFamily="34" charset="0"/>
                          <a:cs typeface="Arial" pitchFamily="34" charset="0"/>
                        </a:rPr>
                        <a:t> </a:t>
                      </a:r>
                    </a:p>
                    <a:p>
                      <a:pPr marL="9207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100" kern="1400" dirty="0" smtClean="0">
                        <a:solidFill>
                          <a:schemeClr val="tx1"/>
                        </a:solidFill>
                        <a:latin typeface="Arial" pitchFamily="34" charset="0"/>
                        <a:cs typeface="Arial" pitchFamily="34" charset="0"/>
                      </a:endParaRPr>
                    </a:p>
                    <a:p>
                      <a:pPr marL="92075"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100" kern="1400" dirty="0" smtClean="0">
                          <a:solidFill>
                            <a:schemeClr val="tx1"/>
                          </a:solidFill>
                          <a:latin typeface="Arial" pitchFamily="34" charset="0"/>
                          <a:cs typeface="Arial" pitchFamily="34" charset="0"/>
                        </a:rPr>
                        <a:t>To open the form and enter another protein supplement</a:t>
                      </a:r>
                      <a:r>
                        <a:rPr lang="en-CA" sz="1100" i="0" kern="1400" dirty="0" smtClean="0">
                          <a:solidFill>
                            <a:schemeClr val="tx1"/>
                          </a:solidFill>
                          <a:latin typeface="Arial" pitchFamily="34" charset="0"/>
                          <a:cs typeface="Arial" pitchFamily="34" charset="0"/>
                        </a:rPr>
                        <a:t>,</a:t>
                      </a:r>
                      <a:r>
                        <a:rPr lang="en-CA" sz="1100" i="0" kern="1400" baseline="0" dirty="0" smtClean="0">
                          <a:solidFill>
                            <a:schemeClr val="tx1"/>
                          </a:solidFill>
                          <a:latin typeface="Arial" pitchFamily="34" charset="0"/>
                          <a:cs typeface="Arial" pitchFamily="34" charset="0"/>
                        </a:rPr>
                        <a:t> select “</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baseline="0" dirty="0" smtClean="0">
                          <a:solidFill>
                            <a:schemeClr val="tx1"/>
                          </a:solidFill>
                          <a:latin typeface="Arial" pitchFamily="34" charset="0"/>
                          <a:cs typeface="Arial" pitchFamily="34" charset="0"/>
                        </a:rPr>
                        <a:t>” to </a:t>
                      </a:r>
                      <a:r>
                        <a:rPr lang="en-CA" sz="1100" kern="1400" baseline="0" dirty="0" smtClean="0">
                          <a:solidFill>
                            <a:schemeClr val="tx1"/>
                          </a:solidFill>
                          <a:latin typeface="Arial" pitchFamily="34" charset="0"/>
                          <a:cs typeface="Arial" pitchFamily="34" charset="0"/>
                        </a:rPr>
                        <a:t>the question </a:t>
                      </a:r>
                      <a:br>
                        <a:rPr lang="en-CA" sz="1100" kern="1400" baseline="0" dirty="0" smtClean="0">
                          <a:solidFill>
                            <a:schemeClr val="tx1"/>
                          </a:solidFill>
                          <a:latin typeface="Arial" pitchFamily="34" charset="0"/>
                          <a:cs typeface="Arial" pitchFamily="34" charset="0"/>
                        </a:rPr>
                      </a:br>
                      <a:r>
                        <a:rPr lang="en-CA" sz="1100" kern="1400" baseline="0" dirty="0" smtClean="0">
                          <a:solidFill>
                            <a:schemeClr val="tx1"/>
                          </a:solidFill>
                          <a:latin typeface="Arial" pitchFamily="34" charset="0"/>
                          <a:cs typeface="Arial" pitchFamily="34" charset="0"/>
                        </a:rPr>
                        <a:t>“</a:t>
                      </a:r>
                      <a:r>
                        <a:rPr lang="en-CA" sz="1100" i="1" kern="1400" baseline="0" dirty="0" smtClean="0">
                          <a:solidFill>
                            <a:schemeClr val="tx1"/>
                          </a:solidFill>
                          <a:latin typeface="Arial" pitchFamily="34" charset="0"/>
                          <a:cs typeface="Arial" pitchFamily="34" charset="0"/>
                        </a:rPr>
                        <a:t>Add another protein supplement?"” </a:t>
                      </a:r>
                      <a:r>
                        <a:rPr lang="en-US" sz="1100" kern="1400" baseline="0" dirty="0" smtClean="0">
                          <a:solidFill>
                            <a:schemeClr val="tx1"/>
                          </a:solidFill>
                          <a:latin typeface="Arial" pitchFamily="34" charset="0"/>
                          <a:cs typeface="Arial" pitchFamily="34" charset="0"/>
                        </a:rPr>
                        <a:t>If more than two protein supplements given, record the 2 that provide the most amount of protein. </a:t>
                      </a:r>
                    </a:p>
                    <a:p>
                      <a:pPr marL="92075" marR="0" indent="0"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itchFamily="34" charset="0"/>
                        <a:cs typeface="Arial" pitchFamily="34" charset="0"/>
                      </a:endParaRP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chemeClr val="tx1"/>
                          </a:solidFill>
                          <a:latin typeface="Arial" pitchFamily="34" charset="0"/>
                          <a:cs typeface="Arial" pitchFamily="34" charset="0"/>
                        </a:rPr>
                        <a:t>Record the total calories (kcal) and protein (g) received from protein supplements. </a:t>
                      </a:r>
                    </a:p>
                    <a:p>
                      <a:pPr marL="92075" marR="0" indent="0"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chemeClr val="tx1"/>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5054">
                <a:tc gridSpan="2">
                  <a:txBody>
                    <a:bodyPr/>
                    <a:lstStyle/>
                    <a:p>
                      <a:pPr marR="0" indent="0" algn="ctr" rtl="0">
                        <a:spcBef>
                          <a:spcPts val="0"/>
                        </a:spcBef>
                        <a:spcAft>
                          <a:spcPts val="0"/>
                        </a:spcAft>
                      </a:pPr>
                      <a:r>
                        <a:rPr lang="en-US" sz="1100" b="1" i="1" kern="1400" dirty="0" smtClean="0">
                          <a:solidFill>
                            <a:srgbClr val="000000"/>
                          </a:solidFill>
                          <a:latin typeface="Arial" pitchFamily="34" charset="0"/>
                          <a:cs typeface="Arial" pitchFamily="34" charset="0"/>
                        </a:rPr>
                        <a:t>Do NOT use formulas that are listed with (restricted</a:t>
                      </a:r>
                      <a:r>
                        <a:rPr lang="en-US" sz="1100" b="1" i="1" kern="1400" baseline="0" dirty="0" smtClean="0">
                          <a:solidFill>
                            <a:srgbClr val="000000"/>
                          </a:solidFill>
                          <a:latin typeface="Arial" pitchFamily="34" charset="0"/>
                          <a:cs typeface="Arial" pitchFamily="34" charset="0"/>
                        </a:rPr>
                        <a:t>) beside the name in </a:t>
                      </a:r>
                      <a:r>
                        <a:rPr lang="en-US" sz="1100" b="1" i="1" kern="1400" baseline="0" dirty="0" err="1" smtClean="0">
                          <a:solidFill>
                            <a:srgbClr val="000000"/>
                          </a:solidFill>
                          <a:latin typeface="Arial" pitchFamily="34" charset="0"/>
                          <a:cs typeface="Arial" pitchFamily="34" charset="0"/>
                        </a:rPr>
                        <a:t>REDCap</a:t>
                      </a:r>
                      <a:r>
                        <a:rPr lang="en-US" sz="1100" b="1" i="1" kern="1400" baseline="0" dirty="0" smtClean="0">
                          <a:solidFill>
                            <a:srgbClr val="000000"/>
                          </a:solidFill>
                          <a:latin typeface="Arial" pitchFamily="34" charset="0"/>
                          <a:cs typeface="Arial" pitchFamily="34" charset="0"/>
                        </a:rPr>
                        <a:t>. </a:t>
                      </a:r>
                      <a:endParaRPr lang="en-CA" sz="1100" b="1" i="1"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358775" marR="0" indent="-176213" algn="l" rtl="0">
                        <a:spcBef>
                          <a:spcPts val="0"/>
                        </a:spcBef>
                        <a:spcAft>
                          <a:spcPts val="0"/>
                        </a:spcAft>
                        <a:buFont typeface="Arial" pitchFamily="34" charset="0"/>
                        <a:buChar char="•"/>
                      </a:pPr>
                      <a:endParaRPr lang="en-CA" sz="800" kern="1400" dirty="0" smtClean="0">
                        <a:solidFill>
                          <a:schemeClr val="tx1"/>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66693">
                <a:tc>
                  <a:txBody>
                    <a:bodyPr/>
                    <a:lstStyle/>
                    <a:p>
                      <a:pPr marR="0" indent="0" algn="l" rtl="0">
                        <a:spcBef>
                          <a:spcPts val="0"/>
                        </a:spcBef>
                        <a:spcAft>
                          <a:spcPts val="0"/>
                        </a:spcAft>
                      </a:pPr>
                      <a:r>
                        <a:rPr lang="en-CA" sz="1100" b="1" kern="1400" dirty="0" err="1">
                          <a:solidFill>
                            <a:srgbClr val="000000"/>
                          </a:solidFill>
                          <a:latin typeface="Arial" pitchFamily="34" charset="0"/>
                          <a:cs typeface="Arial" pitchFamily="34" charset="0"/>
                        </a:rPr>
                        <a:t>Parenteral</a:t>
                      </a:r>
                      <a:r>
                        <a:rPr lang="en-CA" sz="1100" b="1" kern="1400" dirty="0">
                          <a:solidFill>
                            <a:srgbClr val="000000"/>
                          </a:solidFill>
                          <a:latin typeface="Arial" pitchFamily="34" charset="0"/>
                          <a:cs typeface="Arial" pitchFamily="34" charset="0"/>
                        </a:rPr>
                        <a:t> Nutrition </a:t>
                      </a:r>
                      <a:endParaRPr lang="en-CA" sz="1100" kern="1400" dirty="0">
                        <a:solidFill>
                          <a:srgbClr val="000000"/>
                        </a:solidFill>
                        <a:latin typeface="Arial" pitchFamily="34" charset="0"/>
                        <a:cs typeface="Arial" pitchFamily="34" charset="0"/>
                      </a:endParaRPr>
                    </a:p>
                    <a:p>
                      <a:pPr marR="0" indent="0" algn="r" rtl="0">
                        <a:spcBef>
                          <a:spcPts val="0"/>
                        </a:spcBef>
                        <a:spcAft>
                          <a:spcPts val="0"/>
                        </a:spcAft>
                      </a:pPr>
                      <a:endParaRPr lang="en-CA" sz="1100" b="1" kern="1400" dirty="0" smtClean="0">
                        <a:solidFill>
                          <a:srgbClr val="000000"/>
                        </a:solidFill>
                        <a:latin typeface="Arial" pitchFamily="34" charset="0"/>
                        <a:cs typeface="Arial" pitchFamily="34" charset="0"/>
                      </a:endParaRPr>
                    </a:p>
                    <a:p>
                      <a:pPr marR="0" indent="0" algn="r" rtl="0">
                        <a:spcBef>
                          <a:spcPts val="0"/>
                        </a:spcBef>
                        <a:spcAft>
                          <a:spcPts val="0"/>
                        </a:spcAft>
                      </a:pPr>
                      <a:r>
                        <a:rPr lang="en-CA" sz="1100" b="1" kern="1400" dirty="0" smtClean="0">
                          <a:solidFill>
                            <a:srgbClr val="000000"/>
                          </a:solidFill>
                          <a:latin typeface="Arial" pitchFamily="34" charset="0"/>
                          <a:cs typeface="Arial" pitchFamily="34" charset="0"/>
                        </a:rPr>
                        <a:t>Total </a:t>
                      </a:r>
                      <a:r>
                        <a:rPr lang="en-CA" sz="1100" b="1" kern="1400" dirty="0">
                          <a:solidFill>
                            <a:srgbClr val="000000"/>
                          </a:solidFill>
                          <a:latin typeface="Arial" pitchFamily="34" charset="0"/>
                          <a:cs typeface="Arial" pitchFamily="34" charset="0"/>
                        </a:rPr>
                        <a:t>Kcals </a:t>
                      </a:r>
                      <a:endParaRPr lang="en-CA" sz="1100" kern="1400" dirty="0">
                        <a:solidFill>
                          <a:srgbClr val="000000"/>
                        </a:solidFill>
                        <a:latin typeface="Arial" pitchFamily="34" charset="0"/>
                        <a:cs typeface="Arial" pitchFamily="34" charset="0"/>
                      </a:endParaRPr>
                    </a:p>
                    <a:p>
                      <a:pPr marR="0" indent="0" algn="r" rtl="0">
                        <a:spcBef>
                          <a:spcPts val="0"/>
                        </a:spcBef>
                        <a:spcAft>
                          <a:spcPts val="0"/>
                        </a:spcAft>
                      </a:pPr>
                      <a:r>
                        <a:rPr lang="en-CA" sz="1100" b="1" kern="1400" dirty="0">
                          <a:solidFill>
                            <a:srgbClr val="000000"/>
                          </a:solidFill>
                          <a:latin typeface="Arial" pitchFamily="34" charset="0"/>
                          <a:cs typeface="Arial" pitchFamily="34" charset="0"/>
                        </a:rPr>
                        <a:t>Total Protein </a:t>
                      </a:r>
                      <a:endParaRPr lang="en-CA" sz="1100"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Record whether </a:t>
                      </a:r>
                      <a:r>
                        <a:rPr lang="en-CA" sz="1100" kern="1400" dirty="0">
                          <a:solidFill>
                            <a:srgbClr val="000000"/>
                          </a:solidFill>
                          <a:latin typeface="Arial" pitchFamily="34" charset="0"/>
                          <a:cs typeface="Arial" pitchFamily="34" charset="0"/>
                        </a:rPr>
                        <a:t>the patient received parenteral </a:t>
                      </a:r>
                      <a:r>
                        <a:rPr lang="en-CA" sz="1100" kern="1400" dirty="0" smtClean="0">
                          <a:solidFill>
                            <a:srgbClr val="000000"/>
                          </a:solidFill>
                          <a:latin typeface="Arial" pitchFamily="34" charset="0"/>
                          <a:cs typeface="Arial" pitchFamily="34" charset="0"/>
                        </a:rPr>
                        <a:t>nutrition by answering</a:t>
                      </a:r>
                      <a:r>
                        <a:rPr lang="en-CA" sz="1100" kern="1400" baseline="0" dirty="0" smtClean="0">
                          <a:solidFill>
                            <a:srgbClr val="000000"/>
                          </a:solidFill>
                          <a:latin typeface="Arial" pitchFamily="34" charset="0"/>
                          <a:cs typeface="Arial" pitchFamily="34" charset="0"/>
                        </a:rPr>
                        <a:t> </a:t>
                      </a:r>
                      <a:r>
                        <a:rPr lang="en-CA" sz="1100" i="0" kern="1400" baseline="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baseline="0" dirty="0" smtClean="0">
                          <a:solidFill>
                            <a:srgbClr val="000000"/>
                          </a:solidFill>
                          <a:latin typeface="Arial" pitchFamily="34" charset="0"/>
                          <a:cs typeface="Arial" pitchFamily="34" charset="0"/>
                        </a:rPr>
                        <a:t>” or “NO” to the question </a:t>
                      </a:r>
                      <a:r>
                        <a:rPr lang="en-CA" sz="1100" kern="1400" baseline="0" dirty="0" smtClean="0">
                          <a:solidFill>
                            <a:srgbClr val="000000"/>
                          </a:solidFill>
                          <a:latin typeface="Arial" pitchFamily="34" charset="0"/>
                          <a:cs typeface="Arial" pitchFamily="34" charset="0"/>
                        </a:rPr>
                        <a:t>“</a:t>
                      </a:r>
                      <a:r>
                        <a:rPr lang="en-CA" sz="1100" i="1" kern="1400" baseline="0" dirty="0" smtClean="0">
                          <a:solidFill>
                            <a:srgbClr val="000000"/>
                          </a:solidFill>
                          <a:latin typeface="Arial" pitchFamily="34" charset="0"/>
                          <a:cs typeface="Arial" pitchFamily="34" charset="0"/>
                        </a:rPr>
                        <a:t>Was Parenteral Nutrition (PN) given?”</a:t>
                      </a:r>
                      <a:endParaRPr lang="en-CA" sz="1100" i="0" kern="1400" baseline="0" dirty="0" smtClean="0">
                        <a:solidFill>
                          <a:srgbClr val="000000"/>
                        </a:solidFill>
                        <a:latin typeface="Arial" pitchFamily="34" charset="0"/>
                        <a:cs typeface="Arial" pitchFamily="34" charset="0"/>
                      </a:endParaRPr>
                    </a:p>
                    <a:p>
                      <a:pPr marL="92075"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CA" sz="1100" i="0" kern="1400" dirty="0" smtClean="0">
                          <a:solidFill>
                            <a:srgbClr val="000000"/>
                          </a:solidFill>
                          <a:latin typeface="Arial" pitchFamily="34" charset="0"/>
                          <a:cs typeface="Arial" pitchFamily="34" charset="0"/>
                        </a:rPr>
                        <a:t>If</a:t>
                      </a:r>
                      <a:r>
                        <a:rPr lang="en-CA" sz="1100" i="0" kern="1400" dirty="0" smtClean="0">
                          <a:solidFill>
                            <a:schemeClr val="tx1"/>
                          </a:solidFill>
                          <a:latin typeface="Arial" panose="020B0604020202020204" pitchFamily="34" charset="0"/>
                          <a:cs typeface="Arial" panose="020B0604020202020204" pitchFamily="34" charset="0"/>
                        </a:rPr>
                        <a:t> “YES</a:t>
                      </a:r>
                      <a:r>
                        <a:rPr lang="en-CA" sz="1100" i="0" kern="1400" dirty="0" smtClean="0">
                          <a:solidFill>
                            <a:srgbClr val="000000"/>
                          </a:solidFill>
                          <a:latin typeface="Arial" pitchFamily="34" charset="0"/>
                          <a:cs typeface="Arial" pitchFamily="34" charset="0"/>
                        </a:rPr>
                        <a:t>”, </a:t>
                      </a:r>
                      <a:r>
                        <a:rPr lang="en-CA" sz="1100" i="0" kern="1400" dirty="0">
                          <a:solidFill>
                            <a:srgbClr val="000000"/>
                          </a:solidFill>
                          <a:latin typeface="Arial" pitchFamily="34" charset="0"/>
                          <a:cs typeface="Arial" pitchFamily="34" charset="0"/>
                        </a:rPr>
                        <a:t>record </a:t>
                      </a:r>
                      <a:r>
                        <a:rPr lang="en-CA" sz="1100" kern="1400" dirty="0">
                          <a:solidFill>
                            <a:srgbClr val="000000"/>
                          </a:solidFill>
                          <a:latin typeface="Arial" pitchFamily="34" charset="0"/>
                          <a:cs typeface="Arial" pitchFamily="34" charset="0"/>
                        </a:rPr>
                        <a:t>the total </a:t>
                      </a:r>
                      <a:r>
                        <a:rPr lang="en-CA" sz="1100" kern="1400" dirty="0" smtClean="0">
                          <a:solidFill>
                            <a:srgbClr val="000000"/>
                          </a:solidFill>
                          <a:latin typeface="Arial" pitchFamily="34" charset="0"/>
                          <a:cs typeface="Arial" pitchFamily="34" charset="0"/>
                        </a:rPr>
                        <a:t>calories (kcal) and protein</a:t>
                      </a:r>
                      <a:r>
                        <a:rPr lang="en-CA" sz="1100" kern="1400" baseline="0" dirty="0" smtClean="0">
                          <a:solidFill>
                            <a:srgbClr val="000000"/>
                          </a:solidFill>
                          <a:latin typeface="Arial" pitchFamily="34" charset="0"/>
                          <a:cs typeface="Arial" pitchFamily="34" charset="0"/>
                        </a:rPr>
                        <a:t> (g) received from parenteral nutrition</a:t>
                      </a:r>
                      <a:r>
                        <a:rPr lang="en-CA" sz="1100" kern="1400" dirty="0" smtClean="0">
                          <a:solidFill>
                            <a:srgbClr val="000000"/>
                          </a:solidFill>
                          <a:latin typeface="Arial" pitchFamily="34" charset="0"/>
                          <a:cs typeface="Arial" pitchFamily="34" charset="0"/>
                        </a:rPr>
                        <a:t>. </a:t>
                      </a:r>
                    </a:p>
                    <a:p>
                      <a:pPr marL="92075"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pPr marL="92075" marR="0" indent="0" algn="l" rtl="0">
                        <a:spcBef>
                          <a:spcPts val="0"/>
                        </a:spcBef>
                        <a:spcAft>
                          <a:spcPts val="0"/>
                        </a:spcAft>
                      </a:pPr>
                      <a:r>
                        <a:rPr lang="en-CA" sz="1100" kern="1400" dirty="0" smtClean="0">
                          <a:solidFill>
                            <a:schemeClr val="tx1"/>
                          </a:solidFill>
                          <a:latin typeface="Arial" pitchFamily="34" charset="0"/>
                          <a:cs typeface="Arial" pitchFamily="34" charset="0"/>
                        </a:rPr>
                        <a:t>Do </a:t>
                      </a:r>
                      <a:r>
                        <a:rPr lang="en-CA" sz="1100" b="0" u="sng" kern="1400" dirty="0" smtClean="0">
                          <a:solidFill>
                            <a:schemeClr val="tx1"/>
                          </a:solidFill>
                          <a:latin typeface="Arial" pitchFamily="34" charset="0"/>
                          <a:cs typeface="Arial" pitchFamily="34" charset="0"/>
                        </a:rPr>
                        <a:t>NOT</a:t>
                      </a:r>
                      <a:r>
                        <a:rPr lang="en-CA" sz="1100" kern="1400" dirty="0" smtClean="0">
                          <a:solidFill>
                            <a:schemeClr val="tx1"/>
                          </a:solidFill>
                          <a:latin typeface="Arial" pitchFamily="34" charset="0"/>
                          <a:cs typeface="Arial" pitchFamily="34" charset="0"/>
                        </a:rPr>
                        <a:t> record the calories from </a:t>
                      </a:r>
                      <a:r>
                        <a:rPr lang="en-CA" sz="1100" kern="1400" dirty="0" err="1" smtClean="0">
                          <a:solidFill>
                            <a:srgbClr val="000000"/>
                          </a:solidFill>
                          <a:latin typeface="Arial" pitchFamily="34" charset="0"/>
                          <a:cs typeface="Arial" pitchFamily="34" charset="0"/>
                        </a:rPr>
                        <a:t>Propofol</a:t>
                      </a:r>
                      <a:r>
                        <a:rPr lang="en-CA" sz="1100" kern="1400" dirty="0" smtClean="0">
                          <a:solidFill>
                            <a:srgbClr val="000000"/>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(volume to be entered separately).</a:t>
                      </a: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25600">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Oral </a:t>
                      </a:r>
                      <a:r>
                        <a:rPr lang="en-CA" sz="1100" b="1" kern="1400" dirty="0" smtClean="0">
                          <a:solidFill>
                            <a:srgbClr val="000000"/>
                          </a:solidFill>
                          <a:latin typeface="Arial" pitchFamily="34" charset="0"/>
                          <a:cs typeface="Arial" pitchFamily="34" charset="0"/>
                        </a:rPr>
                        <a:t>Feeding</a:t>
                      </a: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Record if the </a:t>
                      </a:r>
                      <a:r>
                        <a:rPr lang="en-CA" sz="1100" kern="1400" dirty="0">
                          <a:solidFill>
                            <a:srgbClr val="000000"/>
                          </a:solidFill>
                          <a:latin typeface="Arial" pitchFamily="34" charset="0"/>
                          <a:cs typeface="Arial" pitchFamily="34" charset="0"/>
                        </a:rPr>
                        <a:t>patient received any oral </a:t>
                      </a:r>
                      <a:r>
                        <a:rPr lang="en-CA" sz="1100" kern="1400" dirty="0" smtClean="0">
                          <a:solidFill>
                            <a:srgbClr val="000000"/>
                          </a:solidFill>
                          <a:latin typeface="Arial" pitchFamily="34" charset="0"/>
                          <a:cs typeface="Arial" pitchFamily="34" charset="0"/>
                        </a:rPr>
                        <a:t>nutrition</a:t>
                      </a:r>
                      <a:r>
                        <a:rPr lang="en-CA" sz="1100" kern="1400" baseline="0" dirty="0" smtClean="0">
                          <a:solidFill>
                            <a:srgbClr val="000000"/>
                          </a:solidFill>
                          <a:latin typeface="Arial" pitchFamily="34" charset="0"/>
                          <a:cs typeface="Arial" pitchFamily="34" charset="0"/>
                        </a:rPr>
                        <a:t> by answering “YES” or “NO” to the question </a:t>
                      </a:r>
                      <a:r>
                        <a:rPr lang="en-CA" sz="1100" i="1" kern="1400" baseline="0" dirty="0" smtClean="0">
                          <a:solidFill>
                            <a:srgbClr val="000000"/>
                          </a:solidFill>
                          <a:latin typeface="Arial" pitchFamily="34" charset="0"/>
                          <a:cs typeface="Arial" pitchFamily="34" charset="0"/>
                        </a:rPr>
                        <a:t>“Was Oral Nutrition given?”</a:t>
                      </a:r>
                    </a:p>
                    <a:p>
                      <a:pPr marL="92075" marR="0" indent="0" algn="l" rtl="0">
                        <a:spcBef>
                          <a:spcPts val="0"/>
                        </a:spcBef>
                        <a:spcAft>
                          <a:spcPts val="0"/>
                        </a:spcAft>
                      </a:pPr>
                      <a:r>
                        <a:rPr lang="en-CA" sz="1100" kern="1400" dirty="0" smtClean="0">
                          <a:solidFill>
                            <a:srgbClr val="000000"/>
                          </a:solidFill>
                          <a:latin typeface="Arial" pitchFamily="34" charset="0"/>
                          <a:cs typeface="Arial" pitchFamily="34" charset="0"/>
                        </a:rPr>
                        <a:t>Record oral nutrition regardless of  EN or PN given. </a:t>
                      </a: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60873">
                <a:tc>
                  <a:txBody>
                    <a:bodyPr/>
                    <a:lstStyle/>
                    <a:p>
                      <a:pPr marR="0" indent="0" algn="l" rtl="0">
                        <a:spcBef>
                          <a:spcPts val="0"/>
                        </a:spcBef>
                        <a:spcAft>
                          <a:spcPts val="0"/>
                        </a:spcAft>
                      </a:pPr>
                      <a:r>
                        <a:rPr lang="en-US" sz="1100" b="1" kern="1400" dirty="0" err="1">
                          <a:solidFill>
                            <a:srgbClr val="000000"/>
                          </a:solidFill>
                          <a:latin typeface="Arial" pitchFamily="34" charset="0"/>
                          <a:cs typeface="Arial" pitchFamily="34" charset="0"/>
                        </a:rPr>
                        <a:t>Propofol</a:t>
                      </a:r>
                      <a:r>
                        <a:rPr lang="en-US" sz="1100" b="1" kern="1400" dirty="0">
                          <a:solidFill>
                            <a:srgbClr val="000000"/>
                          </a:solidFill>
                          <a:latin typeface="Arial" pitchFamily="34" charset="0"/>
                          <a:cs typeface="Arial" pitchFamily="34" charset="0"/>
                        </a:rPr>
                        <a:t> </a:t>
                      </a:r>
                      <a:endParaRPr lang="en-US" sz="1100" b="1"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r>
                        <a:rPr lang="en-US" sz="1100" b="1" kern="1400" dirty="0" smtClean="0">
                          <a:solidFill>
                            <a:srgbClr val="000000"/>
                          </a:solidFill>
                          <a:latin typeface="Arial" pitchFamily="34" charset="0"/>
                          <a:cs typeface="Arial" pitchFamily="34" charset="0"/>
                        </a:rPr>
                        <a:t>Total mL</a:t>
                      </a:r>
                      <a:endParaRPr lang="en-US" sz="1100" kern="1400" dirty="0">
                        <a:solidFill>
                          <a:srgbClr val="000000"/>
                        </a:solidFill>
                        <a:latin typeface="Arial" pitchFamily="34" charset="0"/>
                        <a:cs typeface="Arial" pitchFamily="34" charset="0"/>
                      </a:endParaRP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Record if </a:t>
                      </a:r>
                      <a:r>
                        <a:rPr lang="en-CA" sz="1100" kern="1400" dirty="0">
                          <a:solidFill>
                            <a:srgbClr val="000000"/>
                          </a:solidFill>
                          <a:latin typeface="Arial" pitchFamily="34" charset="0"/>
                          <a:cs typeface="Arial" pitchFamily="34" charset="0"/>
                        </a:rPr>
                        <a:t>the patient received a continuous infusion of </a:t>
                      </a:r>
                      <a:r>
                        <a:rPr lang="en-CA" sz="1100" kern="1400" dirty="0" err="1">
                          <a:solidFill>
                            <a:srgbClr val="000000"/>
                          </a:solidFill>
                          <a:latin typeface="Arial" pitchFamily="34" charset="0"/>
                          <a:cs typeface="Arial" pitchFamily="34" charset="0"/>
                        </a:rPr>
                        <a:t>Propofol</a:t>
                      </a:r>
                      <a:r>
                        <a:rPr lang="en-CA" sz="1100" kern="1400" dirty="0">
                          <a:solidFill>
                            <a:srgbClr val="000000"/>
                          </a:solidFill>
                          <a:latin typeface="Arial" pitchFamily="34" charset="0"/>
                          <a:cs typeface="Arial" pitchFamily="34" charset="0"/>
                        </a:rPr>
                        <a:t> for ≥ 6hrs, </a:t>
                      </a:r>
                      <a:r>
                        <a:rPr lang="en-CA" sz="1100" i="0" kern="140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dirty="0" smtClean="0">
                          <a:solidFill>
                            <a:srgbClr val="000000"/>
                          </a:solidFill>
                          <a:latin typeface="Arial" pitchFamily="34" charset="0"/>
                          <a:cs typeface="Arial" pitchFamily="34" charset="0"/>
                        </a:rPr>
                        <a:t>” or “NO”. Record </a:t>
                      </a:r>
                      <a:r>
                        <a:rPr lang="en-CA" sz="1100" i="0" kern="1400" dirty="0" err="1" smtClean="0">
                          <a:solidFill>
                            <a:srgbClr val="000000"/>
                          </a:solidFill>
                          <a:latin typeface="Arial" pitchFamily="34" charset="0"/>
                          <a:cs typeface="Arial" pitchFamily="34" charset="0"/>
                        </a:rPr>
                        <a:t>Propofol</a:t>
                      </a:r>
                      <a:r>
                        <a:rPr lang="en-CA" sz="1100" i="0" kern="1400" dirty="0" smtClean="0">
                          <a:solidFill>
                            <a:srgbClr val="000000"/>
                          </a:solidFill>
                          <a:latin typeface="Arial" pitchFamily="34" charset="0"/>
                          <a:cs typeface="Arial" pitchFamily="34" charset="0"/>
                        </a:rPr>
                        <a:t> received each day, regardless</a:t>
                      </a:r>
                      <a:r>
                        <a:rPr lang="en-CA" sz="1100" i="0" kern="1400" baseline="0" dirty="0" smtClean="0">
                          <a:solidFill>
                            <a:srgbClr val="000000"/>
                          </a:solidFill>
                          <a:latin typeface="Arial" pitchFamily="34" charset="0"/>
                          <a:cs typeface="Arial" pitchFamily="34" charset="0"/>
                        </a:rPr>
                        <a:t> if </a:t>
                      </a:r>
                      <a:r>
                        <a:rPr lang="en-CA" sz="1100" i="0" kern="1400" dirty="0" smtClean="0">
                          <a:solidFill>
                            <a:srgbClr val="000000"/>
                          </a:solidFill>
                          <a:latin typeface="Arial" pitchFamily="34" charset="0"/>
                          <a:cs typeface="Arial" pitchFamily="34" charset="0"/>
                        </a:rPr>
                        <a:t>EN, PN or neither w</a:t>
                      </a:r>
                      <a:r>
                        <a:rPr lang="en-CA" sz="1100" kern="1400" dirty="0" smtClean="0">
                          <a:solidFill>
                            <a:srgbClr val="000000"/>
                          </a:solidFill>
                          <a:latin typeface="Arial" pitchFamily="34" charset="0"/>
                          <a:cs typeface="Arial" pitchFamily="34" charset="0"/>
                        </a:rPr>
                        <a:t>ere received.  </a:t>
                      </a:r>
                    </a:p>
                    <a:p>
                      <a:pPr marL="92075"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If </a:t>
                      </a:r>
                      <a:r>
                        <a:rPr lang="en-CA" sz="1100" kern="1400" dirty="0" err="1" smtClean="0">
                          <a:solidFill>
                            <a:srgbClr val="000000"/>
                          </a:solidFill>
                          <a:latin typeface="Arial" pitchFamily="34" charset="0"/>
                          <a:cs typeface="Arial" pitchFamily="34" charset="0"/>
                        </a:rPr>
                        <a:t>Propofol</a:t>
                      </a:r>
                      <a:r>
                        <a:rPr lang="en-CA" sz="1100" kern="1400" dirty="0" smtClean="0">
                          <a:solidFill>
                            <a:srgbClr val="000000"/>
                          </a:solidFill>
                          <a:latin typeface="Arial" pitchFamily="34" charset="0"/>
                          <a:cs typeface="Arial" pitchFamily="34" charset="0"/>
                        </a:rPr>
                        <a:t> was </a:t>
                      </a:r>
                      <a:r>
                        <a:rPr lang="en-US" sz="1100" kern="1400" dirty="0" smtClean="0">
                          <a:solidFill>
                            <a:srgbClr val="000000"/>
                          </a:solidFill>
                          <a:latin typeface="Arial" pitchFamily="34" charset="0"/>
                          <a:cs typeface="Arial" pitchFamily="34" charset="0"/>
                        </a:rPr>
                        <a:t>received, r</a:t>
                      </a:r>
                      <a:r>
                        <a:rPr lang="en-CA" sz="1100" kern="1400" dirty="0" err="1" smtClean="0">
                          <a:solidFill>
                            <a:srgbClr val="000000"/>
                          </a:solidFill>
                          <a:latin typeface="Arial" pitchFamily="34" charset="0"/>
                          <a:cs typeface="Arial" pitchFamily="34" charset="0"/>
                        </a:rPr>
                        <a:t>ecord</a:t>
                      </a:r>
                      <a:r>
                        <a:rPr lang="en-CA" sz="1100" kern="1400" dirty="0" smtClean="0">
                          <a:solidFill>
                            <a:srgbClr val="000000"/>
                          </a:solidFill>
                          <a:latin typeface="Arial" pitchFamily="34" charset="0"/>
                          <a:cs typeface="Arial" pitchFamily="34" charset="0"/>
                        </a:rPr>
                        <a:t> the </a:t>
                      </a:r>
                      <a:r>
                        <a:rPr lang="en-CA" sz="1100" b="0" kern="1400" dirty="0" smtClean="0">
                          <a:solidFill>
                            <a:srgbClr val="000000"/>
                          </a:solidFill>
                          <a:latin typeface="Arial" pitchFamily="34" charset="0"/>
                          <a:cs typeface="Arial" pitchFamily="34" charset="0"/>
                        </a:rPr>
                        <a:t>total volume in mL </a:t>
                      </a:r>
                      <a:r>
                        <a:rPr lang="en-CA" sz="1100" kern="1400" dirty="0" smtClean="0">
                          <a:solidFill>
                            <a:srgbClr val="000000"/>
                          </a:solidFill>
                          <a:latin typeface="Arial" pitchFamily="34" charset="0"/>
                          <a:cs typeface="Arial" pitchFamily="34" charset="0"/>
                        </a:rPr>
                        <a:t>received in the 24 hour period.</a:t>
                      </a:r>
                    </a:p>
                  </a:txBody>
                  <a:tcPr marL="12257" marR="12257" marT="12257" marB="1225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0544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Insulin</a:t>
                      </a: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r" rtl="0">
                        <a:spcBef>
                          <a:spcPts val="0"/>
                        </a:spcBef>
                        <a:spcAft>
                          <a:spcPts val="0"/>
                        </a:spcAft>
                      </a:pPr>
                      <a:r>
                        <a:rPr lang="en-US" sz="1100" b="1" kern="1400" dirty="0" smtClean="0">
                          <a:solidFill>
                            <a:srgbClr val="000000"/>
                          </a:solidFill>
                          <a:latin typeface="Arial" pitchFamily="34" charset="0"/>
                          <a:cs typeface="Arial" pitchFamily="34" charset="0"/>
                        </a:rPr>
                        <a:t>Total units</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CA" sz="1100" i="0" kern="1400" dirty="0" smtClean="0">
                          <a:solidFill>
                            <a:srgbClr val="000000"/>
                          </a:solidFill>
                          <a:latin typeface="Arial" pitchFamily="34" charset="0"/>
                          <a:cs typeface="Arial" pitchFamily="34" charset="0"/>
                        </a:rPr>
                        <a:t>Record</a:t>
                      </a:r>
                      <a:r>
                        <a:rPr lang="en-CA" sz="1100" i="0" kern="1400" baseline="0" dirty="0" smtClean="0">
                          <a:solidFill>
                            <a:srgbClr val="000000"/>
                          </a:solidFill>
                          <a:latin typeface="Arial" pitchFamily="34" charset="0"/>
                          <a:cs typeface="Arial" pitchFamily="34" charset="0"/>
                        </a:rPr>
                        <a:t> if</a:t>
                      </a:r>
                      <a:r>
                        <a:rPr lang="en-CA" sz="1100" i="0" kern="1400" dirty="0" smtClean="0">
                          <a:solidFill>
                            <a:srgbClr val="000000"/>
                          </a:solidFill>
                          <a:latin typeface="Arial" pitchFamily="34" charset="0"/>
                          <a:cs typeface="Arial" pitchFamily="34" charset="0"/>
                        </a:rPr>
                        <a:t> </a:t>
                      </a:r>
                      <a:r>
                        <a:rPr lang="en-CA" sz="1100" i="0" kern="1400" dirty="0">
                          <a:solidFill>
                            <a:srgbClr val="000000"/>
                          </a:solidFill>
                          <a:latin typeface="Arial" pitchFamily="34" charset="0"/>
                          <a:cs typeface="Arial" pitchFamily="34" charset="0"/>
                        </a:rPr>
                        <a:t>insulin was </a:t>
                      </a:r>
                      <a:r>
                        <a:rPr lang="en-CA" sz="1100" i="0" kern="1400" dirty="0" smtClean="0">
                          <a:solidFill>
                            <a:srgbClr val="000000"/>
                          </a:solidFill>
                          <a:latin typeface="Arial" pitchFamily="34" charset="0"/>
                          <a:cs typeface="Arial" pitchFamily="34" charset="0"/>
                        </a:rPr>
                        <a:t>received, by selecting</a:t>
                      </a:r>
                      <a:r>
                        <a:rPr lang="en-CA" sz="1100" i="0" kern="1400" baseline="0" dirty="0" smtClean="0">
                          <a:solidFill>
                            <a:srgbClr val="000000"/>
                          </a:solidFill>
                          <a:latin typeface="Arial" pitchFamily="34" charset="0"/>
                          <a:cs typeface="Arial" pitchFamily="34" charset="0"/>
                        </a:rPr>
                        <a:t> </a:t>
                      </a:r>
                      <a:r>
                        <a:rPr lang="en-CA" sz="1100" i="0" kern="140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dirty="0" smtClean="0">
                          <a:solidFill>
                            <a:srgbClr val="000000"/>
                          </a:solidFill>
                          <a:latin typeface="Arial" pitchFamily="34" charset="0"/>
                          <a:cs typeface="Arial" pitchFamily="34" charset="0"/>
                        </a:rPr>
                        <a:t>” or “NO”. If the information is not documented, select “Not Available”</a:t>
                      </a:r>
                    </a:p>
                    <a:p>
                      <a:pPr marL="87313" marR="0" indent="0" algn="l" rtl="0">
                        <a:spcBef>
                          <a:spcPts val="0"/>
                        </a:spcBef>
                        <a:spcAft>
                          <a:spcPts val="0"/>
                        </a:spcAft>
                      </a:pPr>
                      <a:endParaRPr lang="en-CA" sz="1100" i="0" kern="1400" dirty="0" smtClean="0">
                        <a:solidFill>
                          <a:srgbClr val="000000"/>
                        </a:solidFill>
                        <a:latin typeface="Arial" pitchFamily="34" charset="0"/>
                        <a:cs typeface="Arial" pitchFamily="34" charset="0"/>
                      </a:endParaRPr>
                    </a:p>
                    <a:p>
                      <a:pPr marL="87313" marR="0" indent="0" algn="l" rtl="0">
                        <a:spcBef>
                          <a:spcPts val="0"/>
                        </a:spcBef>
                        <a:spcAft>
                          <a:spcPts val="0"/>
                        </a:spcAft>
                      </a:pPr>
                      <a:r>
                        <a:rPr lang="en-CA" sz="1100" i="0" kern="1400" dirty="0" smtClean="0">
                          <a:solidFill>
                            <a:srgbClr val="000000"/>
                          </a:solidFill>
                          <a:latin typeface="Arial" pitchFamily="34" charset="0"/>
                          <a:cs typeface="Arial" pitchFamily="34" charset="0"/>
                        </a:rPr>
                        <a:t>If insulin</a:t>
                      </a:r>
                      <a:r>
                        <a:rPr lang="en-CA" sz="1100" i="0" kern="1400" baseline="0" dirty="0" smtClean="0">
                          <a:solidFill>
                            <a:srgbClr val="000000"/>
                          </a:solidFill>
                          <a:latin typeface="Arial" pitchFamily="34" charset="0"/>
                          <a:cs typeface="Arial" pitchFamily="34" charset="0"/>
                        </a:rPr>
                        <a:t> was given, r</a:t>
                      </a:r>
                      <a:r>
                        <a:rPr lang="en-CA" sz="1100" i="0" kern="1400" dirty="0" smtClean="0">
                          <a:solidFill>
                            <a:srgbClr val="000000"/>
                          </a:solidFill>
                          <a:latin typeface="Arial" pitchFamily="34" charset="0"/>
                          <a:cs typeface="Arial" pitchFamily="34" charset="0"/>
                        </a:rPr>
                        <a:t>ecord the </a:t>
                      </a:r>
                      <a:r>
                        <a:rPr lang="en-CA" sz="1100" b="0" i="0" kern="1400" dirty="0" smtClean="0">
                          <a:solidFill>
                            <a:srgbClr val="000000"/>
                          </a:solidFill>
                          <a:latin typeface="Arial" pitchFamily="34" charset="0"/>
                          <a:cs typeface="Arial" pitchFamily="34" charset="0"/>
                        </a:rPr>
                        <a:t>total units </a:t>
                      </a:r>
                      <a:r>
                        <a:rPr lang="en-CA" sz="1100" i="0" kern="1400" dirty="0" smtClean="0">
                          <a:solidFill>
                            <a:srgbClr val="000000"/>
                          </a:solidFill>
                          <a:latin typeface="Arial" pitchFamily="34" charset="0"/>
                          <a:cs typeface="Arial" pitchFamily="34" charset="0"/>
                        </a:rPr>
                        <a:t>received in the 24 hour period from all insulin</a:t>
                      </a:r>
                      <a:r>
                        <a:rPr lang="en-CA" sz="1100" i="0" kern="1400" baseline="0" dirty="0" smtClean="0">
                          <a:solidFill>
                            <a:srgbClr val="000000"/>
                          </a:solidFill>
                          <a:latin typeface="Arial" pitchFamily="34" charset="0"/>
                          <a:cs typeface="Arial" pitchFamily="34" charset="0"/>
                        </a:rPr>
                        <a:t>, including:</a:t>
                      </a:r>
                      <a:r>
                        <a:rPr lang="en-CA" sz="1100" i="0" kern="1400" dirty="0" smtClean="0">
                          <a:solidFill>
                            <a:srgbClr val="000000"/>
                          </a:solidFill>
                          <a:latin typeface="Arial" pitchFamily="34" charset="0"/>
                          <a:cs typeface="Arial" pitchFamily="34" charset="0"/>
                        </a:rPr>
                        <a:t> IV, subcutaneous and bolus.</a:t>
                      </a:r>
                      <a:r>
                        <a:rPr lang="en-CA" sz="1100" i="0" kern="1400" dirty="0">
                          <a:solidFill>
                            <a:srgbClr val="000000"/>
                          </a:solidFill>
                          <a:latin typeface="Arial" pitchFamily="34" charset="0"/>
                          <a:cs typeface="Arial" pitchFamily="34" charset="0"/>
                        </a:rPr>
                        <a:t> </a:t>
                      </a: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9628">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Opiates</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CA" sz="1100" i="0" kern="1400" dirty="0" smtClean="0">
                          <a:solidFill>
                            <a:srgbClr val="000000"/>
                          </a:solidFill>
                          <a:latin typeface="Arial" pitchFamily="34" charset="0"/>
                          <a:cs typeface="Arial" pitchFamily="34" charset="0"/>
                        </a:rPr>
                        <a:t>Record </a:t>
                      </a:r>
                      <a:r>
                        <a:rPr lang="en-CA" sz="1100" i="0" kern="1400" dirty="0">
                          <a:solidFill>
                            <a:srgbClr val="000000"/>
                          </a:solidFill>
                          <a:latin typeface="Arial" pitchFamily="34" charset="0"/>
                          <a:cs typeface="Arial" pitchFamily="34" charset="0"/>
                        </a:rPr>
                        <a:t>if any opiates were </a:t>
                      </a:r>
                      <a:r>
                        <a:rPr lang="en-CA" sz="1100" i="0" kern="1400" dirty="0" smtClean="0">
                          <a:solidFill>
                            <a:srgbClr val="000000"/>
                          </a:solidFill>
                          <a:latin typeface="Arial" pitchFamily="34" charset="0"/>
                          <a:cs typeface="Arial" pitchFamily="34" charset="0"/>
                        </a:rPr>
                        <a:t>received</a:t>
                      </a:r>
                      <a:r>
                        <a:rPr lang="en-CA" sz="1100" i="0" kern="1400" baseline="0" dirty="0" smtClean="0">
                          <a:solidFill>
                            <a:srgbClr val="000000"/>
                          </a:solidFill>
                          <a:latin typeface="Arial" pitchFamily="34" charset="0"/>
                          <a:cs typeface="Arial" pitchFamily="34" charset="0"/>
                        </a:rPr>
                        <a:t> by selecting </a:t>
                      </a:r>
                      <a:r>
                        <a:rPr lang="en-CA" sz="1100" i="0" kern="140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dirty="0" smtClean="0">
                          <a:solidFill>
                            <a:srgbClr val="000000"/>
                          </a:solidFill>
                          <a:latin typeface="Arial" pitchFamily="34" charset="0"/>
                          <a:cs typeface="Arial" pitchFamily="34" charset="0"/>
                        </a:rPr>
                        <a:t>” or “NO” to the question </a:t>
                      </a:r>
                      <a:r>
                        <a:rPr lang="en-CA" sz="1100" i="1" kern="1400" dirty="0" smtClean="0">
                          <a:solidFill>
                            <a:srgbClr val="000000"/>
                          </a:solidFill>
                          <a:latin typeface="Arial" pitchFamily="34" charset="0"/>
                          <a:cs typeface="Arial" pitchFamily="34" charset="0"/>
                        </a:rPr>
                        <a:t>“Were</a:t>
                      </a:r>
                      <a:r>
                        <a:rPr lang="en-CA" sz="1100" i="1" kern="1400" baseline="0" dirty="0" smtClean="0">
                          <a:solidFill>
                            <a:srgbClr val="000000"/>
                          </a:solidFill>
                          <a:latin typeface="Arial" pitchFamily="34" charset="0"/>
                          <a:cs typeface="Arial" pitchFamily="34" charset="0"/>
                        </a:rPr>
                        <a:t> any opiates received today?”</a:t>
                      </a:r>
                      <a:r>
                        <a:rPr lang="en-CA" sz="1100" i="0" kern="1400" dirty="0" smtClean="0">
                          <a:solidFill>
                            <a:srgbClr val="000000"/>
                          </a:solidFill>
                          <a:latin typeface="Arial" pitchFamily="34" charset="0"/>
                          <a:cs typeface="Arial" pitchFamily="34" charset="0"/>
                        </a:rPr>
                        <a:t>. If the information is not documented, select "Not Available".</a:t>
                      </a:r>
                      <a:endParaRPr lang="en-CA" sz="1100" i="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5993">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Motility agents</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CA" sz="1100" i="0" kern="1400" dirty="0" smtClean="0">
                          <a:solidFill>
                            <a:srgbClr val="000000"/>
                          </a:solidFill>
                          <a:latin typeface="Arial" pitchFamily="34" charset="0"/>
                          <a:cs typeface="Arial" pitchFamily="34" charset="0"/>
                        </a:rPr>
                        <a:t>Record </a:t>
                      </a:r>
                      <a:r>
                        <a:rPr lang="en-CA" sz="1100" i="0" kern="1400" dirty="0">
                          <a:solidFill>
                            <a:srgbClr val="000000"/>
                          </a:solidFill>
                          <a:latin typeface="Arial" pitchFamily="34" charset="0"/>
                          <a:cs typeface="Arial" pitchFamily="34" charset="0"/>
                        </a:rPr>
                        <a:t>if any </a:t>
                      </a:r>
                      <a:r>
                        <a:rPr lang="en-CA" sz="1100" i="0" kern="1400" dirty="0" smtClean="0">
                          <a:solidFill>
                            <a:srgbClr val="000000"/>
                          </a:solidFill>
                          <a:latin typeface="Arial" pitchFamily="34" charset="0"/>
                          <a:cs typeface="Arial" pitchFamily="34" charset="0"/>
                        </a:rPr>
                        <a:t>motility </a:t>
                      </a:r>
                      <a:r>
                        <a:rPr lang="en-CA" sz="1100" i="0" kern="1400" dirty="0">
                          <a:solidFill>
                            <a:srgbClr val="000000"/>
                          </a:solidFill>
                          <a:latin typeface="Arial" pitchFamily="34" charset="0"/>
                          <a:cs typeface="Arial" pitchFamily="34" charset="0"/>
                        </a:rPr>
                        <a:t>agents were </a:t>
                      </a:r>
                      <a:r>
                        <a:rPr lang="en-CA" sz="1100" i="0" kern="1400" dirty="0" smtClean="0">
                          <a:solidFill>
                            <a:srgbClr val="000000"/>
                          </a:solidFill>
                          <a:latin typeface="Arial" pitchFamily="34" charset="0"/>
                          <a:cs typeface="Arial" pitchFamily="34" charset="0"/>
                        </a:rPr>
                        <a:t>received, “</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dirty="0" smtClean="0">
                          <a:solidFill>
                            <a:srgbClr val="000000"/>
                          </a:solidFill>
                          <a:latin typeface="Arial" pitchFamily="34" charset="0"/>
                          <a:cs typeface="Arial" pitchFamily="34" charset="0"/>
                        </a:rPr>
                        <a:t>” or “NO” to the question “Were Motility Agents received today?”. If the information is not documented, select "Not Available".</a:t>
                      </a:r>
                    </a:p>
                    <a:p>
                      <a:pPr marL="87313" marR="0" indent="0" algn="l" rtl="0">
                        <a:spcBef>
                          <a:spcPts val="0"/>
                        </a:spcBef>
                        <a:spcAft>
                          <a:spcPts val="0"/>
                        </a:spcAft>
                      </a:pPr>
                      <a:endParaRPr lang="en-CA" sz="1100" i="0" kern="1400" dirty="0">
                        <a:solidFill>
                          <a:srgbClr val="000000"/>
                        </a:solidFill>
                        <a:latin typeface="Arial" pitchFamily="34" charset="0"/>
                        <a:cs typeface="Arial" pitchFamily="34" charset="0"/>
                      </a:endParaRPr>
                    </a:p>
                    <a:p>
                      <a:pPr marL="87313" marR="0" indent="0" algn="l" rtl="0">
                        <a:spcBef>
                          <a:spcPts val="0"/>
                        </a:spcBef>
                        <a:spcAft>
                          <a:spcPts val="0"/>
                        </a:spcAft>
                      </a:pPr>
                      <a:r>
                        <a:rPr lang="en-CA" sz="1100" i="0" kern="1400" dirty="0" smtClean="0">
                          <a:solidFill>
                            <a:srgbClr val="000000"/>
                          </a:solidFill>
                          <a:latin typeface="Arial" pitchFamily="34" charset="0"/>
                          <a:cs typeface="Arial" pitchFamily="34" charset="0"/>
                        </a:rPr>
                        <a:t>Common motility agents include, but are not limited to:  metoclopramide;</a:t>
                      </a:r>
                      <a:r>
                        <a:rPr lang="en-CA" sz="1100" i="0" kern="1400" baseline="0" dirty="0" smtClean="0">
                          <a:solidFill>
                            <a:srgbClr val="000000"/>
                          </a:solidFill>
                          <a:latin typeface="Arial" pitchFamily="34" charset="0"/>
                          <a:cs typeface="Arial" pitchFamily="34" charset="0"/>
                        </a:rPr>
                        <a:t> e</a:t>
                      </a:r>
                      <a:r>
                        <a:rPr lang="en-CA" sz="1100" i="0" kern="1400" dirty="0" smtClean="0">
                          <a:solidFill>
                            <a:srgbClr val="000000"/>
                          </a:solidFill>
                          <a:latin typeface="Arial" pitchFamily="34" charset="0"/>
                          <a:cs typeface="Arial" pitchFamily="34" charset="0"/>
                        </a:rPr>
                        <a:t>rythromycin; </a:t>
                      </a:r>
                      <a:r>
                        <a:rPr lang="en-CA" sz="1100" i="0" kern="1400" dirty="0" err="1" smtClean="0">
                          <a:solidFill>
                            <a:srgbClr val="000000"/>
                          </a:solidFill>
                          <a:latin typeface="Arial" pitchFamily="34" charset="0"/>
                          <a:cs typeface="Arial" pitchFamily="34" charset="0"/>
                        </a:rPr>
                        <a:t>domperidone</a:t>
                      </a:r>
                      <a:endParaRPr lang="en-CA" sz="1100" i="0" kern="1400" dirty="0">
                        <a:solidFill>
                          <a:srgbClr val="000000"/>
                        </a:solidFill>
                        <a:latin typeface="Arial" pitchFamily="34" charset="0"/>
                        <a:cs typeface="Arial" pitchFamily="34" charset="0"/>
                      </a:endParaRPr>
                    </a:p>
                    <a:p>
                      <a:pPr marL="87313" marR="0" indent="0" algn="l" rtl="0">
                        <a:spcBef>
                          <a:spcPts val="0"/>
                        </a:spcBef>
                        <a:spcAft>
                          <a:spcPts val="0"/>
                        </a:spcAft>
                      </a:pPr>
                      <a:endParaRPr lang="en-CA" sz="1100" b="1" i="0" kern="1400" dirty="0" smtClean="0">
                        <a:solidFill>
                          <a:srgbClr val="000000"/>
                        </a:solidFill>
                        <a:latin typeface="Arial" pitchFamily="34" charset="0"/>
                        <a:cs typeface="Arial" pitchFamily="34" charset="0"/>
                      </a:endParaRPr>
                    </a:p>
                    <a:p>
                      <a:pPr marL="87313" marR="0" indent="0" algn="l" rtl="0">
                        <a:spcBef>
                          <a:spcPts val="0"/>
                        </a:spcBef>
                        <a:spcAft>
                          <a:spcPts val="0"/>
                        </a:spcAft>
                      </a:pPr>
                      <a:r>
                        <a:rPr lang="en-US" sz="1100" b="0" i="0" kern="1400" dirty="0" smtClean="0">
                          <a:solidFill>
                            <a:schemeClr val="tx1"/>
                          </a:solidFill>
                          <a:latin typeface="Arial" pitchFamily="34" charset="0"/>
                          <a:cs typeface="Arial" pitchFamily="34" charset="0"/>
                        </a:rPr>
                        <a:t>Do </a:t>
                      </a:r>
                      <a:r>
                        <a:rPr lang="en-US" sz="1100" b="0" i="0" u="sng" kern="1400" dirty="0" smtClean="0">
                          <a:solidFill>
                            <a:schemeClr val="tx1"/>
                          </a:solidFill>
                          <a:latin typeface="Arial" pitchFamily="34" charset="0"/>
                          <a:cs typeface="Arial" pitchFamily="34" charset="0"/>
                        </a:rPr>
                        <a:t>NOT</a:t>
                      </a:r>
                      <a:r>
                        <a:rPr lang="en-US" sz="1100" b="0" i="0" kern="1400" dirty="0" smtClean="0">
                          <a:solidFill>
                            <a:schemeClr val="tx1"/>
                          </a:solidFill>
                          <a:latin typeface="Arial" pitchFamily="34" charset="0"/>
                          <a:cs typeface="Arial" pitchFamily="34" charset="0"/>
                        </a:rPr>
                        <a:t> record</a:t>
                      </a:r>
                      <a:r>
                        <a:rPr lang="en-US" sz="1100" b="0" i="0" kern="1400" baseline="0" dirty="0" smtClean="0">
                          <a:solidFill>
                            <a:schemeClr val="tx1"/>
                          </a:solidFill>
                          <a:latin typeface="Arial" pitchFamily="34" charset="0"/>
                          <a:cs typeface="Arial" pitchFamily="34" charset="0"/>
                        </a:rPr>
                        <a:t> stool softeners as motility agents.</a:t>
                      </a:r>
                      <a:endParaRPr lang="en-CA" sz="1100" b="0" i="0" kern="1400" dirty="0">
                        <a:solidFill>
                          <a:schemeClr val="tx1"/>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Text Box 2"/>
          <p:cNvSpPr txBox="1">
            <a:spLocks noChangeArrowheads="1"/>
          </p:cNvSpPr>
          <p:nvPr/>
        </p:nvSpPr>
        <p:spPr bwMode="auto">
          <a:xfrm>
            <a:off x="168552" y="647113"/>
            <a:ext cx="3260447" cy="266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Daily Nutrition Instructions (2/2)</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Straight Connector 7"/>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59" y="35496"/>
            <a:ext cx="1198810" cy="52133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35</a:t>
            </a:fld>
            <a:endParaRPr lang="en-CA" dirty="0"/>
          </a:p>
        </p:txBody>
      </p:sp>
    </p:spTree>
    <p:extLst>
      <p:ext uri="{BB962C8B-B14F-4D97-AF65-F5344CB8AC3E}">
        <p14:creationId xmlns:p14="http://schemas.microsoft.com/office/powerpoint/2010/main" val="3565626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4" y="600028"/>
            <a:ext cx="6858000" cy="61438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ENTERAL NUTRITION FORMULA</a:t>
            </a:r>
            <a:r>
              <a:rPr lang="en-US" sz="1200" b="1" dirty="0" smtClean="0">
                <a:solidFill>
                  <a:srgbClr val="000000"/>
                </a:solidFill>
                <a:latin typeface="Arial" pitchFamily="34" charset="0"/>
                <a:ea typeface="Times New Roman" pitchFamily="18" charset="0"/>
                <a:cs typeface="Arial" pitchFamily="34" charset="0"/>
              </a:rPr>
              <a: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5"/>
          <p:cNvSpPr txBox="1">
            <a:spLocks noChangeArrowheads="1"/>
          </p:cNvSpPr>
          <p:nvPr/>
        </p:nvSpPr>
        <p:spPr bwMode="auto">
          <a:xfrm>
            <a:off x="5450701" y="357156"/>
            <a:ext cx="1269146"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9" name="Straight Connector 18"/>
          <p:cNvCxnSpPr/>
          <p:nvPr/>
        </p:nvCxnSpPr>
        <p:spPr>
          <a:xfrm>
            <a:off x="5357826" y="357159"/>
            <a:ext cx="128588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1"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2"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3" name="Rectangle 7"/>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pic>
        <p:nvPicPr>
          <p:cNvPr id="1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099"/>
            <a:ext cx="1584176" cy="6889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488" y="2051720"/>
            <a:ext cx="399097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124" y="4841448"/>
            <a:ext cx="48387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034316"/>
            <a:ext cx="6858000" cy="738664"/>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There are over 400 EN Formulas listed in </a:t>
            </a:r>
            <a:r>
              <a:rPr lang="en-US" sz="1400" dirty="0" err="1" smtClean="0">
                <a:latin typeface="Arial" panose="020B0604020202020204" pitchFamily="34" charset="0"/>
                <a:cs typeface="Arial" panose="020B0604020202020204" pitchFamily="34" charset="0"/>
              </a:rPr>
              <a:t>REDCap</a:t>
            </a:r>
            <a:r>
              <a:rPr lang="en-US" sz="1400" dirty="0" smtClean="0">
                <a:latin typeface="Arial" panose="020B0604020202020204" pitchFamily="34" charset="0"/>
                <a:cs typeface="Arial" panose="020B0604020202020204" pitchFamily="34" charset="0"/>
              </a:rPr>
              <a:t>. </a:t>
            </a:r>
          </a:p>
          <a:p>
            <a:pPr algn="ctr"/>
            <a:endParaRPr lang="en-US" sz="14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Select the company. If company is not listed, choose “Miscellaneous”  </a:t>
            </a:r>
            <a:endParaRPr lang="en-CA" sz="1400" dirty="0">
              <a:latin typeface="Arial" panose="020B0604020202020204" pitchFamily="34" charset="0"/>
              <a:cs typeface="Arial" panose="020B0604020202020204" pitchFamily="34" charset="0"/>
            </a:endParaRPr>
          </a:p>
        </p:txBody>
      </p:sp>
      <p:sp>
        <p:nvSpPr>
          <p:cNvPr id="15" name="TextBox 14"/>
          <p:cNvSpPr txBox="1"/>
          <p:nvPr/>
        </p:nvSpPr>
        <p:spPr>
          <a:xfrm>
            <a:off x="6474" y="3977352"/>
            <a:ext cx="6858000" cy="738664"/>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Select the formula from the dropdown list. </a:t>
            </a:r>
          </a:p>
          <a:p>
            <a:pPr algn="ctr"/>
            <a:r>
              <a:rPr lang="en-US" sz="1400" dirty="0" smtClean="0">
                <a:latin typeface="Arial" panose="020B0604020202020204" pitchFamily="34" charset="0"/>
                <a:cs typeface="Arial" panose="020B0604020202020204" pitchFamily="34" charset="0"/>
              </a:rPr>
              <a:t>If it is not listed, select  “Other (specify)” and enter</a:t>
            </a:r>
          </a:p>
          <a:p>
            <a:pPr algn="ctr"/>
            <a:r>
              <a:rPr lang="en-US" sz="1400" dirty="0" smtClean="0">
                <a:latin typeface="Arial" panose="020B0604020202020204" pitchFamily="34" charset="0"/>
                <a:cs typeface="Arial" panose="020B0604020202020204" pitchFamily="34" charset="0"/>
              </a:rPr>
              <a:t> the formula name in the space provided.</a:t>
            </a:r>
            <a:endParaRPr lang="en-CA" sz="1400" dirty="0">
              <a:latin typeface="Arial" panose="020B0604020202020204" pitchFamily="34" charset="0"/>
              <a:cs typeface="Arial" panose="020B0604020202020204" pitchFamily="34" charset="0"/>
            </a:endParaRPr>
          </a:p>
        </p:txBody>
      </p:sp>
      <p:sp>
        <p:nvSpPr>
          <p:cNvPr id="3" name="TextBox 2"/>
          <p:cNvSpPr txBox="1"/>
          <p:nvPr/>
        </p:nvSpPr>
        <p:spPr>
          <a:xfrm>
            <a:off x="1016124" y="8121005"/>
            <a:ext cx="4838700" cy="800219"/>
          </a:xfrm>
          <a:prstGeom prst="rect">
            <a:avLst/>
          </a:prstGeom>
          <a:noFill/>
        </p:spPr>
        <p:txBody>
          <a:bodyPr wrap="square" rtlCol="0">
            <a:spAutoFit/>
          </a:bodyPr>
          <a:lstStyle/>
          <a:p>
            <a:pPr algn="ctr"/>
            <a:r>
              <a:rPr lang="en-US" sz="1400" b="1" i="1" kern="1400" dirty="0">
                <a:solidFill>
                  <a:srgbClr val="000000"/>
                </a:solidFill>
                <a:latin typeface="Arial" pitchFamily="34" charset="0"/>
                <a:cs typeface="Arial" pitchFamily="34" charset="0"/>
              </a:rPr>
              <a:t>Do NOT use formulas that are listed with (restricted) </a:t>
            </a:r>
            <a:endParaRPr lang="en-US" sz="1400" b="1" i="1" kern="1400" dirty="0" smtClean="0">
              <a:solidFill>
                <a:srgbClr val="000000"/>
              </a:solidFill>
              <a:latin typeface="Arial" pitchFamily="34" charset="0"/>
              <a:cs typeface="Arial" pitchFamily="34" charset="0"/>
            </a:endParaRPr>
          </a:p>
          <a:p>
            <a:pPr algn="ctr"/>
            <a:r>
              <a:rPr lang="en-US" sz="1400" b="1" i="1" kern="1400" dirty="0" smtClean="0">
                <a:solidFill>
                  <a:srgbClr val="000000"/>
                </a:solidFill>
                <a:latin typeface="Arial" pitchFamily="34" charset="0"/>
                <a:cs typeface="Arial" pitchFamily="34" charset="0"/>
              </a:rPr>
              <a:t>beside </a:t>
            </a:r>
            <a:r>
              <a:rPr lang="en-US" sz="1400" b="1" i="1" kern="1400" dirty="0">
                <a:solidFill>
                  <a:srgbClr val="000000"/>
                </a:solidFill>
                <a:latin typeface="Arial" pitchFamily="34" charset="0"/>
                <a:cs typeface="Arial" pitchFamily="34" charset="0"/>
              </a:rPr>
              <a:t>the name in </a:t>
            </a:r>
            <a:r>
              <a:rPr lang="en-US" sz="1400" b="1" i="1" kern="1400" dirty="0" smtClean="0">
                <a:solidFill>
                  <a:srgbClr val="000000"/>
                </a:solidFill>
                <a:latin typeface="Arial" pitchFamily="34" charset="0"/>
                <a:cs typeface="Arial" pitchFamily="34" charset="0"/>
              </a:rPr>
              <a:t>REDCap</a:t>
            </a:r>
            <a:r>
              <a:rPr lang="en-US" sz="1400" b="1" i="1" kern="1400" baseline="30000" dirty="0" smtClean="0">
                <a:solidFill>
                  <a:srgbClr val="000000"/>
                </a:solidFill>
                <a:latin typeface="Arial" pitchFamily="34" charset="0"/>
                <a:cs typeface="Arial" pitchFamily="34" charset="0"/>
              </a:rPr>
              <a:t>TM</a:t>
            </a:r>
            <a:r>
              <a:rPr lang="en-US" sz="1400" b="1" i="1" kern="1400" dirty="0" smtClean="0">
                <a:solidFill>
                  <a:srgbClr val="000000"/>
                </a:solidFill>
                <a:latin typeface="Arial" pitchFamily="34" charset="0"/>
                <a:cs typeface="Arial" pitchFamily="34" charset="0"/>
              </a:rPr>
              <a:t> </a:t>
            </a:r>
            <a:endParaRPr lang="en-CA" sz="1400" b="1" i="1" kern="1400" dirty="0">
              <a:solidFill>
                <a:srgbClr val="000000"/>
              </a:solidFill>
              <a:latin typeface="Arial" pitchFamily="34" charset="0"/>
              <a:cs typeface="Arial" pitchFamily="34" charset="0"/>
            </a:endParaRPr>
          </a:p>
          <a:p>
            <a:endParaRPr lang="en-CA" dirty="0"/>
          </a:p>
        </p:txBody>
      </p:sp>
      <p:sp>
        <p:nvSpPr>
          <p:cNvPr id="16"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36</a:t>
            </a:fld>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01" name="Text Box 413"/>
          <p:cNvSpPr txBox="1">
            <a:spLocks noChangeArrowheads="1"/>
          </p:cNvSpPr>
          <p:nvPr/>
        </p:nvSpPr>
        <p:spPr bwMode="auto">
          <a:xfrm>
            <a:off x="51401" y="179512"/>
            <a:ext cx="6858000" cy="3210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Daily Nutrition (1/2)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00" name="Text Box 412"/>
          <p:cNvSpPr txBox="1">
            <a:spLocks noChangeArrowheads="1"/>
          </p:cNvSpPr>
          <p:nvPr/>
        </p:nvSpPr>
        <p:spPr bwMode="auto">
          <a:xfrm>
            <a:off x="5769818" y="528117"/>
            <a:ext cx="971550" cy="371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Page #:_______</a:t>
            </a:r>
            <a:r>
              <a:rPr kumimoji="0" lang="en-US" sz="1600" b="1" i="1"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69" name="Table 468"/>
          <p:cNvGraphicFramePr>
            <a:graphicFrameLocks noGrp="1"/>
          </p:cNvGraphicFramePr>
          <p:nvPr>
            <p:extLst>
              <p:ext uri="{D42A27DB-BD31-4B8C-83A1-F6EECF244321}">
                <p14:modId xmlns:p14="http://schemas.microsoft.com/office/powerpoint/2010/main" val="2570881936"/>
              </p:ext>
            </p:extLst>
          </p:nvPr>
        </p:nvGraphicFramePr>
        <p:xfrm>
          <a:off x="260647" y="827583"/>
          <a:ext cx="6388197" cy="7560837"/>
        </p:xfrm>
        <a:graphic>
          <a:graphicData uri="http://schemas.openxmlformats.org/drawingml/2006/table">
            <a:tbl>
              <a:tblPr/>
              <a:tblGrid>
                <a:gridCol w="2638603"/>
                <a:gridCol w="902680"/>
                <a:gridCol w="972117"/>
                <a:gridCol w="972117"/>
                <a:gridCol w="902680"/>
              </a:tblGrid>
              <a:tr h="220468">
                <a:tc>
                  <a:txBody>
                    <a:bodyPr/>
                    <a:lstStyle/>
                    <a:p>
                      <a:pPr marR="0" indent="0" algn="l" rtl="0">
                        <a:lnSpc>
                          <a:spcPct val="100000"/>
                        </a:lnSpc>
                        <a:spcBef>
                          <a:spcPts val="0"/>
                        </a:spcBef>
                        <a:spcAft>
                          <a:spcPts val="0"/>
                        </a:spcAft>
                      </a:pPr>
                      <a:r>
                        <a:rPr lang="en-US" sz="1100" b="1" kern="1400" dirty="0">
                          <a:solidFill>
                            <a:srgbClr val="000000"/>
                          </a:solidFill>
                          <a:latin typeface="Arial" pitchFamily="34" charset="0"/>
                          <a:cs typeface="Arial" pitchFamily="34" charset="0"/>
                        </a:rPr>
                        <a:t>Date </a:t>
                      </a: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Enteral Nutrition (EN) given?</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85725"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If </a:t>
                      </a:r>
                      <a:r>
                        <a:rPr lang="en-US" sz="1100" b="1" u="sng" kern="1400" dirty="0" smtClean="0">
                          <a:solidFill>
                            <a:srgbClr val="000000"/>
                          </a:solidFill>
                          <a:latin typeface="Arial" pitchFamily="34" charset="0"/>
                          <a:cs typeface="Arial" pitchFamily="34" charset="0"/>
                        </a:rPr>
                        <a:t>NO</a:t>
                      </a:r>
                      <a:r>
                        <a:rPr lang="en-US" sz="1100" b="1" kern="1400" dirty="0" smtClean="0">
                          <a:solidFill>
                            <a:srgbClr val="000000"/>
                          </a:solidFill>
                          <a:latin typeface="Arial" pitchFamily="34" charset="0"/>
                          <a:cs typeface="Arial" pitchFamily="34" charset="0"/>
                        </a:rPr>
                        <a:t>, EN</a:t>
                      </a:r>
                      <a:r>
                        <a:rPr lang="en-US" sz="1100" b="1" u="none" kern="1400" dirty="0" smtClean="0">
                          <a:solidFill>
                            <a:srgbClr val="000000"/>
                          </a:solidFill>
                          <a:latin typeface="Arial" pitchFamily="34" charset="0"/>
                          <a:cs typeface="Arial" pitchFamily="34" charset="0"/>
                        </a:rPr>
                        <a:t> not</a:t>
                      </a:r>
                      <a:r>
                        <a:rPr lang="en-US" sz="1100" b="1" u="none" kern="1400" baseline="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received </a:t>
                      </a:r>
                    </a:p>
                    <a:p>
                      <a:pPr marL="85725"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(Select ALL reasons</a:t>
                      </a:r>
                      <a:r>
                        <a:rPr lang="en-US" sz="1100" b="1" kern="1400" baseline="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that apply)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4">
                  <a:txBody>
                    <a:bodyPr/>
                    <a:lstStyle/>
                    <a:p>
                      <a:pPr marR="0" indent="0" algn="l" rtl="0">
                        <a:spcBef>
                          <a:spcPts val="0"/>
                        </a:spcBef>
                        <a:spcAft>
                          <a:spcPts val="0"/>
                        </a:spcAft>
                      </a:pPr>
                      <a:r>
                        <a:rPr lang="en-US" sz="1100" kern="1400" dirty="0" smtClean="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391574">
                <a:tc>
                  <a:txBody>
                    <a:bodyPr/>
                    <a:lstStyle/>
                    <a:p>
                      <a:pPr marL="182563" indent="0" fontAlgn="base">
                        <a:spcBef>
                          <a:spcPct val="0"/>
                        </a:spcBef>
                        <a:spcAft>
                          <a:spcPct val="0"/>
                        </a:spcAft>
                      </a:pPr>
                      <a:r>
                        <a:rPr lang="en-CA" sz="1100" kern="1400" dirty="0" smtClean="0">
                          <a:solidFill>
                            <a:srgbClr val="000000"/>
                          </a:solidFill>
                          <a:latin typeface="Arial" pitchFamily="34" charset="0"/>
                          <a:cs typeface="Arial" pitchFamily="34" charset="0"/>
                        </a:rPr>
                        <a:t>NPO for endotracheal </a:t>
                      </a:r>
                      <a:r>
                        <a:rPr lang="en-CA" sz="1100" kern="1400" dirty="0" err="1" smtClean="0">
                          <a:solidFill>
                            <a:srgbClr val="000000"/>
                          </a:solidFill>
                          <a:latin typeface="Arial" pitchFamily="34" charset="0"/>
                          <a:cs typeface="Arial" pitchFamily="34" charset="0"/>
                        </a:rPr>
                        <a:t>extubation</a:t>
                      </a:r>
                      <a:r>
                        <a:rPr lang="en-CA" sz="1100" kern="1400" dirty="0" smtClean="0">
                          <a:solidFill>
                            <a:srgbClr val="000000"/>
                          </a:solidFill>
                          <a:latin typeface="Arial" pitchFamily="34" charset="0"/>
                          <a:cs typeface="Arial" pitchFamily="34" charset="0"/>
                        </a:rPr>
                        <a:t> or intubation or other bedside procedure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358775" indent="-176213"/>
                      <a:r>
                        <a:rPr lang="en-CA" sz="1100" kern="1400" dirty="0" smtClean="0">
                          <a:solidFill>
                            <a:srgbClr val="000000"/>
                          </a:solidFill>
                          <a:latin typeface="Arial" pitchFamily="34" charset="0"/>
                          <a:cs typeface="Arial" pitchFamily="34" charset="0"/>
                        </a:rPr>
                        <a:t>NPO for operating procedure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NPO for radiology procedure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High NG drainage </a:t>
                      </a: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Increased abdominal girth, abdominal distension or pt. discomfort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Vomiting or emesis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Diarrhea</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68111">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No enteral access available / enteral access lost, displaced or malfunctioning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Inotropes, vasopressor requirement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Patient deemed too sick for enteral feeding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On oral feeds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Reason not known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503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Other  (specify)</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0" marR="0" indent="85725"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If </a:t>
                      </a:r>
                      <a:r>
                        <a:rPr lang="en-US" sz="1100" b="1" u="sng" kern="1400" dirty="0" smtClean="0">
                          <a:solidFill>
                            <a:srgbClr val="000000"/>
                          </a:solidFill>
                          <a:latin typeface="Arial" pitchFamily="34" charset="0"/>
                          <a:cs typeface="Arial" pitchFamily="34" charset="0"/>
                        </a:rPr>
                        <a:t>YES,</a:t>
                      </a:r>
                      <a:r>
                        <a:rPr lang="en-US" sz="1100" b="1" kern="1400" dirty="0" smtClean="0">
                          <a:solidFill>
                            <a:srgbClr val="000000"/>
                          </a:solidFill>
                          <a:latin typeface="Arial" pitchFamily="34" charset="0"/>
                          <a:cs typeface="Arial" pitchFamily="34" charset="0"/>
                        </a:rPr>
                        <a:t> EN received </a:t>
                      </a:r>
                    </a:p>
                    <a:p>
                      <a:pPr marL="0" marR="0" indent="85725"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(Complete below)</a:t>
                      </a:r>
                      <a:endParaRPr lang="en-US" sz="1100" b="1"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4">
                  <a:txBody>
                    <a:bodyPr/>
                    <a:lstStyle/>
                    <a:p>
                      <a:pPr marR="0" indent="0" algn="ctr" rtl="0">
                        <a:spcBef>
                          <a:spcPts val="0"/>
                        </a:spcBef>
                        <a:spcAft>
                          <a:spcPts val="0"/>
                        </a:spcAft>
                      </a:pPr>
                      <a:r>
                        <a:rPr lang="en-US" sz="1100" b="1" i="1" kern="1400" dirty="0" smtClean="0">
                          <a:solidFill>
                            <a:srgbClr val="000000"/>
                          </a:solidFill>
                          <a:latin typeface="Arial" pitchFamily="34" charset="0"/>
                          <a:cs typeface="Arial" pitchFamily="34" charset="0"/>
                        </a:rPr>
                        <a:t>Do NOT use formulas with (restricted) beside</a:t>
                      </a:r>
                      <a:r>
                        <a:rPr lang="en-US" sz="1100" b="1" i="1" kern="1400" baseline="0" dirty="0" smtClean="0">
                          <a:solidFill>
                            <a:srgbClr val="000000"/>
                          </a:solidFill>
                          <a:latin typeface="Arial" pitchFamily="34" charset="0"/>
                          <a:cs typeface="Arial" pitchFamily="34" charset="0"/>
                        </a:rPr>
                        <a:t> the name in </a:t>
                      </a:r>
                      <a:r>
                        <a:rPr lang="en-US" sz="1100" b="1" i="1" kern="1400" baseline="0" dirty="0" err="1" smtClean="0">
                          <a:solidFill>
                            <a:srgbClr val="000000"/>
                          </a:solidFill>
                          <a:latin typeface="Arial" pitchFamily="34" charset="0"/>
                          <a:cs typeface="Arial" pitchFamily="34" charset="0"/>
                        </a:rPr>
                        <a:t>REDCap</a:t>
                      </a:r>
                      <a:r>
                        <a:rPr lang="en-US" sz="1100" b="1" i="1" kern="1400" baseline="0" dirty="0" smtClean="0">
                          <a:solidFill>
                            <a:srgbClr val="000000"/>
                          </a:solidFill>
                          <a:latin typeface="Arial" pitchFamily="34" charset="0"/>
                          <a:cs typeface="Arial" pitchFamily="34" charset="0"/>
                        </a:rPr>
                        <a:t>™ </a:t>
                      </a:r>
                      <a:endParaRPr lang="en-US" sz="1100" b="1" i="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568111">
                <a:tc>
                  <a:txBody>
                    <a:bodyPr/>
                    <a:lstStyle/>
                    <a:p>
                      <a:pPr marL="0" marR="0" lvl="0" indent="360363" algn="just"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Formula</a:t>
                      </a:r>
                      <a:r>
                        <a:rPr lang="en-US" sz="1100" b="0" kern="1400" baseline="0" dirty="0" smtClean="0">
                          <a:solidFill>
                            <a:srgbClr val="000000"/>
                          </a:solidFill>
                          <a:latin typeface="Arial" pitchFamily="34" charset="0"/>
                          <a:cs typeface="Arial" pitchFamily="34" charset="0"/>
                        </a:rPr>
                        <a:t> 1   </a:t>
                      </a:r>
                    </a:p>
                    <a:p>
                      <a:pPr marL="0" marR="0" lvl="0" indent="360363" algn="just"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(company and formula name)</a:t>
                      </a:r>
                    </a:p>
                    <a:p>
                      <a:pPr marL="0" marR="0" lvl="0" indent="360363" algn="just"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68111">
                <a:tc>
                  <a:txBody>
                    <a:bodyPr/>
                    <a:lstStyle/>
                    <a:p>
                      <a:pPr marL="0" marR="0" indent="3603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Formula</a:t>
                      </a:r>
                      <a:r>
                        <a:rPr lang="en-US" sz="1100" b="0" kern="1400" baseline="0" dirty="0" smtClean="0">
                          <a:solidFill>
                            <a:srgbClr val="000000"/>
                          </a:solidFill>
                          <a:latin typeface="Arial" pitchFamily="34" charset="0"/>
                          <a:cs typeface="Arial" pitchFamily="34" charset="0"/>
                        </a:rPr>
                        <a:t> 2 </a:t>
                      </a:r>
                    </a:p>
                    <a:p>
                      <a:pPr marL="0" marR="0" indent="360363"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(company and formula name)</a:t>
                      </a:r>
                    </a:p>
                    <a:p>
                      <a:pPr marL="0" marR="0" indent="360363"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68111">
                <a:tc>
                  <a:txBody>
                    <a:bodyPr/>
                    <a:lstStyle/>
                    <a:p>
                      <a:pPr marL="0" marR="0" indent="3603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chemeClr val="tx1"/>
                          </a:solidFill>
                          <a:latin typeface="Arial" pitchFamily="34" charset="0"/>
                          <a:cs typeface="Arial" pitchFamily="34" charset="0"/>
                        </a:rPr>
                        <a:t>Formula</a:t>
                      </a:r>
                      <a:r>
                        <a:rPr lang="en-US" sz="1100" b="0" kern="1400" baseline="0" dirty="0" smtClean="0">
                          <a:solidFill>
                            <a:schemeClr val="tx1"/>
                          </a:solidFill>
                          <a:latin typeface="Arial" pitchFamily="34" charset="0"/>
                          <a:cs typeface="Arial" pitchFamily="34" charset="0"/>
                        </a:rPr>
                        <a:t> 3     </a:t>
                      </a:r>
                    </a:p>
                    <a:p>
                      <a:pPr marL="0" marR="0" indent="360363"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(company and formula name)</a:t>
                      </a:r>
                    </a:p>
                    <a:p>
                      <a:pPr marL="0" marR="0" indent="3603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chemeClr val="tx1"/>
                          </a:solidFill>
                          <a:latin typeface="Arial" pitchFamily="34" charset="0"/>
                          <a:cs typeface="Arial" pitchFamily="34" charset="0"/>
                        </a:rPr>
                        <a:t>Total Kilocalories from EN (kcal)</a:t>
                      </a: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57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Total Protein from EN (g)</a:t>
                      </a: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Text Box 15"/>
          <p:cNvSpPr txBox="1">
            <a:spLocks noChangeArrowheads="1"/>
          </p:cNvSpPr>
          <p:nvPr/>
        </p:nvSpPr>
        <p:spPr bwMode="auto">
          <a:xfrm>
            <a:off x="5215386" y="382960"/>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5181425" y="393947"/>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3" y="68510"/>
            <a:ext cx="1224136" cy="532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2240" y="457200"/>
            <a:ext cx="3770584" cy="261610"/>
          </a:xfrm>
          <a:prstGeom prst="rect">
            <a:avLst/>
          </a:prstGeom>
          <a:noFill/>
        </p:spPr>
        <p:txBody>
          <a:bodyPr wrap="none" rtlCol="0">
            <a:spAutoFit/>
          </a:bodyPr>
          <a:lstStyle/>
          <a:p>
            <a:r>
              <a:rPr lang="en-US" sz="1100" b="1" i="1" dirty="0" smtClean="0">
                <a:latin typeface="Arial" panose="020B0604020202020204" pitchFamily="34" charset="0"/>
                <a:cs typeface="Arial" panose="020B0604020202020204" pitchFamily="34" charset="0"/>
              </a:rPr>
              <a:t>(Collect from Study Day 1 through Study Day 12 only)</a:t>
            </a:r>
            <a:endParaRPr lang="en-CA" sz="1100" b="1" i="1" dirty="0">
              <a:latin typeface="Arial" panose="020B0604020202020204" pitchFamily="34" charset="0"/>
              <a:cs typeface="Arial" panose="020B0604020202020204" pitchFamily="34" charset="0"/>
            </a:endParaRPr>
          </a:p>
        </p:txBody>
      </p:sp>
      <p:sp>
        <p:nvSpPr>
          <p:cNvPr id="14"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37</a:t>
            </a:fld>
            <a:endParaRPr lang="en-CA" dirty="0"/>
          </a:p>
        </p:txBody>
      </p:sp>
    </p:spTree>
    <p:extLst>
      <p:ext uri="{BB962C8B-B14F-4D97-AF65-F5344CB8AC3E}">
        <p14:creationId xmlns:p14="http://schemas.microsoft.com/office/powerpoint/2010/main" val="213084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01" name="Text Box 413"/>
          <p:cNvSpPr txBox="1">
            <a:spLocks noChangeArrowheads="1"/>
          </p:cNvSpPr>
          <p:nvPr/>
        </p:nvSpPr>
        <p:spPr bwMode="auto">
          <a:xfrm>
            <a:off x="51401" y="179512"/>
            <a:ext cx="6858000" cy="3210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Daily Nutrition (2/2)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00" name="Text Box 412"/>
          <p:cNvSpPr txBox="1">
            <a:spLocks noChangeArrowheads="1"/>
          </p:cNvSpPr>
          <p:nvPr/>
        </p:nvSpPr>
        <p:spPr bwMode="auto">
          <a:xfrm>
            <a:off x="5841826" y="395536"/>
            <a:ext cx="971550" cy="30981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Page #:_______</a:t>
            </a:r>
            <a:r>
              <a:rPr kumimoji="0" lang="en-US" sz="1600" b="1" i="1"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0"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69" name="Table 468"/>
          <p:cNvGraphicFramePr>
            <a:graphicFrameLocks noGrp="1"/>
          </p:cNvGraphicFramePr>
          <p:nvPr>
            <p:extLst>
              <p:ext uri="{D42A27DB-BD31-4B8C-83A1-F6EECF244321}">
                <p14:modId xmlns:p14="http://schemas.microsoft.com/office/powerpoint/2010/main" val="4072809081"/>
              </p:ext>
            </p:extLst>
          </p:nvPr>
        </p:nvGraphicFramePr>
        <p:xfrm>
          <a:off x="116632" y="720883"/>
          <a:ext cx="6624736" cy="6151010"/>
        </p:xfrm>
        <a:graphic>
          <a:graphicData uri="http://schemas.openxmlformats.org/drawingml/2006/table">
            <a:tbl>
              <a:tblPr/>
              <a:tblGrid>
                <a:gridCol w="2736304"/>
                <a:gridCol w="936104"/>
                <a:gridCol w="1008112"/>
                <a:gridCol w="1008112"/>
                <a:gridCol w="936104"/>
              </a:tblGrid>
              <a:tr h="212514">
                <a:tc>
                  <a:txBody>
                    <a:bodyPr/>
                    <a:lstStyle/>
                    <a:p>
                      <a:pPr marR="0" indent="0" algn="l" rtl="0">
                        <a:lnSpc>
                          <a:spcPct val="100000"/>
                        </a:lnSpc>
                        <a:spcBef>
                          <a:spcPts val="0"/>
                        </a:spcBef>
                        <a:spcAft>
                          <a:spcPts val="0"/>
                        </a:spcAft>
                      </a:pPr>
                      <a:r>
                        <a:rPr lang="en-US" sz="1100" b="1" kern="1400" dirty="0">
                          <a:solidFill>
                            <a:srgbClr val="000000"/>
                          </a:solidFill>
                          <a:latin typeface="Arial" pitchFamily="34" charset="0"/>
                          <a:cs typeface="Arial" pitchFamily="34" charset="0"/>
                        </a:rPr>
                        <a:t>Date </a:t>
                      </a: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866">
                <a:tc>
                  <a:txBody>
                    <a:bodyPr/>
                    <a:lstStyle/>
                    <a:p>
                      <a:pPr marL="0" marR="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Was a Protein</a:t>
                      </a:r>
                      <a:r>
                        <a:rPr lang="en-US" sz="1100" b="1" kern="1400" baseline="0" dirty="0" smtClean="0">
                          <a:solidFill>
                            <a:schemeClr val="tx1"/>
                          </a:solidFill>
                          <a:latin typeface="Arial" pitchFamily="34" charset="0"/>
                          <a:cs typeface="Arial" pitchFamily="34" charset="0"/>
                        </a:rPr>
                        <a:t> Supplement given?</a:t>
                      </a:r>
                      <a:endParaRPr lang="en-US" sz="1100" b="1" kern="140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1587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Protein Supplement Name(s)</a:t>
                      </a: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chemeClr val="tx1"/>
                        </a:solidFill>
                        <a:latin typeface="Arial" pitchFamily="34" charset="0"/>
                        <a:cs typeface="Arial" pitchFamily="34" charset="0"/>
                      </a:endParaRP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15874">
                <a:tc>
                  <a:txBody>
                    <a:bodyPr/>
                    <a:lstStyle/>
                    <a:p>
                      <a:pPr marL="179388" marR="0" indent="3175"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Total Calories (kcal) from Protein</a:t>
                      </a:r>
                      <a:r>
                        <a:rPr lang="en-US" sz="1100" kern="1400" baseline="0" dirty="0" smtClean="0">
                          <a:solidFill>
                            <a:schemeClr val="tx1"/>
                          </a:solidFill>
                          <a:latin typeface="Arial" pitchFamily="34" charset="0"/>
                          <a:cs typeface="Arial" pitchFamily="34" charset="0"/>
                        </a:rPr>
                        <a:t> Supplement</a:t>
                      </a:r>
                      <a:endParaRPr lang="en-US" sz="1100" kern="140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15874">
                <a:tc>
                  <a:txBody>
                    <a:bodyPr/>
                    <a:lstStyle/>
                    <a:p>
                      <a:pPr marL="179388" marR="0" indent="3175"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Total Protein (g) from Protein</a:t>
                      </a:r>
                      <a:r>
                        <a:rPr lang="en-US" sz="1100" kern="1400" baseline="0" dirty="0" smtClean="0">
                          <a:solidFill>
                            <a:schemeClr val="tx1"/>
                          </a:solidFill>
                          <a:latin typeface="Arial" pitchFamily="34" charset="0"/>
                          <a:cs typeface="Arial" pitchFamily="34" charset="0"/>
                        </a:rPr>
                        <a:t> Supplement</a:t>
                      </a:r>
                      <a:endParaRPr lang="en-US" sz="1100" kern="140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cap="none" baseline="0" dirty="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86866">
                <a:tc>
                  <a:txBody>
                    <a:bodyPr/>
                    <a:lstStyle/>
                    <a:p>
                      <a:pPr marL="0" marR="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Was Parenteral</a:t>
                      </a:r>
                      <a:r>
                        <a:rPr lang="en-US" sz="1100" b="1" kern="1400" baseline="0" dirty="0" smtClean="0">
                          <a:solidFill>
                            <a:schemeClr val="tx1"/>
                          </a:solidFill>
                          <a:latin typeface="Arial" pitchFamily="34" charset="0"/>
                          <a:cs typeface="Arial" pitchFamily="34" charset="0"/>
                        </a:rPr>
                        <a:t> Nutrition (PN) given?</a:t>
                      </a:r>
                      <a:endParaRPr lang="en-US" sz="1100" b="1" kern="1400" dirty="0" smtClean="0">
                        <a:solidFill>
                          <a:schemeClr val="tx1"/>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7008">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Total Calories (kcal) from PN</a:t>
                      </a:r>
                      <a:endParaRPr lang="en-US" sz="1100" b="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4159">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Total Protein (g) from PN</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866">
                <a:tc>
                  <a:txBody>
                    <a:bodyPr/>
                    <a:lstStyle/>
                    <a:p>
                      <a:pPr marL="0" marR="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Oral Nutrition given?</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714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Medications</a:t>
                      </a:r>
                      <a:endParaRPr lang="en-US" sz="1100" b="1"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186866">
                <a:tc>
                  <a:txBody>
                    <a:bodyPr/>
                    <a:lstStyle/>
                    <a:p>
                      <a:pPr marL="0" marR="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Was </a:t>
                      </a:r>
                      <a:r>
                        <a:rPr lang="en-US" sz="1100" b="1" kern="1400" dirty="0" err="1" smtClean="0">
                          <a:solidFill>
                            <a:srgbClr val="000000"/>
                          </a:solidFill>
                          <a:latin typeface="Arial" pitchFamily="34" charset="0"/>
                          <a:cs typeface="Arial" pitchFamily="34" charset="0"/>
                        </a:rPr>
                        <a:t>Propofol</a:t>
                      </a:r>
                      <a:r>
                        <a:rPr lang="en-US" sz="1100" b="1" kern="1400" dirty="0" smtClean="0">
                          <a:solidFill>
                            <a:srgbClr val="000000"/>
                          </a:solidFill>
                          <a:latin typeface="Arial" pitchFamily="34" charset="0"/>
                          <a:cs typeface="Arial" pitchFamily="34" charset="0"/>
                        </a:rPr>
                        <a:t> received for ≥ 6 hours?</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7008">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Volume of </a:t>
                      </a:r>
                      <a:r>
                        <a:rPr lang="en-US" sz="1100" b="0" kern="1400" dirty="0" err="1" smtClean="0">
                          <a:solidFill>
                            <a:srgbClr val="000000"/>
                          </a:solidFill>
                          <a:latin typeface="Arial" pitchFamily="34" charset="0"/>
                          <a:cs typeface="Arial" pitchFamily="34" charset="0"/>
                        </a:rPr>
                        <a:t>propofol</a:t>
                      </a:r>
                      <a:r>
                        <a:rPr lang="en-US" sz="1100" b="0" kern="1400" dirty="0" smtClean="0">
                          <a:solidFill>
                            <a:srgbClr val="000000"/>
                          </a:solidFill>
                          <a:latin typeface="Arial" pitchFamily="34" charset="0"/>
                          <a:cs typeface="Arial" pitchFamily="34" charset="0"/>
                        </a:rPr>
                        <a:t> received</a:t>
                      </a:r>
                      <a:r>
                        <a:rPr lang="en-US" sz="1100" b="0" kern="1400" baseline="0" dirty="0" smtClean="0">
                          <a:solidFill>
                            <a:srgbClr val="000000"/>
                          </a:solidFill>
                          <a:latin typeface="Arial" pitchFamily="34" charset="0"/>
                          <a:cs typeface="Arial" pitchFamily="34" charset="0"/>
                        </a:rPr>
                        <a:t> (mL)</a:t>
                      </a:r>
                      <a:endParaRPr lang="en-US" sz="1100" b="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866">
                <a:tc>
                  <a:txBody>
                    <a:bodyPr/>
                    <a:lstStyle/>
                    <a:p>
                      <a:pPr marL="0" marR="0" indent="87313" algn="l" rtl="0">
                        <a:spcBef>
                          <a:spcPts val="0"/>
                        </a:spcBef>
                        <a:spcAft>
                          <a:spcPts val="0"/>
                        </a:spcAft>
                      </a:pPr>
                      <a:r>
                        <a:rPr lang="en-US" sz="1100" b="1" kern="1400" dirty="0" smtClean="0">
                          <a:solidFill>
                            <a:srgbClr val="000000"/>
                          </a:solidFill>
                          <a:latin typeface="Arial" pitchFamily="34" charset="0"/>
                          <a:cs typeface="Arial" pitchFamily="34" charset="0"/>
                        </a:rPr>
                        <a:t>Was Insulin received?</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dirty="0" smtClean="0">
                          <a:latin typeface="Arial" pitchFamily="34" charset="0"/>
                          <a:ea typeface="MS Mincho"/>
                          <a:cs typeface="Arial" pitchFamily="34" charset="0"/>
                        </a:rPr>
                        <a:t>No  </a:t>
                      </a:r>
                      <a:r>
                        <a:rPr lang="en-CA" sz="1100" cap="none" baseline="0" dirty="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cap="none" baseline="0" dirty="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dirty="0" smtClean="0">
                          <a:latin typeface="Arial" pitchFamily="34" charset="0"/>
                          <a:ea typeface="MS Mincho"/>
                          <a:cs typeface="Arial" pitchFamily="34" charset="0"/>
                        </a:rPr>
                        <a:t>No  </a:t>
                      </a:r>
                      <a:r>
                        <a:rPr lang="en-CA" sz="1100" cap="none" baseline="0" dirty="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cap="none" baseline="0" dirty="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866">
                <a:tc>
                  <a:txBody>
                    <a:bodyPr/>
                    <a:lstStyle/>
                    <a:p>
                      <a:pPr marL="85725" marR="0" indent="180975"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Insulin total dose (units)</a:t>
                      </a: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6866">
                <a:tc>
                  <a:txBody>
                    <a:bodyPr/>
                    <a:lstStyle/>
                    <a:p>
                      <a:pPr marL="0" marR="0" indent="87313" algn="l" rtl="0">
                        <a:spcBef>
                          <a:spcPts val="0"/>
                        </a:spcBef>
                        <a:spcAft>
                          <a:spcPts val="0"/>
                        </a:spcAft>
                      </a:pPr>
                      <a:r>
                        <a:rPr lang="en-US" sz="1100" b="1" kern="1400" dirty="0" smtClean="0">
                          <a:solidFill>
                            <a:srgbClr val="000000"/>
                          </a:solidFill>
                          <a:latin typeface="Arial" pitchFamily="34" charset="0"/>
                          <a:cs typeface="Arial" pitchFamily="34" charset="0"/>
                        </a:rPr>
                        <a:t>Were Opiates received?</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9711">
                <a:tc>
                  <a:txBody>
                    <a:bodyPr/>
                    <a:lstStyle/>
                    <a:p>
                      <a:pPr marL="0" marR="0" indent="87313" algn="l" rtl="0">
                        <a:spcBef>
                          <a:spcPts val="0"/>
                        </a:spcBef>
                        <a:spcAft>
                          <a:spcPts val="0"/>
                        </a:spcAft>
                      </a:pPr>
                      <a:r>
                        <a:rPr lang="en-US" sz="1100" b="1" kern="1400" baseline="0" dirty="0" smtClean="0">
                          <a:solidFill>
                            <a:srgbClr val="000000"/>
                          </a:solidFill>
                          <a:latin typeface="Arial" pitchFamily="34" charset="0"/>
                          <a:cs typeface="Arial" pitchFamily="34" charset="0"/>
                        </a:rPr>
                        <a:t>Were Motility Agents received? </a:t>
                      </a:r>
                      <a:r>
                        <a:rPr lang="en-US" sz="1100" b="0" kern="1400" baseline="0" dirty="0" smtClean="0">
                          <a:solidFill>
                            <a:srgbClr val="000000"/>
                          </a:solidFill>
                          <a:latin typeface="Arial" pitchFamily="34" charset="0"/>
                          <a:cs typeface="Arial" pitchFamily="34" charset="0"/>
                        </a:rPr>
                        <a:t>(metoclopramide. erythromycin, </a:t>
                      </a:r>
                      <a:r>
                        <a:rPr lang="en-US" sz="1100" b="0" kern="1400" baseline="0" dirty="0" err="1" smtClean="0">
                          <a:solidFill>
                            <a:srgbClr val="000000"/>
                          </a:solidFill>
                          <a:latin typeface="Arial" pitchFamily="34" charset="0"/>
                          <a:cs typeface="Arial" pitchFamily="34" charset="0"/>
                        </a:rPr>
                        <a:t>domperidone</a:t>
                      </a:r>
                      <a:r>
                        <a:rPr lang="en-US" sz="1100" b="0" kern="1400" baseline="0" dirty="0" smtClean="0">
                          <a:solidFill>
                            <a:srgbClr val="000000"/>
                          </a:solidFill>
                          <a:latin typeface="Arial" pitchFamily="34" charset="0"/>
                          <a:cs typeface="Arial" pitchFamily="34" charset="0"/>
                        </a:rPr>
                        <a:t>, other)</a:t>
                      </a:r>
                      <a:r>
                        <a:rPr lang="en-US" sz="1100" b="1" kern="1400" baseline="0" dirty="0" smtClean="0">
                          <a:solidFill>
                            <a:srgbClr val="000000"/>
                          </a:solidFill>
                          <a:latin typeface="Arial" pitchFamily="34" charset="0"/>
                          <a:cs typeface="Arial" pitchFamily="34" charset="0"/>
                        </a:rPr>
                        <a:t> </a:t>
                      </a:r>
                      <a:endParaRPr lang="en-US" sz="1100" b="1"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CA" sz="1100" cap="none" baseline="0" smtClean="0">
                          <a:latin typeface="Arial" pitchFamily="34" charset="0"/>
                          <a:ea typeface="MS Mincho"/>
                          <a:cs typeface="Arial" pitchFamily="34" charset="0"/>
                        </a:rPr>
                        <a:t>Yes  </a:t>
                      </a:r>
                      <a:r>
                        <a:rPr lang="en-CA" sz="1100" kern="1400" cap="none" baseline="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smtClean="0">
                          <a:latin typeface="Arial" pitchFamily="34" charset="0"/>
                          <a:ea typeface="MS Mincho"/>
                          <a:cs typeface="Arial" pitchFamily="34" charset="0"/>
                        </a:rPr>
                        <a:t>No  </a:t>
                      </a:r>
                      <a:r>
                        <a:rPr lang="en-CA" sz="1100" cap="none" baseline="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smtClean="0">
                          <a:solidFill>
                            <a:srgbClr val="000000"/>
                          </a:solidFill>
                          <a:latin typeface="Wingdings" pitchFamily="2" charset="2"/>
                          <a:cs typeface="Arial" pitchFamily="34" charset="0"/>
                        </a:rPr>
                        <a:t>o</a:t>
                      </a:r>
                      <a:r>
                        <a:rPr lang="en-US" sz="1100" kern="1400" cap="none" baseline="0" smtClean="0">
                          <a:solidFill>
                            <a:srgbClr val="000000"/>
                          </a:solidFill>
                          <a:latin typeface="Arial" pitchFamily="34" charset="0"/>
                          <a:cs typeface="Arial" pitchFamily="34" charset="0"/>
                        </a:rPr>
                        <a:t> </a:t>
                      </a:r>
                      <a:r>
                        <a:rPr lang="en-US" sz="1100" cap="none" baseline="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p>
                    <a:p>
                      <a:pPr marL="171450" marR="0" indent="-171450" algn="l" defTabSz="914400" rtl="0" eaLnBrk="1" fontAlgn="auto" latinLnBrk="0" hangingPunct="1">
                        <a:lnSpc>
                          <a:spcPct val="100000"/>
                        </a:lnSpc>
                        <a:spcBef>
                          <a:spcPts val="0"/>
                        </a:spcBef>
                        <a:spcAft>
                          <a:spcPts val="0"/>
                        </a:spcAft>
                        <a:buClrTx/>
                        <a:buSzTx/>
                        <a:buFont typeface="Wingdings"/>
                        <a:buChar char="o"/>
                        <a:tabLst/>
                        <a:defRPr/>
                      </a:pPr>
                      <a:r>
                        <a:rPr lang="en-CA" sz="1100" cap="none" baseline="0" dirty="0" smtClean="0">
                          <a:latin typeface="Arial" pitchFamily="34" charset="0"/>
                          <a:ea typeface="MS Mincho"/>
                          <a:cs typeface="Arial" pitchFamily="34" charset="0"/>
                        </a:rPr>
                        <a:t>No  </a:t>
                      </a:r>
                      <a:r>
                        <a:rPr lang="en-CA" sz="1100" cap="none" baseline="0" dirty="0" smtClean="0">
                          <a:solidFill>
                            <a:schemeClr val="bg1"/>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US" sz="1100" cap="none" baseline="0" dirty="0" smtClean="0">
                          <a:latin typeface="Arial" pitchFamily="34" charset="0"/>
                          <a:ea typeface="MS Mincho"/>
                          <a:cs typeface="Arial" pitchFamily="34" charset="0"/>
                        </a:rPr>
                        <a:t>Not Available</a:t>
                      </a:r>
                      <a:endParaRPr lang="en-US" sz="1100" kern="1400" cap="none" baseline="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0" name="Text Box 15"/>
          <p:cNvSpPr txBox="1">
            <a:spLocks noChangeArrowheads="1"/>
          </p:cNvSpPr>
          <p:nvPr/>
        </p:nvSpPr>
        <p:spPr bwMode="auto">
          <a:xfrm>
            <a:off x="5215386" y="323528"/>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5181425" y="32352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3" y="68510"/>
            <a:ext cx="1224136" cy="5323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2240" y="457200"/>
            <a:ext cx="3770584" cy="261610"/>
          </a:xfrm>
          <a:prstGeom prst="rect">
            <a:avLst/>
          </a:prstGeom>
          <a:noFill/>
        </p:spPr>
        <p:txBody>
          <a:bodyPr wrap="none" rtlCol="0">
            <a:spAutoFit/>
          </a:bodyPr>
          <a:lstStyle/>
          <a:p>
            <a:r>
              <a:rPr lang="en-US" sz="1100" b="1" i="1" dirty="0" smtClean="0">
                <a:latin typeface="Arial" panose="020B0604020202020204" pitchFamily="34" charset="0"/>
                <a:cs typeface="Arial" panose="020B0604020202020204" pitchFamily="34" charset="0"/>
              </a:rPr>
              <a:t>(Collect from Study Day 1 through Study Day 12 only)</a:t>
            </a:r>
            <a:endParaRPr lang="en-CA" sz="1100" b="1" i="1" dirty="0">
              <a:latin typeface="Arial" panose="020B0604020202020204" pitchFamily="34" charset="0"/>
              <a:cs typeface="Arial" panose="020B0604020202020204" pitchFamily="34" charset="0"/>
            </a:endParaRPr>
          </a:p>
        </p:txBody>
      </p:sp>
      <p:sp>
        <p:nvSpPr>
          <p:cNvPr id="14" name="Slide Number Placeholder 9"/>
          <p:cNvSpPr>
            <a:spLocks noGrp="1"/>
          </p:cNvSpPr>
          <p:nvPr>
            <p:ph type="sldNum" sz="quarter" idx="12"/>
          </p:nvPr>
        </p:nvSpPr>
        <p:spPr>
          <a:xfrm>
            <a:off x="6453336" y="7543"/>
            <a:ext cx="404663" cy="243977"/>
          </a:xfrm>
        </p:spPr>
        <p:txBody>
          <a:bodyPr/>
          <a:lstStyle/>
          <a:p>
            <a:fld id="{FDE86200-F1F7-4FF7-847E-D71C11135875}" type="slidenum">
              <a:rPr lang="en-CA" smtClean="0"/>
              <a:pPr/>
              <a:t>38</a:t>
            </a:fld>
            <a:endParaRPr lang="en-CA" dirty="0"/>
          </a:p>
        </p:txBody>
      </p:sp>
    </p:spTree>
    <p:extLst>
      <p:ext uri="{BB962C8B-B14F-4D97-AF65-F5344CB8AC3E}">
        <p14:creationId xmlns:p14="http://schemas.microsoft.com/office/powerpoint/2010/main" val="5521220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29263607"/>
              </p:ext>
            </p:extLst>
          </p:nvPr>
        </p:nvGraphicFramePr>
        <p:xfrm>
          <a:off x="214290" y="1187624"/>
          <a:ext cx="6500858" cy="6090350"/>
        </p:xfrm>
        <a:graphic>
          <a:graphicData uri="http://schemas.openxmlformats.org/drawingml/2006/table">
            <a:tbl>
              <a:tblPr/>
              <a:tblGrid>
                <a:gridCol w="1311098"/>
                <a:gridCol w="5189760"/>
              </a:tblGrid>
              <a:tr h="936104">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Instructions</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collected </a:t>
                      </a:r>
                      <a:r>
                        <a:rPr lang="en-CA" sz="1100" kern="1400" dirty="0">
                          <a:solidFill>
                            <a:srgbClr val="000000"/>
                          </a:solidFill>
                          <a:latin typeface="Arial" pitchFamily="34" charset="0"/>
                          <a:cs typeface="Arial" pitchFamily="34" charset="0"/>
                        </a:rPr>
                        <a:t>to determine the frequency and type of </a:t>
                      </a:r>
                      <a:r>
                        <a:rPr lang="en-CA" sz="1100" kern="1400" dirty="0" smtClean="0">
                          <a:solidFill>
                            <a:srgbClr val="000000"/>
                          </a:solidFill>
                          <a:latin typeface="Arial" pitchFamily="34" charset="0"/>
                          <a:cs typeface="Arial" pitchFamily="34" charset="0"/>
                        </a:rPr>
                        <a:t>burn</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related operative </a:t>
                      </a:r>
                      <a:r>
                        <a:rPr lang="en-CA" sz="1100" kern="1400" dirty="0">
                          <a:solidFill>
                            <a:srgbClr val="000000"/>
                          </a:solidFill>
                          <a:latin typeface="Arial" pitchFamily="34" charset="0"/>
                          <a:cs typeface="Arial" pitchFamily="34" charset="0"/>
                        </a:rPr>
                        <a:t>procedures that the patient undergoes during the study.</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L="87313" marR="0" indent="0" algn="l" rtl="0">
                        <a:spcBef>
                          <a:spcPts val="0"/>
                        </a:spcBef>
                        <a:spcAft>
                          <a:spcPts val="0"/>
                        </a:spcAft>
                        <a:buFont typeface="Arial" pitchFamily="34" charset="0"/>
                        <a:buNone/>
                      </a:pPr>
                      <a:r>
                        <a:rPr lang="en-US" sz="1100" b="1" u="sng" kern="1400" baseline="0" dirty="0" smtClean="0">
                          <a:solidFill>
                            <a:schemeClr val="tx1"/>
                          </a:solidFill>
                          <a:latin typeface="Arial" pitchFamily="34" charset="0"/>
                          <a:cs typeface="Arial" pitchFamily="34" charset="0"/>
                        </a:rPr>
                        <a:t>NOTE</a:t>
                      </a:r>
                      <a:r>
                        <a:rPr lang="en-US" sz="1100" kern="1400" dirty="0" smtClean="0">
                          <a:solidFill>
                            <a:srgbClr val="000000"/>
                          </a:solidFill>
                          <a:latin typeface="Arial" pitchFamily="34" charset="0"/>
                          <a:cs typeface="Arial" pitchFamily="34" charset="0"/>
                        </a:rPr>
                        <a:t>:</a:t>
                      </a:r>
                      <a:r>
                        <a:rPr lang="en-US" sz="1100" kern="1400" baseline="0" dirty="0" smtClean="0">
                          <a:solidFill>
                            <a:srgbClr val="000000"/>
                          </a:solidFill>
                          <a:latin typeface="Arial" pitchFamily="34" charset="0"/>
                          <a:cs typeface="Arial" pitchFamily="34" charset="0"/>
                        </a:rPr>
                        <a:t> This data only needs to be completed on study days when a burn related operative procedure is performed. Do </a:t>
                      </a:r>
                      <a:r>
                        <a:rPr lang="en-US" sz="1100" b="0" u="sng" kern="1400" baseline="0" dirty="0" smtClean="0">
                          <a:solidFill>
                            <a:srgbClr val="000000"/>
                          </a:solidFill>
                          <a:latin typeface="Arial" pitchFamily="34" charset="0"/>
                          <a:cs typeface="Arial" pitchFamily="34" charset="0"/>
                        </a:rPr>
                        <a:t>NOT</a:t>
                      </a:r>
                      <a:r>
                        <a:rPr lang="en-US" sz="1100" b="0" kern="1400" baseline="0" dirty="0" smtClean="0">
                          <a:solidFill>
                            <a:srgbClr val="000000"/>
                          </a:solidFill>
                          <a:latin typeface="Arial" pitchFamily="34" charset="0"/>
                          <a:cs typeface="Arial" pitchFamily="34" charset="0"/>
                        </a:rPr>
                        <a:t> open this form in </a:t>
                      </a:r>
                      <a:r>
                        <a:rPr lang="en-US" sz="1100" b="0" kern="1400" baseline="0" dirty="0" err="1" smtClean="0">
                          <a:solidFill>
                            <a:srgbClr val="000000"/>
                          </a:solidFill>
                          <a:latin typeface="Arial" pitchFamily="34" charset="0"/>
                          <a:cs typeface="Arial" pitchFamily="34" charset="0"/>
                        </a:rPr>
                        <a:t>REDCap</a:t>
                      </a:r>
                      <a:r>
                        <a:rPr lang="en-US" sz="1100" b="0" kern="1400" baseline="0" dirty="0" smtClean="0">
                          <a:solidFill>
                            <a:srgbClr val="000000"/>
                          </a:solidFill>
                          <a:latin typeface="Arial" pitchFamily="34" charset="0"/>
                          <a:cs typeface="Arial" pitchFamily="34" charset="0"/>
                        </a:rPr>
                        <a:t>™ unless you have a burn related operative procedure to report. </a:t>
                      </a:r>
                      <a:endParaRPr lang="en-US" sz="1100"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6064">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Data </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Collection</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1588"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Record all burn related operative procedures from Study Day 1 (ACU admission) to</a:t>
                      </a:r>
                      <a:r>
                        <a:rPr lang="en-CA" sz="1100" kern="1400" baseline="0" dirty="0" smtClean="0">
                          <a:solidFill>
                            <a:srgbClr val="000000"/>
                          </a:solidFill>
                          <a:latin typeface="Arial" pitchFamily="34" charset="0"/>
                          <a:cs typeface="Arial" pitchFamily="34" charset="0"/>
                        </a:rPr>
                        <a:t> whichever of the following events occur first:</a:t>
                      </a:r>
                    </a:p>
                    <a:p>
                      <a:pPr marL="257175"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CA" sz="1100" kern="1400" dirty="0" smtClean="0">
                          <a:solidFill>
                            <a:srgbClr val="000000"/>
                          </a:solidFill>
                          <a:latin typeface="Arial" pitchFamily="34" charset="0"/>
                          <a:cs typeface="Arial" pitchFamily="34" charset="0"/>
                        </a:rPr>
                        <a:t>10 days post last successful grafting (stop of study IP + 3 days) </a:t>
                      </a:r>
                    </a:p>
                    <a:p>
                      <a:pPr marL="257175"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CA" sz="1100" kern="1400" dirty="0" smtClean="0">
                          <a:solidFill>
                            <a:srgbClr val="000000"/>
                          </a:solidFill>
                          <a:latin typeface="Arial" pitchFamily="34" charset="0"/>
                          <a:cs typeface="Arial" pitchFamily="34" charset="0"/>
                        </a:rPr>
                        <a:t>ACU discharge </a:t>
                      </a:r>
                      <a:endParaRPr lang="en-CA" sz="1100" u="sng" kern="1400" dirty="0" smtClean="0">
                        <a:solidFill>
                          <a:srgbClr val="000000"/>
                        </a:solidFill>
                        <a:latin typeface="Arial" pitchFamily="34" charset="0"/>
                        <a:cs typeface="Arial" pitchFamily="34" charset="0"/>
                      </a:endParaRPr>
                    </a:p>
                    <a:p>
                      <a:pPr marL="257175"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CA" sz="1100" u="none" kern="1400" dirty="0" smtClean="0">
                          <a:solidFill>
                            <a:srgbClr val="000000"/>
                          </a:solidFill>
                          <a:latin typeface="Arial" pitchFamily="34" charset="0"/>
                          <a:cs typeface="Arial" pitchFamily="34" charset="0"/>
                        </a:rPr>
                        <a:t>3</a:t>
                      </a:r>
                      <a:r>
                        <a:rPr lang="en-CA" sz="1100" kern="1400" dirty="0" smtClean="0">
                          <a:solidFill>
                            <a:srgbClr val="000000"/>
                          </a:solidFill>
                          <a:latin typeface="Arial" pitchFamily="34" charset="0"/>
                          <a:cs typeface="Arial" pitchFamily="34" charset="0"/>
                        </a:rPr>
                        <a:t> months from ACU admission</a:t>
                      </a:r>
                      <a:endParaRPr lang="en-US" sz="1100"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3204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Date</a:t>
                      </a:r>
                      <a:endParaRPr lang="en-US" sz="1100" kern="1400" dirty="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rtl="0">
                        <a:spcBef>
                          <a:spcPts val="0"/>
                        </a:spcBef>
                        <a:spcAft>
                          <a:spcPts val="0"/>
                        </a:spcAft>
                      </a:pPr>
                      <a:r>
                        <a:rPr lang="en-CA" sz="1100" kern="1400" dirty="0">
                          <a:solidFill>
                            <a:srgbClr val="000000"/>
                          </a:solidFill>
                          <a:latin typeface="Arial" pitchFamily="34" charset="0"/>
                          <a:cs typeface="Arial" pitchFamily="34" charset="0"/>
                        </a:rPr>
                        <a:t>Enter the date corresponding to the calendar </a:t>
                      </a:r>
                      <a:r>
                        <a:rPr lang="en-CA" sz="1100" kern="1400" dirty="0" smtClean="0">
                          <a:solidFill>
                            <a:srgbClr val="000000"/>
                          </a:solidFill>
                          <a:latin typeface="Arial" pitchFamily="34" charset="0"/>
                          <a:cs typeface="Arial" pitchFamily="34" charset="0"/>
                        </a:rPr>
                        <a:t>day that the operative procedure </a:t>
                      </a:r>
                    </a:p>
                    <a:p>
                      <a:pPr marL="0" marR="0" indent="85725" algn="l" rtl="0">
                        <a:spcBef>
                          <a:spcPts val="0"/>
                        </a:spcBef>
                        <a:spcAft>
                          <a:spcPts val="0"/>
                        </a:spcAft>
                      </a:pPr>
                      <a:r>
                        <a:rPr lang="en-CA" sz="1100" kern="1400" dirty="0" smtClean="0">
                          <a:solidFill>
                            <a:srgbClr val="000000"/>
                          </a:solidFill>
                          <a:latin typeface="Arial" pitchFamily="34" charset="0"/>
                          <a:cs typeface="Arial" pitchFamily="34" charset="0"/>
                        </a:rPr>
                        <a:t>was performed</a:t>
                      </a:r>
                      <a:r>
                        <a:rPr lang="en-CA" sz="1100" kern="1400" baseline="0" dirty="0" smtClean="0">
                          <a:solidFill>
                            <a:srgbClr val="000000"/>
                          </a:solidFill>
                          <a:latin typeface="Arial" pitchFamily="34" charset="0"/>
                          <a:cs typeface="Arial" pitchFamily="34" charset="0"/>
                        </a:rPr>
                        <a:t> (YYYY-MM-DD)</a:t>
                      </a:r>
                      <a:endParaRPr lang="en-US" sz="1100"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606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Burn related operative procedure today?</a:t>
                      </a: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1588" algn="l" defTabSz="914400" rtl="0" eaLnBrk="1" fontAlgn="auto" latinLnBrk="0" hangingPunct="1">
                        <a:lnSpc>
                          <a:spcPct val="100000"/>
                        </a:lnSpc>
                        <a:spcBef>
                          <a:spcPts val="0"/>
                        </a:spcBef>
                        <a:spcAft>
                          <a:spcPts val="0"/>
                        </a:spcAft>
                        <a:buClrTx/>
                        <a:buSzTx/>
                        <a:buFontTx/>
                        <a:buNone/>
                        <a:tabLst>
                          <a:tab pos="-2008936800" algn="l"/>
                        </a:tabLst>
                        <a:defRPr/>
                      </a:pPr>
                      <a:r>
                        <a:rPr lang="en-US" sz="1100" kern="1400" dirty="0" smtClean="0">
                          <a:solidFill>
                            <a:srgbClr val="000000"/>
                          </a:solidFill>
                          <a:latin typeface="Arial" pitchFamily="34" charset="0"/>
                          <a:cs typeface="Arial" pitchFamily="34" charset="0"/>
                        </a:rPr>
                        <a:t>Select</a:t>
                      </a:r>
                      <a:r>
                        <a:rPr lang="en-US" sz="1100" kern="1400" baseline="0" dirty="0" smtClean="0">
                          <a:solidFill>
                            <a:srgbClr val="000000"/>
                          </a:solidFill>
                          <a:latin typeface="Arial" pitchFamily="34" charset="0"/>
                          <a:cs typeface="Arial" pitchFamily="34" charset="0"/>
                        </a:rPr>
                        <a:t> "YES" to open the form and record the details of the burn related operative procedure performed on that study day.</a:t>
                      </a:r>
                      <a:endParaRPr lang="en-CA" sz="1100"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606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Was the Operative procedure planned or unplanned? </a:t>
                      </a: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defTabSz="914400" rtl="0" eaLnBrk="1" fontAlgn="auto" latinLnBrk="0" hangingPunct="1">
                        <a:lnSpc>
                          <a:spcPct val="100000"/>
                        </a:lnSpc>
                        <a:spcBef>
                          <a:spcPts val="0"/>
                        </a:spcBef>
                        <a:spcAft>
                          <a:spcPts val="0"/>
                        </a:spcAft>
                        <a:buClrTx/>
                        <a:buSzTx/>
                        <a:buFontTx/>
                        <a:buNone/>
                        <a:tabLst>
                          <a:tab pos="-2008936800" algn="l"/>
                        </a:tabLst>
                        <a:defRPr/>
                      </a:pPr>
                      <a:r>
                        <a:rPr lang="en-CA" sz="1100" kern="1400" dirty="0" smtClean="0">
                          <a:solidFill>
                            <a:srgbClr val="000000"/>
                          </a:solidFill>
                          <a:latin typeface="Arial" pitchFamily="34" charset="0"/>
                          <a:cs typeface="Arial" pitchFamily="34" charset="0"/>
                        </a:rPr>
                        <a:t>Indicate if the patient had a planned or unplanned operative procedure by </a:t>
                      </a:r>
                    </a:p>
                    <a:p>
                      <a:pPr marL="0" marR="0" indent="85725" algn="l" defTabSz="914400" rtl="0" eaLnBrk="1" fontAlgn="auto" latinLnBrk="0" hangingPunct="1">
                        <a:lnSpc>
                          <a:spcPct val="100000"/>
                        </a:lnSpc>
                        <a:spcBef>
                          <a:spcPts val="0"/>
                        </a:spcBef>
                        <a:spcAft>
                          <a:spcPts val="0"/>
                        </a:spcAft>
                        <a:buClrTx/>
                        <a:buSzTx/>
                        <a:buFontTx/>
                        <a:buNone/>
                        <a:tabLst>
                          <a:tab pos="-2008936800" algn="l"/>
                        </a:tabLst>
                        <a:defRPr/>
                      </a:pPr>
                      <a:r>
                        <a:rPr lang="en-CA" sz="1100" kern="1400" dirty="0" smtClean="0">
                          <a:solidFill>
                            <a:srgbClr val="000000"/>
                          </a:solidFill>
                          <a:latin typeface="Arial" pitchFamily="34" charset="0"/>
                          <a:cs typeface="Arial" pitchFamily="34" charset="0"/>
                        </a:rPr>
                        <a:t>selecting the corresponding box.</a:t>
                      </a: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48831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Type of Operative </a:t>
                      </a:r>
                    </a:p>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Procedure</a:t>
                      </a: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85725"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Select the type(s) of operative procedure(s) performed on the date indicated from</a:t>
                      </a:r>
                    </a:p>
                    <a:p>
                      <a:pPr marL="87313" marR="0" lvl="0" indent="-1588"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the options provided. Check </a:t>
                      </a:r>
                      <a:r>
                        <a:rPr lang="en-CA" sz="1100" b="0" u="sng" kern="1400" dirty="0" smtClean="0">
                          <a:solidFill>
                            <a:srgbClr val="000000"/>
                          </a:solidFill>
                          <a:latin typeface="Arial" pitchFamily="34" charset="0"/>
                          <a:cs typeface="Arial" pitchFamily="34" charset="0"/>
                        </a:rPr>
                        <a:t>ALL</a:t>
                      </a:r>
                      <a:r>
                        <a:rPr lang="en-CA" sz="1100" b="1" u="none" kern="1400" baseline="0" dirty="0" smtClean="0">
                          <a:solidFill>
                            <a:srgbClr val="000000"/>
                          </a:solidFill>
                          <a:latin typeface="Arial" pitchFamily="34" charset="0"/>
                          <a:cs typeface="Arial" pitchFamily="34" charset="0"/>
                        </a:rPr>
                        <a:t> </a:t>
                      </a:r>
                      <a:r>
                        <a:rPr lang="en-CA" sz="1100" u="none" kern="1400" dirty="0" smtClean="0">
                          <a:solidFill>
                            <a:srgbClr val="000000"/>
                          </a:solidFill>
                          <a:latin typeface="Arial" pitchFamily="34" charset="0"/>
                          <a:cs typeface="Arial" pitchFamily="34" charset="0"/>
                        </a:rPr>
                        <a:t>that</a:t>
                      </a:r>
                      <a:r>
                        <a:rPr lang="en-CA" sz="1100" kern="1400" dirty="0" smtClean="0">
                          <a:solidFill>
                            <a:srgbClr val="000000"/>
                          </a:solidFill>
                          <a:latin typeface="Arial" pitchFamily="34" charset="0"/>
                          <a:cs typeface="Arial" pitchFamily="34" charset="0"/>
                        </a:rPr>
                        <a:t> apply.</a:t>
                      </a:r>
                    </a:p>
                    <a:p>
                      <a:pPr marL="87313" marR="0" lvl="0" indent="-1588" algn="l" rtl="0">
                        <a:spcBef>
                          <a:spcPts val="0"/>
                        </a:spcBef>
                        <a:spcAft>
                          <a:spcPts val="0"/>
                        </a:spcAft>
                        <a:tabLst>
                          <a:tab pos="-2008936800" algn="l"/>
                        </a:tabLst>
                      </a:pPr>
                      <a:endParaRPr lang="en-CA" sz="1100" kern="1400" dirty="0" smtClean="0">
                        <a:solidFill>
                          <a:srgbClr val="000000"/>
                        </a:solidFill>
                        <a:latin typeface="Arial" pitchFamily="34" charset="0"/>
                        <a:cs typeface="Arial" pitchFamily="34" charset="0"/>
                      </a:endParaRPr>
                    </a:p>
                    <a:p>
                      <a:pPr marL="87313" marR="0" lvl="0" indent="-1588"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If a</a:t>
                      </a:r>
                      <a:r>
                        <a:rPr lang="en-CA" sz="1100" kern="1400" baseline="0" dirty="0" smtClean="0">
                          <a:solidFill>
                            <a:srgbClr val="000000"/>
                          </a:solidFill>
                          <a:latin typeface="Arial" pitchFamily="34" charset="0"/>
                          <a:cs typeface="Arial" pitchFamily="34" charset="0"/>
                        </a:rPr>
                        <a:t> procedure was performed that is not in the list of options (i.e. an amputation, </a:t>
                      </a:r>
                      <a:r>
                        <a:rPr lang="en-CA" sz="1100" kern="1400" baseline="0" dirty="0" err="1" smtClean="0">
                          <a:solidFill>
                            <a:srgbClr val="000000"/>
                          </a:solidFill>
                          <a:latin typeface="Arial" pitchFamily="34" charset="0"/>
                          <a:cs typeface="Arial" pitchFamily="34" charset="0"/>
                        </a:rPr>
                        <a:t>escharotomy</a:t>
                      </a:r>
                      <a:r>
                        <a:rPr lang="en-CA" sz="1100" kern="1400" baseline="0" dirty="0" smtClean="0">
                          <a:solidFill>
                            <a:srgbClr val="000000"/>
                          </a:solidFill>
                          <a:latin typeface="Arial" pitchFamily="34" charset="0"/>
                          <a:cs typeface="Arial" pitchFamily="34" charset="0"/>
                        </a:rPr>
                        <a:t>, </a:t>
                      </a:r>
                      <a:r>
                        <a:rPr lang="en-CA" sz="1100" kern="1400" baseline="0" dirty="0" err="1" smtClean="0">
                          <a:solidFill>
                            <a:srgbClr val="000000"/>
                          </a:solidFill>
                          <a:latin typeface="Arial" pitchFamily="34" charset="0"/>
                          <a:cs typeface="Arial" pitchFamily="34" charset="0"/>
                        </a:rPr>
                        <a:t>ect</a:t>
                      </a:r>
                      <a:r>
                        <a:rPr lang="en-CA" sz="1100" kern="1400" baseline="0" dirty="0" smtClean="0">
                          <a:solidFill>
                            <a:srgbClr val="000000"/>
                          </a:solidFill>
                          <a:latin typeface="Arial" pitchFamily="34" charset="0"/>
                          <a:cs typeface="Arial" pitchFamily="34" charset="0"/>
                        </a:rPr>
                        <a:t>), select “Other, specify” and enter the procedure name in the space provided.</a:t>
                      </a:r>
                    </a:p>
                    <a:p>
                      <a:pPr marL="87313" marR="0" lvl="0" indent="-1588" algn="l" rtl="0">
                        <a:spcBef>
                          <a:spcPts val="0"/>
                        </a:spcBef>
                        <a:spcAft>
                          <a:spcPts val="0"/>
                        </a:spcAft>
                        <a:tabLst>
                          <a:tab pos="-2008936800" algn="l"/>
                        </a:tabLst>
                      </a:pPr>
                      <a:endParaRPr lang="en-CA" sz="1100" kern="1400" baseline="0" dirty="0" smtClean="0">
                        <a:solidFill>
                          <a:srgbClr val="000000"/>
                        </a:solidFill>
                        <a:latin typeface="Arial" pitchFamily="34" charset="0"/>
                        <a:cs typeface="Arial" pitchFamily="34" charset="0"/>
                      </a:endParaRPr>
                    </a:p>
                    <a:p>
                      <a:pPr marL="0" marR="0" lvl="0" indent="85725"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Select all procedures performed:</a:t>
                      </a:r>
                      <a:r>
                        <a:rPr lang="en-CA" sz="1100" kern="1400" baseline="0" dirty="0" smtClean="0">
                          <a:solidFill>
                            <a:srgbClr val="000000"/>
                          </a:solidFill>
                          <a:latin typeface="Arial" pitchFamily="34" charset="0"/>
                          <a:cs typeface="Arial" pitchFamily="34" charset="0"/>
                        </a:rPr>
                        <a:t> </a:t>
                      </a:r>
                      <a:endParaRPr lang="en-CA" sz="1100" kern="140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Surgical excision (tangential or fascial)</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Excision and temporary covering (xenograft, allograft and artificial skin)  </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Excision and autograft</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Delayed autograft</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Excision and primary closure/composite tissue transfer</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Other (specify)</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 _________________________</a:t>
                      </a:r>
                    </a:p>
                    <a:p>
                      <a:pPr marL="685800" marR="0" lvl="0" indent="-22860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24589" marR="24589" marT="24589" marB="2458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Text Box 5"/>
          <p:cNvSpPr txBox="1">
            <a:spLocks noChangeArrowheads="1"/>
          </p:cNvSpPr>
          <p:nvPr/>
        </p:nvSpPr>
        <p:spPr bwMode="auto">
          <a:xfrm>
            <a:off x="285776" y="785786"/>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Burn Related Operative Procedures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Patient ID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24" y="35496"/>
            <a:ext cx="1584176" cy="68891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39</a:t>
            </a:fld>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513782488"/>
              </p:ext>
            </p:extLst>
          </p:nvPr>
        </p:nvGraphicFramePr>
        <p:xfrm>
          <a:off x="214315" y="1154548"/>
          <a:ext cx="6429396" cy="5707534"/>
        </p:xfrm>
        <a:graphic>
          <a:graphicData uri="http://schemas.openxmlformats.org/drawingml/2006/table">
            <a:tbl>
              <a:tblPr/>
              <a:tblGrid>
                <a:gridCol w="1538653"/>
                <a:gridCol w="4890743"/>
              </a:tblGrid>
              <a:tr h="681148">
                <a:tc>
                  <a:txBody>
                    <a:bodyPr/>
                    <a:lstStyle/>
                    <a:p>
                      <a:pPr marL="0" marR="0" indent="88900" algn="l" rtl="0">
                        <a:spcBef>
                          <a:spcPts val="0"/>
                        </a:spcBef>
                        <a:spcAft>
                          <a:spcPts val="0"/>
                        </a:spcAft>
                      </a:pPr>
                      <a:r>
                        <a:rPr lang="en-US" sz="1100" b="1" kern="1400" dirty="0">
                          <a:solidFill>
                            <a:schemeClr val="tx1"/>
                          </a:solidFill>
                          <a:latin typeface="Arial" pitchFamily="34" charset="0"/>
                          <a:cs typeface="Arial" pitchFamily="34" charset="0"/>
                        </a:rPr>
                        <a:t>Inclusion Criteria</a:t>
                      </a:r>
                      <a:endParaRPr lang="en-US" sz="1100" kern="1400" dirty="0">
                        <a:solidFill>
                          <a:schemeClr val="tx1"/>
                        </a:solidFill>
                        <a:latin typeface="Arial" pitchFamily="34" charset="0"/>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u="sng" kern="1400" dirty="0" smtClean="0">
                          <a:solidFill>
                            <a:schemeClr val="tx1"/>
                          </a:solidFill>
                          <a:latin typeface="Arial" pitchFamily="34" charset="0"/>
                          <a:cs typeface="Arial" pitchFamily="34" charset="0"/>
                        </a:rPr>
                        <a:t>Only</a:t>
                      </a:r>
                      <a:r>
                        <a:rPr lang="en-CA" sz="1100" u="none" kern="1400" baseline="0" dirty="0" smtClean="0">
                          <a:solidFill>
                            <a:schemeClr val="tx1"/>
                          </a:solidFill>
                          <a:latin typeface="Arial" pitchFamily="34" charset="0"/>
                          <a:cs typeface="Arial" pitchFamily="34" charset="0"/>
                        </a:rPr>
                        <a:t> </a:t>
                      </a:r>
                      <a:r>
                        <a:rPr lang="en-CA" sz="1100" u="none" kern="1400" dirty="0" smtClean="0">
                          <a:solidFill>
                            <a:schemeClr val="tx1"/>
                          </a:solidFill>
                          <a:latin typeface="Arial" pitchFamily="34" charset="0"/>
                          <a:cs typeface="Arial" pitchFamily="34" charset="0"/>
                        </a:rPr>
                        <a:t>patients</a:t>
                      </a:r>
                      <a:r>
                        <a:rPr lang="en-CA" sz="1100" kern="1400" dirty="0" smtClean="0">
                          <a:solidFill>
                            <a:schemeClr val="tx1"/>
                          </a:solidFill>
                          <a:latin typeface="Arial" pitchFamily="34" charset="0"/>
                          <a:cs typeface="Arial" pitchFamily="34" charset="0"/>
                        </a:rPr>
                        <a:t> </a:t>
                      </a:r>
                      <a:r>
                        <a:rPr lang="en-CA" sz="1100" kern="1400" dirty="0">
                          <a:solidFill>
                            <a:schemeClr val="tx1"/>
                          </a:solidFill>
                          <a:latin typeface="Arial" pitchFamily="34" charset="0"/>
                          <a:cs typeface="Arial" pitchFamily="34" charset="0"/>
                        </a:rPr>
                        <a:t>who meet the inclusion criteria should be entered into the Central </a:t>
                      </a:r>
                      <a:r>
                        <a:rPr lang="en-CA" sz="1100" kern="1400" dirty="0" smtClean="0">
                          <a:solidFill>
                            <a:schemeClr val="tx1"/>
                          </a:solidFill>
                          <a:latin typeface="Arial" pitchFamily="34" charset="0"/>
                          <a:cs typeface="Arial" pitchFamily="34" charset="0"/>
                        </a:rPr>
                        <a:t>Randomization </a:t>
                      </a:r>
                      <a:r>
                        <a:rPr lang="en-CA" sz="1100" kern="1400" dirty="0">
                          <a:solidFill>
                            <a:schemeClr val="tx1"/>
                          </a:solidFill>
                          <a:latin typeface="Arial" pitchFamily="34" charset="0"/>
                          <a:cs typeface="Arial" pitchFamily="34" charset="0"/>
                        </a:rPr>
                        <a:t>System (CRS). Eligibility must be confirmed by the Site </a:t>
                      </a:r>
                      <a:r>
                        <a:rPr lang="en-CA" sz="1100" kern="1400" dirty="0" smtClean="0">
                          <a:solidFill>
                            <a:schemeClr val="tx1"/>
                          </a:solidFill>
                          <a:latin typeface="Arial" pitchFamily="34" charset="0"/>
                          <a:cs typeface="Arial" pitchFamily="34" charset="0"/>
                        </a:rPr>
                        <a:t>Investigator</a:t>
                      </a:r>
                      <a:r>
                        <a:rPr lang="en-CA" sz="1100" strike="noStrike" kern="1400" dirty="0" smtClean="0">
                          <a:solidFill>
                            <a:schemeClr val="tx1"/>
                          </a:solidFill>
                          <a:latin typeface="Arial" pitchFamily="34" charset="0"/>
                          <a:cs typeface="Arial" pitchFamily="34" charset="0"/>
                        </a:rPr>
                        <a:t>/or sub-Investigator before randomization may occur</a:t>
                      </a:r>
                      <a:r>
                        <a:rPr lang="en-CA" sz="1100" kern="1400" dirty="0" smtClean="0">
                          <a:solidFill>
                            <a:schemeClr val="tx1"/>
                          </a:solidFill>
                          <a:latin typeface="Arial" pitchFamily="34" charset="0"/>
                          <a:cs typeface="Arial" pitchFamily="34" charset="0"/>
                        </a:rPr>
                        <a:t>.</a:t>
                      </a: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545184">
                <a:tc>
                  <a:txBody>
                    <a:bodyPr/>
                    <a:lstStyle/>
                    <a:p>
                      <a:pPr marL="228600" marR="0" indent="-139700" algn="l" rtl="0">
                        <a:spcBef>
                          <a:spcPts val="0"/>
                        </a:spcBef>
                        <a:spcAft>
                          <a:spcPts val="0"/>
                        </a:spcAft>
                      </a:pPr>
                      <a:r>
                        <a:rPr lang="en-CA" sz="1100" b="1" kern="1400" dirty="0">
                          <a:solidFill>
                            <a:schemeClr val="tx1"/>
                          </a:solidFill>
                          <a:latin typeface="Arial" pitchFamily="34" charset="0"/>
                          <a:cs typeface="Arial" pitchFamily="34" charset="0"/>
                        </a:rPr>
                        <a:t>1. Presence </a:t>
                      </a:r>
                      <a:r>
                        <a:rPr lang="en-CA" sz="1100" b="1" kern="1400" dirty="0" smtClean="0">
                          <a:solidFill>
                            <a:schemeClr val="tx1"/>
                          </a:solidFill>
                          <a:latin typeface="Arial" pitchFamily="34" charset="0"/>
                          <a:cs typeface="Arial" pitchFamily="34" charset="0"/>
                        </a:rPr>
                        <a:t>of</a:t>
                      </a:r>
                      <a:r>
                        <a:rPr lang="en-CA" sz="1100" b="1" kern="1400" baseline="0" dirty="0" smtClean="0">
                          <a:solidFill>
                            <a:schemeClr val="tx1"/>
                          </a:solidFill>
                          <a:latin typeface="Arial" pitchFamily="34" charset="0"/>
                          <a:cs typeface="Arial" pitchFamily="34" charset="0"/>
                        </a:rPr>
                        <a:t> deep</a:t>
                      </a:r>
                      <a:r>
                        <a:rPr lang="en-CA" sz="1100" b="1" kern="1400" dirty="0" smtClean="0">
                          <a:solidFill>
                            <a:schemeClr val="tx1"/>
                          </a:solidFill>
                          <a:latin typeface="Arial" pitchFamily="34" charset="0"/>
                          <a:cs typeface="Arial" pitchFamily="34" charset="0"/>
                        </a:rPr>
                        <a:t> 2nd and / or 3</a:t>
                      </a:r>
                      <a:r>
                        <a:rPr lang="en-CA" sz="1100" b="1" kern="1400" baseline="30000" dirty="0" smtClean="0">
                          <a:solidFill>
                            <a:schemeClr val="tx1"/>
                          </a:solidFill>
                          <a:latin typeface="Arial" pitchFamily="34" charset="0"/>
                          <a:cs typeface="Arial" pitchFamily="34" charset="0"/>
                        </a:rPr>
                        <a:t>rd</a:t>
                      </a:r>
                      <a:r>
                        <a:rPr lang="en-CA" sz="1100" b="1" kern="1400" baseline="0" dirty="0" smtClean="0">
                          <a:solidFill>
                            <a:schemeClr val="tx1"/>
                          </a:solidFill>
                          <a:latin typeface="Arial" pitchFamily="34" charset="0"/>
                          <a:cs typeface="Arial" pitchFamily="34" charset="0"/>
                        </a:rPr>
                        <a:t> </a:t>
                      </a:r>
                      <a:r>
                        <a:rPr lang="en-CA" sz="1100" b="1" kern="1400" dirty="0" smtClean="0">
                          <a:solidFill>
                            <a:schemeClr val="tx1"/>
                          </a:solidFill>
                          <a:latin typeface="Arial" pitchFamily="34" charset="0"/>
                          <a:cs typeface="Arial" pitchFamily="34" charset="0"/>
                        </a:rPr>
                        <a:t>degree</a:t>
                      </a:r>
                      <a:r>
                        <a:rPr lang="en-CA" sz="1100" b="1" kern="1400" baseline="0" dirty="0" smtClean="0">
                          <a:solidFill>
                            <a:schemeClr val="tx1"/>
                          </a:solidFill>
                          <a:latin typeface="Arial" pitchFamily="34" charset="0"/>
                          <a:cs typeface="Arial" pitchFamily="34" charset="0"/>
                        </a:rPr>
                        <a:t> </a:t>
                      </a:r>
                      <a:r>
                        <a:rPr lang="en-CA" sz="1100" b="1" kern="1400" dirty="0" smtClean="0">
                          <a:solidFill>
                            <a:schemeClr val="tx1"/>
                          </a:solidFill>
                          <a:latin typeface="Arial" pitchFamily="34" charset="0"/>
                          <a:cs typeface="Arial" pitchFamily="34" charset="0"/>
                        </a:rPr>
                        <a:t>burns</a:t>
                      </a:r>
                      <a:r>
                        <a:rPr lang="en-CA" sz="1100" b="1" kern="1400" baseline="0" dirty="0" smtClean="0">
                          <a:solidFill>
                            <a:schemeClr val="tx1"/>
                          </a:solidFill>
                          <a:latin typeface="Arial" pitchFamily="34" charset="0"/>
                          <a:cs typeface="Arial" pitchFamily="34" charset="0"/>
                        </a:rPr>
                        <a:t> </a:t>
                      </a:r>
                      <a:r>
                        <a:rPr lang="en-CA" sz="1100" b="1" kern="1400" dirty="0" smtClean="0">
                          <a:solidFill>
                            <a:schemeClr val="tx1"/>
                          </a:solidFill>
                          <a:latin typeface="Arial" pitchFamily="34" charset="0"/>
                          <a:cs typeface="Arial" pitchFamily="34" charset="0"/>
                        </a:rPr>
                        <a:t>requiring skin</a:t>
                      </a:r>
                      <a:r>
                        <a:rPr lang="en-CA" sz="1100" b="1" kern="1400" baseline="0" dirty="0" smtClean="0">
                          <a:solidFill>
                            <a:schemeClr val="tx1"/>
                          </a:solidFill>
                          <a:latin typeface="Arial" pitchFamily="34" charset="0"/>
                          <a:cs typeface="Arial" pitchFamily="34" charset="0"/>
                        </a:rPr>
                        <a:t> </a:t>
                      </a:r>
                      <a:r>
                        <a:rPr lang="en-CA" sz="1100" b="1" kern="1400" dirty="0" smtClean="0">
                          <a:solidFill>
                            <a:schemeClr val="tx1"/>
                          </a:solidFill>
                          <a:latin typeface="Arial" pitchFamily="34" charset="0"/>
                          <a:cs typeface="Arial" pitchFamily="34" charset="0"/>
                        </a:rPr>
                        <a:t>grafting</a:t>
                      </a:r>
                    </a:p>
                    <a:p>
                      <a:pPr marL="228600" marR="0" indent="-139700" algn="l" rtl="0">
                        <a:spcBef>
                          <a:spcPts val="0"/>
                        </a:spcBef>
                        <a:spcAft>
                          <a:spcPts val="0"/>
                        </a:spcAft>
                      </a:pPr>
                      <a:endParaRPr lang="en-US" sz="1100" b="1" kern="1400" dirty="0" smtClean="0">
                        <a:solidFill>
                          <a:schemeClr val="tx1"/>
                        </a:solidFill>
                        <a:latin typeface="Arial" pitchFamily="34" charset="0"/>
                        <a:cs typeface="Arial" pitchFamily="34" charset="0"/>
                      </a:endParaRPr>
                    </a:p>
                    <a:p>
                      <a:pPr marL="228600" marR="0" indent="-139700" algn="l" rtl="0">
                        <a:spcBef>
                          <a:spcPts val="0"/>
                        </a:spcBef>
                        <a:spcAft>
                          <a:spcPts val="0"/>
                        </a:spcAft>
                      </a:pPr>
                      <a:endParaRPr lang="en-US" sz="1100" b="1" kern="1400" dirty="0" smtClean="0">
                        <a:solidFill>
                          <a:schemeClr val="tx1"/>
                        </a:solidFill>
                        <a:latin typeface="Arial" pitchFamily="34" charset="0"/>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chemeClr val="tx1"/>
                          </a:solidFill>
                          <a:latin typeface="Arial" pitchFamily="34" charset="0"/>
                          <a:cs typeface="Arial" pitchFamily="34" charset="0"/>
                        </a:rPr>
                        <a:t>The presence of deep 2nd and / or 3rd degree burns requiring grafting is an assessment that </a:t>
                      </a:r>
                      <a:r>
                        <a:rPr lang="en-CA" sz="1100" kern="1200" dirty="0" smtClean="0">
                          <a:solidFill>
                            <a:schemeClr val="tx1"/>
                          </a:solidFill>
                          <a:latin typeface="Arial" pitchFamily="34" charset="0"/>
                          <a:ea typeface="+mn-ea"/>
                          <a:cs typeface="Arial" pitchFamily="34" charset="0"/>
                        </a:rPr>
                        <a:t>must be confirmed by the SI or sub-I.</a:t>
                      </a:r>
                      <a:r>
                        <a:rPr lang="en-CA" sz="1100" kern="1400" dirty="0" smtClean="0">
                          <a:solidFill>
                            <a:schemeClr val="tx1"/>
                          </a:solidFill>
                          <a:latin typeface="Arial" pitchFamily="34" charset="0"/>
                          <a:cs typeface="Arial" pitchFamily="34" charset="0"/>
                        </a:rPr>
                        <a:t> </a:t>
                      </a:r>
                      <a:endParaRPr lang="en-US" sz="1100" b="1" kern="1400" dirty="0" smtClean="0">
                        <a:solidFill>
                          <a:schemeClr val="tx1"/>
                        </a:solidFill>
                        <a:latin typeface="Arial" pitchFamily="34" charset="0"/>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83442">
                <a:tc>
                  <a:txBody>
                    <a:bodyPr/>
                    <a:lstStyle/>
                    <a:p>
                      <a:pPr marL="228600" marR="0" lvl="0" indent="-228600" algn="l" rtl="0">
                        <a:spcBef>
                          <a:spcPts val="0"/>
                        </a:spcBef>
                        <a:spcAft>
                          <a:spcPts val="0"/>
                        </a:spcAft>
                        <a:buAutoNum type="arabicPeriod" startAt="2"/>
                      </a:pPr>
                      <a:r>
                        <a:rPr lang="en-US" sz="1100" b="1" strike="noStrike" kern="1400" dirty="0" smtClean="0">
                          <a:solidFill>
                            <a:schemeClr val="tx1"/>
                          </a:solidFill>
                          <a:latin typeface="Arial" pitchFamily="34" charset="0"/>
                          <a:cs typeface="Arial" pitchFamily="34" charset="0"/>
                        </a:rPr>
                        <a:t>Patient </a:t>
                      </a:r>
                      <a:r>
                        <a:rPr lang="en-US" sz="1100" b="1" u="none" strike="noStrike" kern="1400" dirty="0" smtClean="0">
                          <a:solidFill>
                            <a:schemeClr val="tx1"/>
                          </a:solidFill>
                          <a:latin typeface="Arial" pitchFamily="34" charset="0"/>
                          <a:cs typeface="Arial" pitchFamily="34" charset="0"/>
                        </a:rPr>
                        <a:t>meets </a:t>
                      </a:r>
                      <a:r>
                        <a:rPr lang="en-US" sz="1100" b="1" u="sng" strike="noStrike" kern="1400" dirty="0" smtClean="0">
                          <a:solidFill>
                            <a:schemeClr val="tx1"/>
                          </a:solidFill>
                          <a:latin typeface="Arial" pitchFamily="34" charset="0"/>
                          <a:cs typeface="Arial" pitchFamily="34" charset="0"/>
                        </a:rPr>
                        <a:t>ONE OF</a:t>
                      </a:r>
                      <a:r>
                        <a:rPr lang="en-US" sz="1100" b="1" u="none" strike="noStrike" kern="1400" dirty="0" smtClean="0">
                          <a:solidFill>
                            <a:schemeClr val="tx1"/>
                          </a:solidFill>
                          <a:latin typeface="Arial" pitchFamily="34" charset="0"/>
                          <a:cs typeface="Arial" pitchFamily="34" charset="0"/>
                        </a:rPr>
                        <a:t> </a:t>
                      </a:r>
                      <a:r>
                        <a:rPr lang="en-US" sz="1100" b="1" strike="noStrike" kern="1400" dirty="0" smtClean="0">
                          <a:solidFill>
                            <a:schemeClr val="tx1"/>
                          </a:solidFill>
                          <a:latin typeface="Arial" pitchFamily="34" charset="0"/>
                          <a:cs typeface="Arial" pitchFamily="34" charset="0"/>
                        </a:rPr>
                        <a:t>the following 4 criteria: </a:t>
                      </a:r>
                      <a:endParaRPr lang="en-CA" sz="1100" strike="noStrike" kern="1400" dirty="0">
                        <a:solidFill>
                          <a:schemeClr val="tx1"/>
                        </a:solidFill>
                        <a:latin typeface="Arial" pitchFamily="34" charset="0"/>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This assessment </a:t>
                      </a:r>
                      <a:r>
                        <a:rPr lang="en-CA" sz="1100" kern="1200" dirty="0" smtClean="0">
                          <a:solidFill>
                            <a:schemeClr val="tx1"/>
                          </a:solidFill>
                          <a:latin typeface="Arial" pitchFamily="34" charset="0"/>
                          <a:ea typeface="+mn-ea"/>
                          <a:cs typeface="Arial" pitchFamily="34" charset="0"/>
                        </a:rPr>
                        <a:t>must be confirmed by the SI or sub-I </a:t>
                      </a:r>
                      <a:r>
                        <a:rPr lang="en-CA" sz="1100" kern="1400" dirty="0" smtClean="0">
                          <a:solidFill>
                            <a:schemeClr val="tx1"/>
                          </a:solidFill>
                          <a:latin typeface="Arial" pitchFamily="34" charset="0"/>
                          <a:cs typeface="Arial" pitchFamily="34" charset="0"/>
                        </a:rPr>
                        <a:t>based on her</a:t>
                      </a:r>
                      <a:r>
                        <a:rPr lang="en-CA" sz="1100" kern="1400" baseline="0" dirty="0" smtClean="0">
                          <a:solidFill>
                            <a:schemeClr val="tx1"/>
                          </a:solidFill>
                          <a:latin typeface="Arial" pitchFamily="34" charset="0"/>
                          <a:cs typeface="Arial" pitchFamily="34" charset="0"/>
                        </a:rPr>
                        <a:t> or </a:t>
                      </a:r>
                      <a:r>
                        <a:rPr lang="en-CA" sz="1100" kern="1400" dirty="0" smtClean="0">
                          <a:solidFill>
                            <a:schemeClr val="tx1"/>
                          </a:solidFill>
                          <a:latin typeface="Arial" pitchFamily="34" charset="0"/>
                          <a:cs typeface="Arial" pitchFamily="34" charset="0"/>
                        </a:rPr>
                        <a:t>his clinical judgment.</a:t>
                      </a:r>
                    </a:p>
                    <a:p>
                      <a:pPr marL="88900" marR="0" indent="0" algn="l" rtl="0">
                        <a:spcBef>
                          <a:spcPts val="0"/>
                        </a:spcBef>
                        <a:spcAft>
                          <a:spcPts val="0"/>
                        </a:spcAft>
                      </a:pPr>
                      <a:endParaRPr lang="en-CA" sz="1100" kern="1400" dirty="0" smtClean="0">
                        <a:solidFill>
                          <a:schemeClr val="tx1"/>
                        </a:solidFill>
                        <a:latin typeface="Arial" pitchFamily="34" charset="0"/>
                        <a:cs typeface="Arial" pitchFamily="34" charset="0"/>
                      </a:endParaRPr>
                    </a:p>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Check </a:t>
                      </a:r>
                      <a:r>
                        <a:rPr lang="en-CA" sz="1100" u="sng" kern="1400" dirty="0" smtClean="0">
                          <a:solidFill>
                            <a:schemeClr val="tx1"/>
                          </a:solidFill>
                          <a:latin typeface="Arial" pitchFamily="34" charset="0"/>
                          <a:cs typeface="Arial" pitchFamily="34" charset="0"/>
                        </a:rPr>
                        <a:t>only</a:t>
                      </a:r>
                      <a:r>
                        <a:rPr lang="en-CA" sz="1100" u="sng" kern="1400" baseline="0" dirty="0" smtClean="0">
                          <a:solidFill>
                            <a:schemeClr val="tx1"/>
                          </a:solidFill>
                          <a:latin typeface="Arial" pitchFamily="34" charset="0"/>
                          <a:cs typeface="Arial" pitchFamily="34" charset="0"/>
                        </a:rPr>
                        <a:t> one</a:t>
                      </a:r>
                      <a:r>
                        <a:rPr lang="en-CA" sz="1100" u="sng" kern="140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box to</a:t>
                      </a:r>
                      <a:r>
                        <a:rPr lang="en-CA" sz="1100" kern="1400" baseline="0" dirty="0" smtClean="0">
                          <a:solidFill>
                            <a:schemeClr val="tx1"/>
                          </a:solidFill>
                          <a:latin typeface="Arial" pitchFamily="34" charset="0"/>
                          <a:cs typeface="Arial" pitchFamily="34" charset="0"/>
                        </a:rPr>
                        <a:t> indicate which 1 of the 4 criteria is met.</a:t>
                      </a:r>
                      <a:endParaRPr lang="en-CA" sz="1100" kern="1400" dirty="0" smtClean="0">
                        <a:solidFill>
                          <a:schemeClr val="tx1"/>
                        </a:solidFill>
                        <a:latin typeface="Arial" pitchFamily="34" charset="0"/>
                        <a:cs typeface="Arial" pitchFamily="34" charset="0"/>
                      </a:endParaRPr>
                    </a:p>
                    <a:p>
                      <a:pPr marL="317500" marR="0" indent="-228600" algn="l" rtl="0">
                        <a:lnSpc>
                          <a:spcPct val="125000"/>
                        </a:lnSpc>
                        <a:spcBef>
                          <a:spcPts val="0"/>
                        </a:spcBef>
                        <a:spcAft>
                          <a:spcPts val="0"/>
                        </a:spcAft>
                        <a:buFont typeface="+mj-lt"/>
                        <a:buAutoNum type="alphaLcParenR"/>
                      </a:pPr>
                      <a:endParaRPr lang="en-CA" sz="1100" kern="1400" dirty="0" smtClean="0">
                        <a:solidFill>
                          <a:schemeClr val="tx1"/>
                        </a:solidFill>
                        <a:latin typeface="Arial" pitchFamily="34" charset="0"/>
                        <a:cs typeface="Arial" pitchFamily="34" charset="0"/>
                      </a:endParaRPr>
                    </a:p>
                    <a:p>
                      <a:pPr marL="317500" marR="0" indent="-228600" algn="l" rtl="0">
                        <a:lnSpc>
                          <a:spcPct val="125000"/>
                        </a:lnSpc>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Patients </a:t>
                      </a:r>
                      <a:r>
                        <a:rPr lang="en-CA" sz="1100" b="1" kern="1400" dirty="0">
                          <a:solidFill>
                            <a:schemeClr val="tx1"/>
                          </a:solidFill>
                          <a:latin typeface="Arial" pitchFamily="34" charset="0"/>
                          <a:cs typeface="Arial" pitchFamily="34" charset="0"/>
                        </a:rPr>
                        <a:t>18 - </a:t>
                      </a:r>
                      <a:r>
                        <a:rPr lang="en-CA" sz="1100" b="1" kern="1400" dirty="0" smtClean="0">
                          <a:solidFill>
                            <a:schemeClr val="tx1"/>
                          </a:solidFill>
                          <a:latin typeface="Arial" pitchFamily="34" charset="0"/>
                          <a:cs typeface="Arial" pitchFamily="34" charset="0"/>
                        </a:rPr>
                        <a:t>39 </a:t>
                      </a:r>
                      <a:r>
                        <a:rPr lang="en-CA" sz="1100" kern="1400" dirty="0">
                          <a:solidFill>
                            <a:schemeClr val="tx1"/>
                          </a:solidFill>
                          <a:latin typeface="Arial" pitchFamily="34" charset="0"/>
                          <a:cs typeface="Arial" pitchFamily="34" charset="0"/>
                        </a:rPr>
                        <a:t>years of age with </a:t>
                      </a:r>
                      <a:r>
                        <a:rPr lang="en-CA" sz="1100" b="0" kern="1400" dirty="0" smtClean="0">
                          <a:solidFill>
                            <a:schemeClr val="tx1"/>
                          </a:solidFill>
                          <a:latin typeface="Arial" pitchFamily="34" charset="0"/>
                          <a:cs typeface="Arial" pitchFamily="34" charset="0"/>
                        </a:rPr>
                        <a:t>TBSA</a:t>
                      </a:r>
                      <a:r>
                        <a:rPr lang="en-CA" sz="1100" b="1" kern="1400" dirty="0" smtClean="0">
                          <a:solidFill>
                            <a:schemeClr val="tx1"/>
                          </a:solidFill>
                          <a:latin typeface="Arial" pitchFamily="34" charset="0"/>
                          <a:cs typeface="Arial" pitchFamily="34" charset="0"/>
                        </a:rPr>
                        <a:t> </a:t>
                      </a:r>
                      <a:r>
                        <a:rPr lang="en-CA" sz="1100" b="1" u="sng" kern="1400" dirty="0" smtClean="0">
                          <a:solidFill>
                            <a:schemeClr val="tx1"/>
                          </a:solidFill>
                          <a:latin typeface="Arial" pitchFamily="34" charset="0"/>
                          <a:cs typeface="Arial" pitchFamily="34" charset="0"/>
                        </a:rPr>
                        <a:t>&gt;</a:t>
                      </a:r>
                      <a:r>
                        <a:rPr lang="en-CA" sz="1100" b="1" kern="1400" dirty="0" smtClean="0">
                          <a:solidFill>
                            <a:schemeClr val="tx1"/>
                          </a:solidFill>
                          <a:latin typeface="Arial" pitchFamily="34" charset="0"/>
                          <a:cs typeface="Arial" pitchFamily="34" charset="0"/>
                        </a:rPr>
                        <a:t> </a:t>
                      </a:r>
                      <a:r>
                        <a:rPr lang="en-CA" sz="1100" b="1" kern="1400" dirty="0">
                          <a:solidFill>
                            <a:schemeClr val="tx1"/>
                          </a:solidFill>
                          <a:latin typeface="Arial" pitchFamily="34" charset="0"/>
                          <a:cs typeface="Arial" pitchFamily="34" charset="0"/>
                        </a:rPr>
                        <a:t>20</a:t>
                      </a:r>
                      <a:r>
                        <a:rPr lang="en-CA" sz="1100" b="1" kern="1400" dirty="0" smtClean="0">
                          <a:solidFill>
                            <a:schemeClr val="tx1"/>
                          </a:solidFill>
                          <a:latin typeface="Arial" pitchFamily="34" charset="0"/>
                          <a:cs typeface="Arial" pitchFamily="34" charset="0"/>
                        </a:rPr>
                        <a:t>%</a:t>
                      </a:r>
                      <a:endParaRPr lang="en-CA" sz="1100" kern="1400" dirty="0" smtClean="0">
                        <a:solidFill>
                          <a:schemeClr val="tx1"/>
                        </a:solidFill>
                        <a:latin typeface="Arial" pitchFamily="34" charset="0"/>
                        <a:cs typeface="Arial" pitchFamily="34" charset="0"/>
                      </a:endParaRPr>
                    </a:p>
                    <a:p>
                      <a:pPr marL="317500" marR="0" indent="-228600" algn="l" rtl="0">
                        <a:lnSpc>
                          <a:spcPct val="125000"/>
                        </a:lnSpc>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Patients </a:t>
                      </a:r>
                      <a:r>
                        <a:rPr lang="en-CA" sz="1100" b="1" kern="1400" dirty="0">
                          <a:solidFill>
                            <a:schemeClr val="tx1"/>
                          </a:solidFill>
                          <a:latin typeface="Arial" pitchFamily="34" charset="0"/>
                          <a:cs typeface="Arial" pitchFamily="34" charset="0"/>
                        </a:rPr>
                        <a:t>18 - </a:t>
                      </a:r>
                      <a:r>
                        <a:rPr lang="en-CA" sz="1100" b="1" kern="1400" dirty="0" smtClean="0">
                          <a:solidFill>
                            <a:schemeClr val="tx1"/>
                          </a:solidFill>
                          <a:latin typeface="Arial" pitchFamily="34" charset="0"/>
                          <a:cs typeface="Arial" pitchFamily="34" charset="0"/>
                        </a:rPr>
                        <a:t>39 </a:t>
                      </a:r>
                      <a:r>
                        <a:rPr lang="en-CA" sz="1100" kern="1400" dirty="0">
                          <a:solidFill>
                            <a:schemeClr val="tx1"/>
                          </a:solidFill>
                          <a:latin typeface="Arial" pitchFamily="34" charset="0"/>
                          <a:cs typeface="Arial" pitchFamily="34" charset="0"/>
                        </a:rPr>
                        <a:t>years of age with </a:t>
                      </a:r>
                      <a:r>
                        <a:rPr lang="en-CA" sz="1100" b="0" kern="1400" dirty="0">
                          <a:solidFill>
                            <a:schemeClr val="tx1"/>
                          </a:solidFill>
                          <a:latin typeface="Arial" pitchFamily="34" charset="0"/>
                          <a:cs typeface="Arial" pitchFamily="34" charset="0"/>
                        </a:rPr>
                        <a:t>TBSA</a:t>
                      </a:r>
                      <a:r>
                        <a:rPr lang="en-CA" sz="1100" kern="1400" dirty="0">
                          <a:solidFill>
                            <a:schemeClr val="tx1"/>
                          </a:solidFill>
                          <a:latin typeface="Arial" pitchFamily="34" charset="0"/>
                          <a:cs typeface="Arial" pitchFamily="34" charset="0"/>
                        </a:rPr>
                        <a:t> </a:t>
                      </a:r>
                      <a:r>
                        <a:rPr lang="en-CA" sz="1100" b="1" u="sng" kern="1400" dirty="0" smtClean="0">
                          <a:solidFill>
                            <a:schemeClr val="tx1"/>
                          </a:solidFill>
                          <a:latin typeface="Arial" pitchFamily="34" charset="0"/>
                          <a:cs typeface="Arial" pitchFamily="34" charset="0"/>
                        </a:rPr>
                        <a:t>&gt;</a:t>
                      </a:r>
                      <a:r>
                        <a:rPr lang="en-CA" sz="1100" b="1" kern="1400" dirty="0" smtClean="0">
                          <a:solidFill>
                            <a:schemeClr val="tx1"/>
                          </a:solidFill>
                          <a:latin typeface="Arial" pitchFamily="34" charset="0"/>
                          <a:cs typeface="Arial" pitchFamily="34" charset="0"/>
                        </a:rPr>
                        <a:t> </a:t>
                      </a:r>
                      <a:r>
                        <a:rPr lang="en-CA" sz="1100" b="1" kern="1400" dirty="0">
                          <a:solidFill>
                            <a:schemeClr val="tx1"/>
                          </a:solidFill>
                          <a:latin typeface="Arial" pitchFamily="34" charset="0"/>
                          <a:cs typeface="Arial" pitchFamily="34" charset="0"/>
                        </a:rPr>
                        <a:t>15%</a:t>
                      </a:r>
                      <a:r>
                        <a:rPr lang="en-CA" sz="1100" kern="1400" dirty="0">
                          <a:solidFill>
                            <a:schemeClr val="tx1"/>
                          </a:solidFill>
                          <a:latin typeface="Arial" pitchFamily="34" charset="0"/>
                          <a:cs typeface="Arial" pitchFamily="34" charset="0"/>
                        </a:rPr>
                        <a:t> </a:t>
                      </a:r>
                      <a:r>
                        <a:rPr lang="en-CA" sz="1100" b="0" u="sng" kern="1400" dirty="0" smtClean="0">
                          <a:solidFill>
                            <a:schemeClr val="tx1"/>
                          </a:solidFill>
                          <a:latin typeface="Arial" pitchFamily="34" charset="0"/>
                          <a:cs typeface="Arial" pitchFamily="34" charset="0"/>
                        </a:rPr>
                        <a:t>WITH</a:t>
                      </a:r>
                      <a:r>
                        <a:rPr lang="en-CA" sz="1100" b="1" kern="1400" baseline="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inhalation injury</a:t>
                      </a:r>
                    </a:p>
                    <a:p>
                      <a:pPr marL="317500" marR="0" indent="-228600" algn="l" rtl="0">
                        <a:lnSpc>
                          <a:spcPct val="125000"/>
                        </a:lnSpc>
                        <a:spcBef>
                          <a:spcPts val="0"/>
                        </a:spcBef>
                        <a:spcAft>
                          <a:spcPts val="0"/>
                        </a:spcAft>
                        <a:buFont typeface="Wingdings" panose="05000000000000000000" pitchFamily="2" charset="2"/>
                        <a:buChar char="q"/>
                      </a:pPr>
                      <a:r>
                        <a:rPr lang="en-US" sz="1100" kern="1400" dirty="0" smtClean="0">
                          <a:solidFill>
                            <a:schemeClr val="tx1"/>
                          </a:solidFill>
                          <a:latin typeface="Arial" pitchFamily="34" charset="0"/>
                          <a:cs typeface="Arial" pitchFamily="34" charset="0"/>
                        </a:rPr>
                        <a:t>Patients </a:t>
                      </a:r>
                      <a:r>
                        <a:rPr lang="en-US" sz="1100" b="1" kern="1400" dirty="0" smtClean="0">
                          <a:solidFill>
                            <a:schemeClr val="tx1"/>
                          </a:solidFill>
                          <a:latin typeface="Arial" pitchFamily="34" charset="0"/>
                          <a:cs typeface="Arial" pitchFamily="34" charset="0"/>
                        </a:rPr>
                        <a:t>40 – 59 </a:t>
                      </a:r>
                      <a:r>
                        <a:rPr lang="en-US" sz="1100" kern="1400" dirty="0" smtClean="0">
                          <a:solidFill>
                            <a:schemeClr val="tx1"/>
                          </a:solidFill>
                          <a:latin typeface="Arial" pitchFamily="34" charset="0"/>
                          <a:cs typeface="Arial" pitchFamily="34" charset="0"/>
                        </a:rPr>
                        <a:t>years of age with </a:t>
                      </a:r>
                      <a:r>
                        <a:rPr lang="en-US" sz="1100" b="0" kern="1400" dirty="0" smtClean="0">
                          <a:solidFill>
                            <a:schemeClr val="tx1"/>
                          </a:solidFill>
                          <a:latin typeface="Arial" pitchFamily="34" charset="0"/>
                          <a:cs typeface="Arial" pitchFamily="34" charset="0"/>
                        </a:rPr>
                        <a:t>TBSA</a:t>
                      </a:r>
                      <a:r>
                        <a:rPr lang="en-US" sz="1100" kern="1400" dirty="0" smtClean="0">
                          <a:solidFill>
                            <a:schemeClr val="tx1"/>
                          </a:solidFill>
                          <a:latin typeface="Arial" pitchFamily="34" charset="0"/>
                          <a:cs typeface="Arial" pitchFamily="34" charset="0"/>
                        </a:rPr>
                        <a:t> </a:t>
                      </a:r>
                      <a:r>
                        <a:rPr lang="en-CA" sz="1100" b="1" u="sng" kern="1400" dirty="0" smtClean="0">
                          <a:solidFill>
                            <a:schemeClr val="tx1"/>
                          </a:solidFill>
                          <a:latin typeface="Arial" pitchFamily="34" charset="0"/>
                          <a:cs typeface="Arial" pitchFamily="34" charset="0"/>
                        </a:rPr>
                        <a:t>&gt;</a:t>
                      </a:r>
                      <a:r>
                        <a:rPr lang="en-CA" sz="1100" b="1" kern="1400" dirty="0" smtClean="0">
                          <a:solidFill>
                            <a:schemeClr val="tx1"/>
                          </a:solidFill>
                          <a:latin typeface="Arial" pitchFamily="34" charset="0"/>
                          <a:cs typeface="Arial" pitchFamily="34" charset="0"/>
                        </a:rPr>
                        <a:t> 15%</a:t>
                      </a:r>
                      <a:r>
                        <a:rPr lang="en-CA" sz="1100" kern="1400" dirty="0" smtClean="0">
                          <a:solidFill>
                            <a:schemeClr val="tx1"/>
                          </a:solidFill>
                          <a:latin typeface="Arial" pitchFamily="34" charset="0"/>
                          <a:cs typeface="Arial" pitchFamily="34" charset="0"/>
                        </a:rPr>
                        <a:t> </a:t>
                      </a:r>
                    </a:p>
                    <a:p>
                      <a:pPr marL="317500" marR="0" indent="-228600" algn="l" rtl="0">
                        <a:lnSpc>
                          <a:spcPct val="125000"/>
                        </a:lnSpc>
                        <a:spcBef>
                          <a:spcPts val="0"/>
                        </a:spcBef>
                        <a:spcAft>
                          <a:spcPts val="0"/>
                        </a:spcAft>
                        <a:buFont typeface="Wingdings" panose="05000000000000000000" pitchFamily="2" charset="2"/>
                        <a:buChar char="q"/>
                      </a:pPr>
                      <a:r>
                        <a:rPr lang="en-CA" sz="1100" kern="1400" dirty="0" smtClean="0">
                          <a:solidFill>
                            <a:schemeClr val="tx1"/>
                          </a:solidFill>
                          <a:latin typeface="Arial" pitchFamily="34" charset="0"/>
                          <a:cs typeface="Arial" pitchFamily="34" charset="0"/>
                        </a:rPr>
                        <a:t>Patients </a:t>
                      </a:r>
                      <a:r>
                        <a:rPr lang="en-CA" sz="1100" b="1" u="sng" kern="1400" dirty="0">
                          <a:solidFill>
                            <a:schemeClr val="tx1"/>
                          </a:solidFill>
                          <a:latin typeface="Arial" pitchFamily="34" charset="0"/>
                          <a:cs typeface="Arial" pitchFamily="34" charset="0"/>
                        </a:rPr>
                        <a:t>&gt;</a:t>
                      </a:r>
                      <a:r>
                        <a:rPr lang="en-CA" sz="1100" b="1" kern="1400" dirty="0">
                          <a:solidFill>
                            <a:schemeClr val="tx1"/>
                          </a:solidFill>
                          <a:latin typeface="Arial" pitchFamily="34" charset="0"/>
                          <a:cs typeface="Arial" pitchFamily="34" charset="0"/>
                        </a:rPr>
                        <a:t> 60 </a:t>
                      </a:r>
                      <a:r>
                        <a:rPr lang="en-CA" sz="1100" kern="1400" dirty="0">
                          <a:solidFill>
                            <a:schemeClr val="tx1"/>
                          </a:solidFill>
                          <a:latin typeface="Arial" pitchFamily="34" charset="0"/>
                          <a:cs typeface="Arial" pitchFamily="34" charset="0"/>
                        </a:rPr>
                        <a:t>years of age with </a:t>
                      </a:r>
                      <a:r>
                        <a:rPr lang="en-CA" sz="1100" b="0" kern="1400" dirty="0" smtClean="0">
                          <a:solidFill>
                            <a:schemeClr val="tx1"/>
                          </a:solidFill>
                          <a:latin typeface="Arial" pitchFamily="34" charset="0"/>
                          <a:cs typeface="Arial" pitchFamily="34" charset="0"/>
                        </a:rPr>
                        <a:t>TBSA</a:t>
                      </a:r>
                      <a:r>
                        <a:rPr lang="en-CA" sz="1100" b="1" kern="1400" dirty="0" smtClean="0">
                          <a:solidFill>
                            <a:schemeClr val="tx1"/>
                          </a:solidFill>
                          <a:latin typeface="Arial" pitchFamily="34" charset="0"/>
                          <a:cs typeface="Arial" pitchFamily="34" charset="0"/>
                        </a:rPr>
                        <a:t> </a:t>
                      </a:r>
                      <a:r>
                        <a:rPr lang="en-CA" sz="1100" b="1" u="sng" kern="1400" dirty="0" smtClean="0">
                          <a:solidFill>
                            <a:schemeClr val="tx1"/>
                          </a:solidFill>
                          <a:latin typeface="Arial" pitchFamily="34" charset="0"/>
                          <a:cs typeface="Arial" pitchFamily="34" charset="0"/>
                        </a:rPr>
                        <a:t>&gt;</a:t>
                      </a:r>
                      <a:r>
                        <a:rPr lang="en-CA" sz="1100" b="1" kern="1400" dirty="0" smtClean="0">
                          <a:solidFill>
                            <a:schemeClr val="tx1"/>
                          </a:solidFill>
                          <a:latin typeface="Arial" pitchFamily="34" charset="0"/>
                          <a:cs typeface="Arial" pitchFamily="34" charset="0"/>
                        </a:rPr>
                        <a:t> </a:t>
                      </a:r>
                      <a:r>
                        <a:rPr lang="en-CA" sz="1100" b="1" kern="1400" dirty="0">
                          <a:solidFill>
                            <a:schemeClr val="tx1"/>
                          </a:solidFill>
                          <a:latin typeface="Arial" pitchFamily="34" charset="0"/>
                          <a:cs typeface="Arial" pitchFamily="34" charset="0"/>
                        </a:rPr>
                        <a:t>10</a:t>
                      </a:r>
                      <a:r>
                        <a:rPr lang="en-CA" sz="1100" b="1" kern="1400" dirty="0" smtClean="0">
                          <a:solidFill>
                            <a:schemeClr val="tx1"/>
                          </a:solidFill>
                          <a:latin typeface="Arial" pitchFamily="34" charset="0"/>
                          <a:cs typeface="Arial" pitchFamily="34" charset="0"/>
                        </a:rPr>
                        <a:t>%</a:t>
                      </a:r>
                    </a:p>
                    <a:p>
                      <a:pPr marL="88900" marR="0" indent="0" algn="l" defTabSz="914400" rtl="0" eaLnBrk="1" fontAlgn="auto" latinLnBrk="0" hangingPunct="1">
                        <a:lnSpc>
                          <a:spcPct val="125000"/>
                        </a:lnSpc>
                        <a:spcBef>
                          <a:spcPts val="0"/>
                        </a:spcBef>
                        <a:spcAft>
                          <a:spcPts val="0"/>
                        </a:spcAft>
                        <a:buClrTx/>
                        <a:buSzTx/>
                        <a:buFont typeface="+mj-lt"/>
                        <a:buNone/>
                        <a:tabLst/>
                        <a:defRPr/>
                      </a:pPr>
                      <a:endParaRPr lang="en-US" sz="1100" b="0" strike="noStrike" kern="1200" baseline="0" dirty="0" smtClean="0">
                        <a:solidFill>
                          <a:schemeClr val="tx1"/>
                        </a:solidFill>
                        <a:effectLst/>
                        <a:latin typeface="Arial" pitchFamily="34" charset="0"/>
                        <a:ea typeface="+mn-ea"/>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7760">
                <a:tc gridSpan="2">
                  <a:txBody>
                    <a:bodyPr/>
                    <a:lstStyle/>
                    <a:p>
                      <a:pPr marR="0" indent="0" algn="ctr" rtl="0">
                        <a:spcBef>
                          <a:spcPts val="0"/>
                        </a:spcBef>
                        <a:spcAft>
                          <a:spcPts val="0"/>
                        </a:spcAft>
                      </a:pPr>
                      <a:r>
                        <a:rPr lang="en-CA" sz="1100" kern="1400" dirty="0">
                          <a:solidFill>
                            <a:srgbClr val="000000"/>
                          </a:solidFill>
                          <a:latin typeface="Arial" pitchFamily="34" charset="0"/>
                          <a:cs typeface="Arial" pitchFamily="34" charset="0"/>
                        </a:rPr>
                        <a:t> </a:t>
                      </a:r>
                      <a:r>
                        <a:rPr lang="en-CA" sz="1100" b="1" kern="1400" dirty="0">
                          <a:solidFill>
                            <a:srgbClr val="000000"/>
                          </a:solidFill>
                          <a:latin typeface="Arial" pitchFamily="34" charset="0"/>
                          <a:cs typeface="Arial" pitchFamily="34" charset="0"/>
                        </a:rPr>
                        <a:t>Consent must be obtained within 72 hours of admission to the </a:t>
                      </a:r>
                      <a:r>
                        <a:rPr lang="en-CA" sz="1100" b="1" kern="1400" dirty="0" smtClean="0">
                          <a:solidFill>
                            <a:srgbClr val="000000"/>
                          </a:solidFill>
                          <a:latin typeface="Arial" pitchFamily="34" charset="0"/>
                          <a:cs typeface="Arial" pitchFamily="34" charset="0"/>
                        </a:rPr>
                        <a:t>ACU. </a:t>
                      </a:r>
                      <a:endParaRPr lang="en-CA" sz="1100" kern="1400" dirty="0">
                        <a:solidFill>
                          <a:srgbClr val="000000"/>
                        </a:solidFill>
                        <a:latin typeface="Arial" pitchFamily="34" charset="0"/>
                        <a:cs typeface="Arial" pitchFamily="34" charset="0"/>
                      </a:endParaRPr>
                    </a:p>
                    <a:p>
                      <a:pPr marR="0" indent="0" algn="ctr" rtl="0">
                        <a:spcBef>
                          <a:spcPts val="0"/>
                        </a:spcBef>
                        <a:spcAft>
                          <a:spcPts val="0"/>
                        </a:spcAft>
                      </a:pPr>
                      <a:r>
                        <a:rPr lang="en-CA" sz="1100" kern="1400" dirty="0">
                          <a:solidFill>
                            <a:srgbClr val="000000"/>
                          </a:solidFill>
                          <a:latin typeface="Arial" pitchFamily="34" charset="0"/>
                          <a:cs typeface="Arial" pitchFamily="34" charset="0"/>
                        </a:rPr>
                        <a:t>Refer to exclusion criteria for more </a:t>
                      </a:r>
                      <a:r>
                        <a:rPr lang="en-CA" sz="1100" kern="1400" dirty="0" smtClean="0">
                          <a:solidFill>
                            <a:srgbClr val="000000"/>
                          </a:solidFill>
                          <a:latin typeface="Arial" pitchFamily="34" charset="0"/>
                          <a:cs typeface="Arial" pitchFamily="34" charset="0"/>
                        </a:rPr>
                        <a:t>details</a:t>
                      </a:r>
                      <a:r>
                        <a:rPr lang="en-CA" sz="1100" kern="1400" baseline="0" dirty="0" smtClean="0">
                          <a:solidFill>
                            <a:srgbClr val="000000"/>
                          </a:solidFill>
                          <a:latin typeface="Arial" pitchFamily="34" charset="0"/>
                          <a:cs typeface="Arial" pitchFamily="34" charset="0"/>
                        </a:rPr>
                        <a:t> (p.6 – 8)</a:t>
                      </a:r>
                      <a:endParaRPr lang="en-CA" sz="1100" kern="1400" dirty="0">
                        <a:solidFill>
                          <a:srgbClr val="000000"/>
                        </a:solidFill>
                        <a:latin typeface="Arial" pitchFamily="34" charset="0"/>
                        <a:cs typeface="Arial" pitchFamily="34" charset="0"/>
                      </a:endParaRPr>
                    </a:p>
                  </a:txBody>
                  <a:tcPr marL="15375" marR="15375" marT="15375" marB="153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dirty="0"/>
                    </a:p>
                  </a:txBody>
                  <a:tcPr/>
                </a:tc>
              </a:tr>
            </a:tbl>
          </a:graphicData>
        </a:graphic>
      </p:graphicFrame>
      <p:sp>
        <p:nvSpPr>
          <p:cNvPr id="37915" name="Text Box 27"/>
          <p:cNvSpPr txBox="1">
            <a:spLocks noChangeArrowheads="1"/>
          </p:cNvSpPr>
          <p:nvPr/>
        </p:nvSpPr>
        <p:spPr bwMode="auto">
          <a:xfrm>
            <a:off x="188640" y="732457"/>
            <a:ext cx="6421669" cy="3111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indent="185738"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Screening - Inclusion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4107330407"/>
              </p:ext>
            </p:extLst>
          </p:nvPr>
        </p:nvGraphicFramePr>
        <p:xfrm>
          <a:off x="1844824" y="2339752"/>
          <a:ext cx="4727448" cy="1944216"/>
        </p:xfrm>
        <a:graphic>
          <a:graphicData uri="http://schemas.openxmlformats.org/drawingml/2006/table">
            <a:tbl>
              <a:tblPr/>
              <a:tblGrid>
                <a:gridCol w="2232248"/>
                <a:gridCol w="2495200"/>
              </a:tblGrid>
              <a:tr h="504056">
                <a:tc>
                  <a:txBody>
                    <a:bodyPr/>
                    <a:lstStyle/>
                    <a:p>
                      <a:pPr>
                        <a:spcAft>
                          <a:spcPts val="0"/>
                        </a:spcAft>
                      </a:pPr>
                      <a:r>
                        <a:rPr lang="en-GB" sz="1100" b="1" u="none" strike="noStrike" dirty="0" smtClean="0">
                          <a:latin typeface="Arial" pitchFamily="34" charset="0"/>
                          <a:cs typeface="Arial" pitchFamily="34" charset="0"/>
                        </a:rPr>
                        <a:t>The </a:t>
                      </a:r>
                      <a:r>
                        <a:rPr lang="en-GB" sz="1100" b="1" u="none" strike="noStrike" dirty="0">
                          <a:latin typeface="Arial" pitchFamily="34" charset="0"/>
                          <a:cs typeface="Arial" pitchFamily="34" charset="0"/>
                        </a:rPr>
                        <a:t>following burn injuries </a:t>
                      </a:r>
                      <a:r>
                        <a:rPr lang="en-GB" sz="1100" b="1" u="none" dirty="0" smtClean="0">
                          <a:latin typeface="Arial" pitchFamily="34" charset="0"/>
                          <a:cs typeface="Arial" pitchFamily="34" charset="0"/>
                        </a:rPr>
                        <a:t>fulfil</a:t>
                      </a:r>
                      <a:r>
                        <a:rPr lang="en-GB" sz="1100" b="1" u="none" strike="noStrike" dirty="0" smtClean="0">
                          <a:latin typeface="Arial" pitchFamily="34" charset="0"/>
                          <a:cs typeface="Arial" pitchFamily="34" charset="0"/>
                        </a:rPr>
                        <a:t> </a:t>
                      </a:r>
                      <a:r>
                        <a:rPr lang="en-GB" sz="1100" b="1" u="none" strike="noStrike" dirty="0">
                          <a:latin typeface="Arial" pitchFamily="34" charset="0"/>
                          <a:cs typeface="Arial" pitchFamily="34" charset="0"/>
                        </a:rPr>
                        <a:t>this criteria</a:t>
                      </a:r>
                      <a:endParaRPr lang="en-CA" sz="1100" b="1" u="none" dirty="0">
                        <a:latin typeface="Arial" pitchFamily="34" charset="0"/>
                        <a:cs typeface="Arial" pitchFamily="34" charset="0"/>
                      </a:endParaRP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u="none" strike="noStrike" dirty="0" smtClean="0">
                          <a:latin typeface="Arial" pitchFamily="34" charset="0"/>
                          <a:cs typeface="Arial" pitchFamily="34" charset="0"/>
                        </a:rPr>
                        <a:t>The </a:t>
                      </a:r>
                      <a:r>
                        <a:rPr lang="en-GB" sz="1100" b="1" u="none" strike="noStrike" dirty="0">
                          <a:latin typeface="Arial" pitchFamily="34" charset="0"/>
                          <a:cs typeface="Arial" pitchFamily="34" charset="0"/>
                        </a:rPr>
                        <a:t>following burn injuries do NOT </a:t>
                      </a:r>
                      <a:r>
                        <a:rPr lang="en-GB" sz="1100" b="1" u="none" strike="noStrike" dirty="0" smtClean="0">
                          <a:latin typeface="Arial" pitchFamily="34" charset="0"/>
                          <a:cs typeface="Arial" pitchFamily="34" charset="0"/>
                        </a:rPr>
                        <a:t>fulfil </a:t>
                      </a:r>
                      <a:r>
                        <a:rPr lang="en-GB" sz="1100" b="1" u="none" strike="noStrike" dirty="0">
                          <a:latin typeface="Arial" pitchFamily="34" charset="0"/>
                          <a:cs typeface="Arial" pitchFamily="34" charset="0"/>
                        </a:rPr>
                        <a:t>this </a:t>
                      </a:r>
                      <a:r>
                        <a:rPr lang="en-GB" sz="1100" b="1" u="none" strike="noStrike" dirty="0" smtClean="0">
                          <a:latin typeface="Arial" pitchFamily="34" charset="0"/>
                          <a:cs typeface="Arial" pitchFamily="34" charset="0"/>
                        </a:rPr>
                        <a:t>criteria. </a:t>
                      </a:r>
                      <a:r>
                        <a:rPr lang="en-CA" sz="1100" b="1" u="none" dirty="0" smtClean="0">
                          <a:latin typeface="Arial" pitchFamily="34" charset="0"/>
                          <a:ea typeface="Times New Roman"/>
                          <a:cs typeface="Arial" pitchFamily="34" charset="0"/>
                        </a:rPr>
                        <a:t>Do NOT include any of the following:</a:t>
                      </a: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40160">
                <a:tc>
                  <a:txBody>
                    <a:bodyPr/>
                    <a:lstStyle/>
                    <a:p>
                      <a:pPr marL="171450" lvl="0" indent="-171450">
                        <a:spcAft>
                          <a:spcPts val="0"/>
                        </a:spcAft>
                        <a:buFont typeface="Arial" panose="020B0604020202020204" pitchFamily="34" charset="0"/>
                        <a:buChar char="•"/>
                      </a:pPr>
                      <a:r>
                        <a:rPr lang="en-US" sz="1100" dirty="0" smtClean="0">
                          <a:latin typeface="Arial" pitchFamily="34" charset="0"/>
                          <a:ea typeface="Times New Roman"/>
                          <a:cs typeface="Arial" pitchFamily="34" charset="0"/>
                        </a:rPr>
                        <a:t>Thermal burn injuries</a:t>
                      </a:r>
                      <a:endParaRPr lang="en-CA" sz="1100" dirty="0" smtClean="0">
                        <a:latin typeface="Arial" pitchFamily="34" charset="0"/>
                        <a:ea typeface="Times New Roman"/>
                        <a:cs typeface="Arial" pitchFamily="34" charset="0"/>
                      </a:endParaRPr>
                    </a:p>
                    <a:p>
                      <a:pPr marL="171450" lvl="0" indent="-171450">
                        <a:spcAft>
                          <a:spcPts val="0"/>
                        </a:spcAft>
                        <a:buFont typeface="Arial" panose="020B0604020202020204" pitchFamily="34" charset="0"/>
                        <a:buChar char="•"/>
                      </a:pPr>
                      <a:r>
                        <a:rPr lang="en-CA" sz="1100" dirty="0" smtClean="0">
                          <a:latin typeface="Arial" pitchFamily="34" charset="0"/>
                          <a:ea typeface="Times New Roman"/>
                          <a:cs typeface="Arial" pitchFamily="34" charset="0"/>
                        </a:rPr>
                        <a:t>Scald</a:t>
                      </a:r>
                      <a:r>
                        <a:rPr lang="en-CA" sz="1100" dirty="0">
                          <a:latin typeface="Arial" pitchFamily="34" charset="0"/>
                          <a:ea typeface="Times New Roman"/>
                          <a:cs typeface="Arial" pitchFamily="34" charset="0"/>
                        </a:rPr>
                        <a:t>		</a:t>
                      </a:r>
                    </a:p>
                    <a:p>
                      <a:pPr marL="171450" lvl="0" indent="-171450">
                        <a:spcAft>
                          <a:spcPts val="0"/>
                        </a:spcAft>
                        <a:buFont typeface="Arial" panose="020B0604020202020204" pitchFamily="34" charset="0"/>
                        <a:buChar char="•"/>
                      </a:pPr>
                      <a:r>
                        <a:rPr lang="en-CA" sz="1100" dirty="0">
                          <a:latin typeface="Arial" pitchFamily="34" charset="0"/>
                          <a:ea typeface="Times New Roman"/>
                          <a:cs typeface="Arial" pitchFamily="34" charset="0"/>
                        </a:rPr>
                        <a:t>Fire (includes both Flame and Flash)</a:t>
                      </a:r>
                    </a:p>
                    <a:p>
                      <a:pPr marL="171450" lvl="0" indent="-171450">
                        <a:spcAft>
                          <a:spcPts val="0"/>
                        </a:spcAft>
                        <a:buFont typeface="Arial" panose="020B0604020202020204" pitchFamily="34" charset="0"/>
                        <a:buChar char="•"/>
                      </a:pPr>
                      <a:r>
                        <a:rPr lang="en-CA" sz="1100" dirty="0">
                          <a:latin typeface="Arial" pitchFamily="34" charset="0"/>
                          <a:ea typeface="Times New Roman"/>
                          <a:cs typeface="Arial" pitchFamily="34" charset="0"/>
                        </a:rPr>
                        <a:t>Radiation		</a:t>
                      </a:r>
                    </a:p>
                    <a:p>
                      <a:pPr marL="171450" lvl="0" indent="-171450">
                        <a:spcAft>
                          <a:spcPts val="0"/>
                        </a:spcAft>
                        <a:buFont typeface="Arial" panose="020B0604020202020204" pitchFamily="34" charset="0"/>
                        <a:buChar char="•"/>
                      </a:pPr>
                      <a:r>
                        <a:rPr lang="en-CA" sz="1100" dirty="0">
                          <a:latin typeface="Arial" pitchFamily="34" charset="0"/>
                          <a:ea typeface="Times New Roman"/>
                          <a:cs typeface="Arial" pitchFamily="34" charset="0"/>
                        </a:rPr>
                        <a:t>Chemical		</a:t>
                      </a:r>
                    </a:p>
                    <a:p>
                      <a:pPr marL="171450" lvl="0" indent="-171450">
                        <a:spcAft>
                          <a:spcPts val="0"/>
                        </a:spcAft>
                        <a:buFont typeface="Arial" panose="020B0604020202020204" pitchFamily="34" charset="0"/>
                        <a:buChar char="•"/>
                      </a:pPr>
                      <a:r>
                        <a:rPr lang="en-CA" sz="1100" dirty="0">
                          <a:latin typeface="Arial" pitchFamily="34" charset="0"/>
                          <a:ea typeface="Times New Roman"/>
                          <a:cs typeface="Arial" pitchFamily="34" charset="0"/>
                        </a:rPr>
                        <a:t>Unknown		</a:t>
                      </a:r>
                    </a:p>
                    <a:p>
                      <a:pPr marL="171450" lvl="0" indent="-171450">
                        <a:spcAft>
                          <a:spcPts val="0"/>
                        </a:spcAft>
                        <a:buFont typeface="Arial" panose="020B0604020202020204" pitchFamily="34" charset="0"/>
                        <a:buChar char="•"/>
                      </a:pPr>
                      <a:r>
                        <a:rPr lang="en-CA" sz="1100" dirty="0">
                          <a:latin typeface="Arial" pitchFamily="34" charset="0"/>
                          <a:ea typeface="Times New Roman"/>
                          <a:cs typeface="Arial" pitchFamily="34" charset="0"/>
                        </a:rPr>
                        <a:t>Other, </a:t>
                      </a:r>
                      <a:r>
                        <a:rPr lang="en-CA" sz="1100" dirty="0" smtClean="0">
                          <a:latin typeface="Arial" pitchFamily="34" charset="0"/>
                          <a:ea typeface="Times New Roman"/>
                          <a:cs typeface="Arial" pitchFamily="34" charset="0"/>
                        </a:rPr>
                        <a:t>Specify_____________</a:t>
                      </a: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spcAft>
                          <a:spcPts val="0"/>
                        </a:spcAft>
                        <a:buFont typeface="Arial" panose="020B0604020202020204" pitchFamily="34" charset="0"/>
                        <a:buChar char="•"/>
                        <a:tabLst>
                          <a:tab pos="180975" algn="l"/>
                        </a:tabLst>
                      </a:pPr>
                      <a:r>
                        <a:rPr lang="en-CA" sz="1100" dirty="0" smtClean="0">
                          <a:latin typeface="Arial" pitchFamily="34" charset="0"/>
                          <a:ea typeface="Times New Roman"/>
                          <a:cs typeface="Arial" pitchFamily="34" charset="0"/>
                        </a:rPr>
                        <a:t>High </a:t>
                      </a:r>
                      <a:r>
                        <a:rPr lang="en-CA" sz="1100" dirty="0">
                          <a:latin typeface="Arial" pitchFamily="34" charset="0"/>
                          <a:ea typeface="Times New Roman"/>
                          <a:cs typeface="Arial" pitchFamily="34" charset="0"/>
                        </a:rPr>
                        <a:t>voltage electrical contact (see exclusion #7.)</a:t>
                      </a:r>
                    </a:p>
                    <a:p>
                      <a:pPr marL="171450" lvl="0" indent="-171450">
                        <a:spcAft>
                          <a:spcPts val="0"/>
                        </a:spcAft>
                        <a:buFont typeface="Arial" panose="020B0604020202020204" pitchFamily="34" charset="0"/>
                        <a:buChar char="•"/>
                        <a:tabLst>
                          <a:tab pos="180975" algn="l"/>
                        </a:tabLst>
                      </a:pPr>
                      <a:r>
                        <a:rPr lang="fr-CA" sz="1100" dirty="0" err="1" smtClean="0">
                          <a:latin typeface="Arial" pitchFamily="34" charset="0"/>
                          <a:ea typeface="Times New Roman"/>
                          <a:cs typeface="Arial" pitchFamily="34" charset="0"/>
                        </a:rPr>
                        <a:t>Frostbite</a:t>
                      </a:r>
                      <a:r>
                        <a:rPr lang="fr-CA" sz="1100" dirty="0" smtClean="0">
                          <a:latin typeface="Arial" pitchFamily="34" charset="0"/>
                          <a:ea typeface="Times New Roman"/>
                          <a:cs typeface="Arial" pitchFamily="34" charset="0"/>
                        </a:rPr>
                        <a:t> </a:t>
                      </a:r>
                      <a:endParaRPr lang="en-CA" sz="1100" dirty="0">
                        <a:latin typeface="Arial" pitchFamily="34" charset="0"/>
                        <a:ea typeface="Times New Roman"/>
                        <a:cs typeface="Arial" pitchFamily="34" charset="0"/>
                      </a:endParaRPr>
                    </a:p>
                    <a:p>
                      <a:pPr marL="171450" lvl="0" indent="-171450">
                        <a:spcAft>
                          <a:spcPts val="0"/>
                        </a:spcAft>
                        <a:buFont typeface="Arial" panose="020B0604020202020204" pitchFamily="34" charset="0"/>
                        <a:buChar char="•"/>
                        <a:tabLst>
                          <a:tab pos="180975" algn="l"/>
                        </a:tabLst>
                      </a:pPr>
                      <a:r>
                        <a:rPr lang="fr-CA" sz="1100" dirty="0">
                          <a:latin typeface="Arial" pitchFamily="34" charset="0"/>
                          <a:ea typeface="Times New Roman"/>
                          <a:cs typeface="Arial" pitchFamily="34" charset="0"/>
                        </a:rPr>
                        <a:t>Stevens-Johnson Syndrome (SJS)</a:t>
                      </a:r>
                      <a:endParaRPr lang="en-CA" sz="1100" dirty="0">
                        <a:latin typeface="Arial" pitchFamily="34" charset="0"/>
                        <a:ea typeface="Times New Roman"/>
                        <a:cs typeface="Arial" pitchFamily="34" charset="0"/>
                      </a:endParaRPr>
                    </a:p>
                    <a:p>
                      <a:pPr marL="171450" lvl="0" indent="-171450">
                        <a:spcAft>
                          <a:spcPts val="0"/>
                        </a:spcAft>
                        <a:buFont typeface="Arial" panose="020B0604020202020204" pitchFamily="34" charset="0"/>
                        <a:buChar char="•"/>
                        <a:tabLst>
                          <a:tab pos="180975" algn="l"/>
                        </a:tabLst>
                      </a:pPr>
                      <a:r>
                        <a:rPr lang="en-CA" sz="1100" dirty="0">
                          <a:latin typeface="Arial" pitchFamily="34" charset="0"/>
                          <a:ea typeface="Times New Roman"/>
                          <a:cs typeface="Arial" pitchFamily="34" charset="0"/>
                        </a:rPr>
                        <a:t>Toxic Epidermal Necrolysis (TEN)</a:t>
                      </a:r>
                    </a:p>
                  </a:txBody>
                  <a:tcPr marL="55718" marR="5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52630"/>
            <a:ext cx="1440159" cy="62628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txBox="1">
            <a:spLocks/>
          </p:cNvSpPr>
          <p:nvPr/>
        </p:nvSpPr>
        <p:spPr>
          <a:xfrm>
            <a:off x="6381328" y="-15378"/>
            <a:ext cx="476671" cy="3847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E86200-F1F7-4FF7-847E-D71C11135875}" type="slidenum">
              <a:rPr lang="en-CA" smtClean="0"/>
              <a:pPr/>
              <a:t>4</a:t>
            </a:fld>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3"/>
          <p:cNvSpPr txBox="1">
            <a:spLocks noChangeArrowheads="1"/>
          </p:cNvSpPr>
          <p:nvPr/>
        </p:nvSpPr>
        <p:spPr bwMode="auto">
          <a:xfrm>
            <a:off x="250605" y="754807"/>
            <a:ext cx="6562771" cy="5048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Burn Related Operative Procedures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12"/>
          <p:cNvSpPr txBox="1">
            <a:spLocks noChangeArrowheads="1"/>
          </p:cNvSpPr>
          <p:nvPr/>
        </p:nvSpPr>
        <p:spPr bwMode="auto">
          <a:xfrm>
            <a:off x="5672160" y="857224"/>
            <a:ext cx="971550" cy="371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smtClean="0">
                <a:ln>
                  <a:noFill/>
                </a:ln>
                <a:solidFill>
                  <a:srgbClr val="000000"/>
                </a:solidFill>
                <a:effectLst/>
                <a:latin typeface="Arial" pitchFamily="34" charset="0"/>
                <a:ea typeface="Times New Roman" pitchFamily="18" charset="0"/>
                <a:cs typeface="Arial" pitchFamily="34" charset="0"/>
              </a:rPr>
              <a:t>Page #:_____</a:t>
            </a:r>
            <a:r>
              <a:rPr kumimoji="0" lang="en-US" sz="1600" b="1" i="1" u="none" strike="noStrike" cap="none" normalizeH="0" baseline="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98884597"/>
              </p:ext>
            </p:extLst>
          </p:nvPr>
        </p:nvGraphicFramePr>
        <p:xfrm>
          <a:off x="201465" y="1228699"/>
          <a:ext cx="6539903" cy="3593517"/>
        </p:xfrm>
        <a:graphic>
          <a:graphicData uri="http://schemas.openxmlformats.org/drawingml/2006/table">
            <a:tbl>
              <a:tblPr/>
              <a:tblGrid>
                <a:gridCol w="2151690"/>
                <a:gridCol w="858959"/>
                <a:gridCol w="862393"/>
                <a:gridCol w="860676"/>
                <a:gridCol w="942089"/>
                <a:gridCol w="864096"/>
              </a:tblGrid>
              <a:tr h="246957">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r>
                        <a:rPr lang="en-US" sz="1100" b="1" kern="1400" baseline="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14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Burn related operative procedure today?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Yes</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Yes</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314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Was the Operative procedure planned or  unplanned?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66098">
                <a:tc gridSpan="6">
                  <a:txBody>
                    <a:bodyPr/>
                    <a:lstStyle/>
                    <a:p>
                      <a:pPr marL="85725"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Type of Operative Procedure (Select all that apply)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CA"/>
                    </a:p>
                  </a:txBody>
                  <a:tcPr/>
                </a:tc>
              </a:tr>
              <a:tr h="286500">
                <a:tc>
                  <a:txBody>
                    <a:bodyPr/>
                    <a:lstStyle/>
                    <a:p>
                      <a:pPr marL="358775" indent="-176213"/>
                      <a:r>
                        <a:rPr lang="en-CA" sz="1100" kern="1400" dirty="0" smtClean="0">
                          <a:solidFill>
                            <a:srgbClr val="000000"/>
                          </a:solidFill>
                          <a:latin typeface="Arial" pitchFamily="34" charset="0"/>
                          <a:cs typeface="Arial" pitchFamily="34" charset="0"/>
                        </a:rPr>
                        <a:t>Surgical excision (tangential or</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fascial)</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tcPr>
                </a:tc>
              </a:tr>
              <a:tr h="286500">
                <a:tc>
                  <a:txBody>
                    <a:bodyPr/>
                    <a:lstStyle/>
                    <a:p>
                      <a:pPr marL="180975" marR="0" indent="1588"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Extension and temporary covering</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(xenograft,</a:t>
                      </a:r>
                      <a:r>
                        <a:rPr lang="en-CA" sz="1100" kern="1400" baseline="0" dirty="0" smtClean="0">
                          <a:solidFill>
                            <a:srgbClr val="000000"/>
                          </a:solidFill>
                          <a:latin typeface="Arial" pitchFamily="34" charset="0"/>
                          <a:cs typeface="Arial" pitchFamily="34" charset="0"/>
                        </a:rPr>
                        <a:t> allograft and artificial skin)</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tcPr>
                </a:tc>
              </a:tr>
              <a:tr h="188186">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Excision and </a:t>
                      </a:r>
                      <a:r>
                        <a:rPr lang="en-CA" sz="1100" kern="1400" dirty="0" err="1" smtClean="0">
                          <a:solidFill>
                            <a:srgbClr val="000000"/>
                          </a:solidFill>
                          <a:latin typeface="Arial" pitchFamily="34" charset="0"/>
                          <a:cs typeface="Arial" pitchFamily="34" charset="0"/>
                        </a:rPr>
                        <a:t>autograft</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8186">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Delayed autograft</a:t>
                      </a: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7837">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Excision and primary</a:t>
                      </a:r>
                      <a:r>
                        <a:rPr lang="en-CA" sz="1100" kern="1400" baseline="0" dirty="0" smtClean="0">
                          <a:solidFill>
                            <a:srgbClr val="000000"/>
                          </a:solidFill>
                          <a:latin typeface="Arial" pitchFamily="34" charset="0"/>
                          <a:cs typeface="Arial" pitchFamily="34" charset="0"/>
                        </a:rPr>
                        <a:t> closure/composite tissue transfer</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08397">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Other (specify)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en-CA" dirty="0"/>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38667"/>
            <a:ext cx="1584176" cy="688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635895604"/>
              </p:ext>
            </p:extLst>
          </p:nvPr>
        </p:nvGraphicFramePr>
        <p:xfrm>
          <a:off x="159048" y="5004048"/>
          <a:ext cx="6539903" cy="3593517"/>
        </p:xfrm>
        <a:graphic>
          <a:graphicData uri="http://schemas.openxmlformats.org/drawingml/2006/table">
            <a:tbl>
              <a:tblPr/>
              <a:tblGrid>
                <a:gridCol w="2151690"/>
                <a:gridCol w="80558"/>
                <a:gridCol w="778401"/>
                <a:gridCol w="862393"/>
                <a:gridCol w="860676"/>
                <a:gridCol w="860676"/>
                <a:gridCol w="81413"/>
                <a:gridCol w="864096"/>
              </a:tblGrid>
              <a:tr h="246957">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r>
                        <a:rPr lang="en-US" sz="1100" b="1" kern="1400" baseline="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14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Burn related operative procedure today?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Yes</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Yes</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R="0" indent="0" algn="l" rtl="0">
                        <a:spcBef>
                          <a:spcPts val="0"/>
                        </a:spcBef>
                        <a:spcAft>
                          <a:spcPts val="0"/>
                        </a:spcAft>
                        <a:buFont typeface="Wingdings" pitchFamily="2" charset="2"/>
                        <a:buNone/>
                      </a:pP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kern="1200" cap="none" baseline="0" dirty="0" smtClean="0">
                          <a:solidFill>
                            <a:schemeClr val="tx1"/>
                          </a:solidFill>
                          <a:latin typeface="Arial" pitchFamily="34" charset="0"/>
                          <a:ea typeface="MS Mincho"/>
                          <a:cs typeface="Arial" pitchFamily="34" charset="0"/>
                        </a:rPr>
                        <a:t>Yes</a:t>
                      </a:r>
                      <a:endParaRPr lang="en-CA" sz="1100" kern="1400" cap="none" baseline="0" dirty="0" smtClean="0">
                        <a:solidFill>
                          <a:srgbClr val="000000"/>
                        </a:solidFill>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314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Was the Operative procedure planned or  unplanned?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r>
                        <a:rPr lang="en-US" sz="1100" kern="1400" cap="none" baseline="0" dirty="0" smtClean="0">
                          <a:solidFill>
                            <a:srgbClr val="000000"/>
                          </a:solidFill>
                          <a:latin typeface="Arial" pitchFamily="34" charset="0"/>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Planned</a:t>
                      </a:r>
                      <a:endParaRPr lang="en-CA" sz="1100" kern="1400" cap="none" baseline="0" dirty="0" smtClean="0">
                        <a:solidFill>
                          <a:srgbClr val="000000"/>
                        </a:solidFill>
                        <a:latin typeface="Arial" pitchFamily="34" charset="0"/>
                        <a:ea typeface="MS Mincho"/>
                        <a:cs typeface="Arial" pitchFamily="34" charset="0"/>
                      </a:endParaRPr>
                    </a:p>
                    <a:p>
                      <a:pPr marR="0" indent="0" algn="l" rtl="0">
                        <a:spcBef>
                          <a:spcPts val="0"/>
                        </a:spcBef>
                        <a:spcAft>
                          <a:spcPts val="0"/>
                        </a:spcAft>
                        <a:buFont typeface="Wingdings" pitchFamily="2" charset="2"/>
                        <a:buNone/>
                      </a:pPr>
                      <a:r>
                        <a:rPr lang="en-US" sz="1100" kern="1400" cap="none" baseline="0" dirty="0" smtClean="0">
                          <a:solidFill>
                            <a:srgbClr val="000000"/>
                          </a:solidFill>
                          <a:latin typeface="Wingdings" pitchFamily="2" charset="2"/>
                          <a:cs typeface="Arial" pitchFamily="34" charset="0"/>
                        </a:rPr>
                        <a:t>o</a:t>
                      </a:r>
                      <a:r>
                        <a:rPr lang="en-CA" sz="1100" cap="none" baseline="0" dirty="0" smtClean="0">
                          <a:latin typeface="Arial" pitchFamily="34" charset="0"/>
                          <a:ea typeface="MS Mincho"/>
                          <a:cs typeface="Arial" pitchFamily="34" charset="0"/>
                        </a:rPr>
                        <a:t>Unplanned</a:t>
                      </a: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66098">
                <a:tc gridSpan="8">
                  <a:txBody>
                    <a:bodyPr/>
                    <a:lstStyle/>
                    <a:p>
                      <a:pPr marL="85725"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Type of Operative Procedure (Select all that apply)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CA"/>
                    </a:p>
                  </a:txBody>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CA"/>
                    </a:p>
                  </a:txBody>
                  <a:tcPr/>
                </a:tc>
              </a:tr>
              <a:tr h="286500">
                <a:tc gridSpan="2">
                  <a:txBody>
                    <a:bodyPr/>
                    <a:lstStyle/>
                    <a:p>
                      <a:pPr marL="358775" indent="-176213"/>
                      <a:r>
                        <a:rPr lang="en-CA" sz="1100" kern="1400" dirty="0" smtClean="0">
                          <a:solidFill>
                            <a:srgbClr val="000000"/>
                          </a:solidFill>
                          <a:latin typeface="Arial" pitchFamily="34" charset="0"/>
                          <a:cs typeface="Arial" pitchFamily="34" charset="0"/>
                        </a:rPr>
                        <a:t>Surgical excision (tangential or</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fascial)</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r h="286500">
                <a:tc gridSpan="2">
                  <a:txBody>
                    <a:bodyPr/>
                    <a:lstStyle/>
                    <a:p>
                      <a:pPr marL="180975" marR="0" indent="1588"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Extension and temporary covering (</a:t>
                      </a:r>
                      <a:r>
                        <a:rPr lang="en-CA" sz="1100" kern="1400" dirty="0" err="1" smtClean="0">
                          <a:solidFill>
                            <a:srgbClr val="000000"/>
                          </a:solidFill>
                          <a:latin typeface="Arial" pitchFamily="34" charset="0"/>
                          <a:cs typeface="Arial" pitchFamily="34" charset="0"/>
                        </a:rPr>
                        <a:t>xenograft</a:t>
                      </a:r>
                      <a:r>
                        <a:rPr lang="en-CA" sz="1100" kern="1400" dirty="0" smtClean="0">
                          <a:solidFill>
                            <a:srgbClr val="000000"/>
                          </a:solidFill>
                          <a:latin typeface="Arial" pitchFamily="34" charset="0"/>
                          <a:cs typeface="Arial" pitchFamily="34" charset="0"/>
                        </a:rPr>
                        <a:t>,</a:t>
                      </a:r>
                      <a:r>
                        <a:rPr lang="en-CA" sz="1100" kern="1400" baseline="0" dirty="0" smtClean="0">
                          <a:solidFill>
                            <a:srgbClr val="000000"/>
                          </a:solidFill>
                          <a:latin typeface="Arial" pitchFamily="34" charset="0"/>
                          <a:cs typeface="Arial" pitchFamily="34" charset="0"/>
                        </a:rPr>
                        <a:t> allograft and artificial skin)</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r h="188186">
                <a:tc gridSpan="2">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Excision and </a:t>
                      </a:r>
                      <a:r>
                        <a:rPr lang="en-CA" sz="1100" kern="1400" dirty="0" err="1" smtClean="0">
                          <a:solidFill>
                            <a:srgbClr val="000000"/>
                          </a:solidFill>
                          <a:latin typeface="Arial" pitchFamily="34" charset="0"/>
                          <a:cs typeface="Arial" pitchFamily="34" charset="0"/>
                        </a:rPr>
                        <a:t>autograft</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r h="188186">
                <a:tc gridSpan="2">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Delayed autograft</a:t>
                      </a:r>
                      <a:endParaRPr lang="en-CA"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r h="487837">
                <a:tc gridSpan="2">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Excision and primary</a:t>
                      </a:r>
                      <a:r>
                        <a:rPr lang="en-CA" sz="1100" kern="1400" baseline="0" dirty="0" smtClean="0">
                          <a:solidFill>
                            <a:srgbClr val="000000"/>
                          </a:solidFill>
                          <a:latin typeface="Arial" pitchFamily="34" charset="0"/>
                          <a:cs typeface="Arial" pitchFamily="34" charset="0"/>
                        </a:rPr>
                        <a:t> closure/composite tissue transfer</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ctr" rtl="0">
                        <a:spcBef>
                          <a:spcPts val="0"/>
                        </a:spcBef>
                        <a:spcAft>
                          <a:spcPts val="0"/>
                        </a:spcAft>
                      </a:pPr>
                      <a:r>
                        <a:rPr lang="en-US" sz="1100" kern="1400" smtClean="0">
                          <a:solidFill>
                            <a:srgbClr val="000000"/>
                          </a:solidFill>
                          <a:latin typeface="Wingdings" pitchFamily="2" charset="2"/>
                          <a:cs typeface="Arial" pitchFamily="34" charset="0"/>
                        </a:rPr>
                        <a:t>o</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r h="308397">
                <a:tc gridSpan="2">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Other (specify)</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r>
            </a:tbl>
          </a:graphicData>
        </a:graphic>
      </p:graphicFrame>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40</a:t>
            </a:fld>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9437979"/>
              </p:ext>
            </p:extLst>
          </p:nvPr>
        </p:nvGraphicFramePr>
        <p:xfrm>
          <a:off x="188640" y="1142976"/>
          <a:ext cx="6455070" cy="7725654"/>
        </p:xfrm>
        <a:graphic>
          <a:graphicData uri="http://schemas.openxmlformats.org/drawingml/2006/table">
            <a:tbl>
              <a:tblPr/>
              <a:tblGrid>
                <a:gridCol w="1296144"/>
                <a:gridCol w="5158926"/>
              </a:tblGrid>
              <a:tr h="980752">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a:t>
                      </a:r>
                      <a:r>
                        <a:rPr lang="en-CA" sz="1100" b="1" kern="1400" dirty="0" smtClean="0">
                          <a:solidFill>
                            <a:srgbClr val="000000"/>
                          </a:solidFill>
                          <a:latin typeface="Arial" pitchFamily="34" charset="0"/>
                          <a:cs typeface="Arial" pitchFamily="34" charset="0"/>
                        </a:rPr>
                        <a:t>Instructions</a:t>
                      </a:r>
                      <a:endParaRPr lang="en-CA"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collected </a:t>
                      </a:r>
                      <a:r>
                        <a:rPr lang="en-CA" sz="1100" kern="1400" dirty="0">
                          <a:solidFill>
                            <a:srgbClr val="000000"/>
                          </a:solidFill>
                          <a:latin typeface="Arial" pitchFamily="34" charset="0"/>
                          <a:cs typeface="Arial" pitchFamily="34" charset="0"/>
                        </a:rPr>
                        <a:t>to </a:t>
                      </a:r>
                      <a:r>
                        <a:rPr lang="en-CA" sz="1100" kern="1400" dirty="0" smtClean="0">
                          <a:solidFill>
                            <a:srgbClr val="000000"/>
                          </a:solidFill>
                          <a:latin typeface="Arial" pitchFamily="34" charset="0"/>
                          <a:cs typeface="Arial" pitchFamily="34" charset="0"/>
                        </a:rPr>
                        <a:t>capture the </a:t>
                      </a:r>
                      <a:r>
                        <a:rPr lang="en-CA" sz="1100" u="sng" kern="1400" dirty="0" smtClean="0">
                          <a:solidFill>
                            <a:srgbClr val="000000"/>
                          </a:solidFill>
                          <a:latin typeface="Arial" pitchFamily="34" charset="0"/>
                          <a:cs typeface="Arial" pitchFamily="34" charset="0"/>
                        </a:rPr>
                        <a:t>relevant</a:t>
                      </a:r>
                      <a:r>
                        <a:rPr lang="en-CA" sz="1100" kern="1400" dirty="0" smtClean="0">
                          <a:solidFill>
                            <a:srgbClr val="000000"/>
                          </a:solidFill>
                          <a:latin typeface="Arial" pitchFamily="34" charset="0"/>
                          <a:cs typeface="Arial" pitchFamily="34" charset="0"/>
                        </a:rPr>
                        <a:t> </a:t>
                      </a:r>
                      <a:r>
                        <a:rPr lang="en-CA" sz="1100" kern="1400" dirty="0">
                          <a:solidFill>
                            <a:srgbClr val="000000"/>
                          </a:solidFill>
                          <a:latin typeface="Arial" pitchFamily="34" charset="0"/>
                          <a:cs typeface="Arial" pitchFamily="34" charset="0"/>
                        </a:rPr>
                        <a:t>medications that the patient received that may have a material effect on the measured outcomes of the </a:t>
                      </a:r>
                      <a:r>
                        <a:rPr lang="en-CA" sz="1100" kern="1400" dirty="0" smtClean="0">
                          <a:solidFill>
                            <a:srgbClr val="000000"/>
                          </a:solidFill>
                          <a:latin typeface="Arial" pitchFamily="34" charset="0"/>
                          <a:cs typeface="Arial" pitchFamily="34" charset="0"/>
                        </a:rPr>
                        <a:t>study.</a:t>
                      </a:r>
                      <a:r>
                        <a:rPr lang="en-CA" sz="1100" kern="1400" baseline="0" dirty="0" smtClean="0">
                          <a:solidFill>
                            <a:srgbClr val="000000"/>
                          </a:solidFill>
                          <a:latin typeface="Arial" pitchFamily="34" charset="0"/>
                          <a:cs typeface="Arial" pitchFamily="34" charset="0"/>
                        </a:rPr>
                        <a:t> It also collects the lowest and highest daily heart rate.</a:t>
                      </a:r>
                    </a:p>
                    <a:p>
                      <a:pPr marL="87313" marR="0" lvl="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kern="1400" baseline="0" dirty="0" smtClean="0">
                          <a:solidFill>
                            <a:srgbClr val="000000"/>
                          </a:solidFill>
                          <a:latin typeface="Arial" pitchFamily="34" charset="0"/>
                          <a:cs typeface="Arial" pitchFamily="34" charset="0"/>
                        </a:rPr>
                        <a:t>This section records </a:t>
                      </a:r>
                      <a:r>
                        <a:rPr lang="en-US" sz="1100" u="sng" kern="1400" baseline="0" dirty="0" smtClean="0">
                          <a:solidFill>
                            <a:srgbClr val="000000"/>
                          </a:solidFill>
                          <a:latin typeface="Arial" pitchFamily="34" charset="0"/>
                          <a:cs typeface="Arial" pitchFamily="34" charset="0"/>
                        </a:rPr>
                        <a:t>only</a:t>
                      </a:r>
                      <a:r>
                        <a:rPr lang="en-US" sz="1100" u="none" kern="1400" baseline="0" dirty="0" smtClean="0">
                          <a:solidFill>
                            <a:srgbClr val="000000"/>
                          </a:solidFill>
                          <a:latin typeface="Arial" pitchFamily="34" charset="0"/>
                          <a:cs typeface="Arial" pitchFamily="34" charset="0"/>
                        </a:rPr>
                        <a:t> medications relevant to this study (</a:t>
                      </a:r>
                      <a:r>
                        <a:rPr lang="en-US" sz="1100" u="none" kern="1400" baseline="0" dirty="0" err="1" smtClean="0">
                          <a:solidFill>
                            <a:srgbClr val="000000"/>
                          </a:solidFill>
                          <a:latin typeface="Arial" pitchFamily="34" charset="0"/>
                          <a:cs typeface="Arial" pitchFamily="34" charset="0"/>
                        </a:rPr>
                        <a:t>oxandrolone</a:t>
                      </a:r>
                      <a:r>
                        <a:rPr lang="en-US" sz="1100" u="none" kern="1400" baseline="0" dirty="0" smtClean="0">
                          <a:solidFill>
                            <a:srgbClr val="000000"/>
                          </a:solidFill>
                          <a:latin typeface="Arial" pitchFamily="34" charset="0"/>
                          <a:cs typeface="Arial" pitchFamily="34" charset="0"/>
                        </a:rPr>
                        <a:t>, </a:t>
                      </a:r>
                      <a:r>
                        <a:rPr lang="en-US" sz="1100" u="none" kern="1400" baseline="0" dirty="0" err="1" smtClean="0">
                          <a:solidFill>
                            <a:srgbClr val="000000"/>
                          </a:solidFill>
                          <a:latin typeface="Arial" pitchFamily="34" charset="0"/>
                          <a:cs typeface="Arial" pitchFamily="34" charset="0"/>
                        </a:rPr>
                        <a:t>nandrolone</a:t>
                      </a:r>
                      <a:r>
                        <a:rPr lang="en-US" sz="1100" u="none" kern="1400" baseline="0" dirty="0" smtClean="0">
                          <a:solidFill>
                            <a:srgbClr val="000000"/>
                          </a:solidFill>
                          <a:latin typeface="Arial" pitchFamily="34" charset="0"/>
                          <a:cs typeface="Arial" pitchFamily="34" charset="0"/>
                        </a:rPr>
                        <a:t>, testosterone, beta-blockers)</a:t>
                      </a:r>
                      <a:endParaRPr lang="en-CA" sz="1100" kern="1400" dirty="0" smtClean="0">
                        <a:solidFill>
                          <a:srgbClr val="000000"/>
                        </a:solidFill>
                        <a:latin typeface="Arial" pitchFamily="34" charset="0"/>
                        <a:cs typeface="Arial" pitchFamily="34" charset="0"/>
                      </a:endParaRPr>
                    </a:p>
                    <a:p>
                      <a:pPr marL="87313" marR="0" lvl="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kern="1400" dirty="0" smtClean="0">
                          <a:solidFill>
                            <a:srgbClr val="000000"/>
                          </a:solidFill>
                          <a:latin typeface="Arial" pitchFamily="34" charset="0"/>
                          <a:cs typeface="Arial" pitchFamily="34" charset="0"/>
                        </a:rPr>
                        <a:t>:</a:t>
                      </a:r>
                      <a:r>
                        <a:rPr lang="en-US" sz="1100" kern="1400" baseline="0" dirty="0" smtClean="0">
                          <a:solidFill>
                            <a:srgbClr val="000000"/>
                          </a:solidFill>
                          <a:latin typeface="Arial" pitchFamily="34" charset="0"/>
                          <a:cs typeface="Arial" pitchFamily="34" charset="0"/>
                        </a:rPr>
                        <a:t> Administration of </a:t>
                      </a:r>
                      <a:r>
                        <a:rPr lang="en-US" sz="1100" kern="1400" baseline="0" dirty="0" err="1" smtClean="0">
                          <a:solidFill>
                            <a:srgbClr val="000000"/>
                          </a:solidFill>
                          <a:latin typeface="Arial" pitchFamily="34" charset="0"/>
                          <a:cs typeface="Arial" pitchFamily="34" charset="0"/>
                        </a:rPr>
                        <a:t>Propofol</a:t>
                      </a:r>
                      <a:r>
                        <a:rPr lang="en-US" sz="1100" kern="1400" baseline="0" dirty="0" smtClean="0">
                          <a:solidFill>
                            <a:srgbClr val="000000"/>
                          </a:solidFill>
                          <a:latin typeface="Arial" pitchFamily="34" charset="0"/>
                          <a:cs typeface="Arial" pitchFamily="34" charset="0"/>
                        </a:rPr>
                        <a:t>; insulin; opiates, and motility agents is recorded on the Daily Nutrition form, </a:t>
                      </a:r>
                      <a:r>
                        <a:rPr lang="en-US" sz="1100" u="sng" kern="1400" baseline="0" dirty="0" smtClean="0">
                          <a:solidFill>
                            <a:srgbClr val="000000"/>
                          </a:solidFill>
                          <a:latin typeface="Arial" pitchFamily="34" charset="0"/>
                          <a:cs typeface="Arial" pitchFamily="34" charset="0"/>
                        </a:rPr>
                        <a:t>NOT</a:t>
                      </a:r>
                      <a:r>
                        <a:rPr lang="en-US" sz="1100" u="none" kern="1400" baseline="0" dirty="0" smtClean="0">
                          <a:solidFill>
                            <a:srgbClr val="000000"/>
                          </a:solidFill>
                          <a:latin typeface="Arial" pitchFamily="34" charset="0"/>
                          <a:cs typeface="Arial" pitchFamily="34" charset="0"/>
                        </a:rPr>
                        <a:t> this form.</a:t>
                      </a:r>
                      <a:endParaRPr lang="en-CA"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6064">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Duration of Data</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Collection</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Record concomitant medications,</a:t>
                      </a:r>
                      <a:r>
                        <a:rPr lang="en-CA" sz="1100" kern="1400" baseline="0" dirty="0" smtClean="0">
                          <a:solidFill>
                            <a:srgbClr val="000000"/>
                          </a:solidFill>
                          <a:latin typeface="Arial" pitchFamily="34" charset="0"/>
                          <a:cs typeface="Arial" pitchFamily="34" charset="0"/>
                        </a:rPr>
                        <a:t> </a:t>
                      </a:r>
                      <a:r>
                        <a:rPr lang="en-US" sz="1100" u="none" kern="1400" baseline="0" dirty="0" smtClean="0">
                          <a:solidFill>
                            <a:srgbClr val="000000"/>
                          </a:solidFill>
                          <a:latin typeface="Arial" pitchFamily="34" charset="0"/>
                          <a:cs typeface="Arial" pitchFamily="34" charset="0"/>
                        </a:rPr>
                        <a:t>relevant to this study (</a:t>
                      </a:r>
                      <a:r>
                        <a:rPr lang="en-US" sz="1100" u="none" kern="1400" baseline="0" dirty="0" err="1" smtClean="0">
                          <a:solidFill>
                            <a:srgbClr val="000000"/>
                          </a:solidFill>
                          <a:latin typeface="Arial" pitchFamily="34" charset="0"/>
                          <a:cs typeface="Arial" pitchFamily="34" charset="0"/>
                        </a:rPr>
                        <a:t>oxandrolone</a:t>
                      </a:r>
                      <a:r>
                        <a:rPr lang="en-US" sz="1100" u="none" kern="1400" baseline="0" dirty="0" smtClean="0">
                          <a:solidFill>
                            <a:srgbClr val="000000"/>
                          </a:solidFill>
                          <a:latin typeface="Arial" pitchFamily="34" charset="0"/>
                          <a:cs typeface="Arial" pitchFamily="34" charset="0"/>
                        </a:rPr>
                        <a:t>, </a:t>
                      </a:r>
                      <a:r>
                        <a:rPr lang="en-US" sz="1100" u="none" kern="1400" baseline="0" dirty="0" err="1" smtClean="0">
                          <a:solidFill>
                            <a:srgbClr val="000000"/>
                          </a:solidFill>
                          <a:latin typeface="Arial" pitchFamily="34" charset="0"/>
                          <a:cs typeface="Arial" pitchFamily="34" charset="0"/>
                        </a:rPr>
                        <a:t>nandrolone</a:t>
                      </a:r>
                      <a:r>
                        <a:rPr lang="en-US" sz="1100" u="none" kern="1400" baseline="0" dirty="0" smtClean="0">
                          <a:solidFill>
                            <a:srgbClr val="000000"/>
                          </a:solidFill>
                          <a:latin typeface="Arial" pitchFamily="34" charset="0"/>
                          <a:cs typeface="Arial" pitchFamily="34" charset="0"/>
                        </a:rPr>
                        <a:t>, testosterone, beta-blockers), </a:t>
                      </a:r>
                      <a:r>
                        <a:rPr lang="en-CA" sz="1100" kern="1400" baseline="0" dirty="0" smtClean="0">
                          <a:solidFill>
                            <a:srgbClr val="000000"/>
                          </a:solidFill>
                          <a:latin typeface="Arial" pitchFamily="34" charset="0"/>
                          <a:cs typeface="Arial" pitchFamily="34" charset="0"/>
                        </a:rPr>
                        <a:t>daily</a:t>
                      </a:r>
                      <a:r>
                        <a:rPr lang="en-CA" sz="1100" kern="1400" dirty="0" smtClean="0">
                          <a:solidFill>
                            <a:srgbClr val="000000"/>
                          </a:solidFill>
                          <a:latin typeface="Arial" pitchFamily="34" charset="0"/>
                          <a:cs typeface="Arial" pitchFamily="34" charset="0"/>
                        </a:rPr>
                        <a:t> starting </a:t>
                      </a:r>
                      <a:r>
                        <a:rPr lang="en-US" sz="1100" kern="1200" dirty="0" smtClean="0">
                          <a:solidFill>
                            <a:schemeClr val="tx1"/>
                          </a:solidFill>
                          <a:latin typeface="Arial" pitchFamily="34" charset="0"/>
                          <a:ea typeface="+mn-ea"/>
                          <a:cs typeface="Arial" pitchFamily="34" charset="0"/>
                        </a:rPr>
                        <a:t>from ACU admission until whichever of the following events occurs </a:t>
                      </a:r>
                      <a:r>
                        <a:rPr lang="en-US" sz="1100" u="sng" kern="1200" dirty="0" smtClean="0">
                          <a:solidFill>
                            <a:schemeClr val="tx1"/>
                          </a:solidFill>
                          <a:latin typeface="Arial" pitchFamily="34" charset="0"/>
                          <a:ea typeface="+mn-ea"/>
                          <a:cs typeface="Arial" pitchFamily="34" charset="0"/>
                        </a:rPr>
                        <a:t>first</a:t>
                      </a:r>
                      <a:r>
                        <a:rPr lang="en-US" sz="1100" u="none" kern="1200" dirty="0" smtClean="0">
                          <a:solidFill>
                            <a:schemeClr val="tx1"/>
                          </a:solidFill>
                          <a:latin typeface="Arial" pitchFamily="34" charset="0"/>
                          <a:ea typeface="+mn-ea"/>
                          <a:cs typeface="Arial" pitchFamily="34" charset="0"/>
                        </a:rPr>
                        <a:t>:</a:t>
                      </a:r>
                    </a:p>
                    <a:p>
                      <a:pPr marL="87313" marR="0" lvl="0" indent="0" algn="l" defTabSz="914400" rtl="0" eaLnBrk="1" fontAlgn="auto" latinLnBrk="0" hangingPunct="1">
                        <a:lnSpc>
                          <a:spcPct val="100000"/>
                        </a:lnSpc>
                        <a:spcBef>
                          <a:spcPts val="0"/>
                        </a:spcBef>
                        <a:spcAft>
                          <a:spcPts val="0"/>
                        </a:spcAft>
                        <a:buClrTx/>
                        <a:buSzTx/>
                        <a:buFontTx/>
                        <a:buNone/>
                        <a:tabLst/>
                        <a:defRPr/>
                      </a:pPr>
                      <a:endParaRPr lang="en-US" sz="1100" u="none" kern="1200" dirty="0" smtClean="0">
                        <a:solidFill>
                          <a:schemeClr val="tx1"/>
                        </a:solidFill>
                        <a:latin typeface="Arial" pitchFamily="34" charset="0"/>
                        <a:ea typeface="+mn-ea"/>
                        <a:cs typeface="Arial" pitchFamily="34" charset="0"/>
                      </a:endParaRPr>
                    </a:p>
                    <a:p>
                      <a:pPr marL="258763"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u="sng" kern="1200" dirty="0" smtClean="0">
                          <a:solidFill>
                            <a:schemeClr val="tx1"/>
                          </a:solidFill>
                          <a:latin typeface="Arial" pitchFamily="34" charset="0"/>
                          <a:ea typeface="+mn-ea"/>
                          <a:cs typeface="Arial" pitchFamily="34" charset="0"/>
                        </a:rPr>
                        <a:t>&gt;</a:t>
                      </a:r>
                      <a:r>
                        <a:rPr lang="en-US" sz="1100" u="none" kern="1200" dirty="0" smtClean="0">
                          <a:solidFill>
                            <a:schemeClr val="tx1"/>
                          </a:solidFill>
                          <a:latin typeface="Arial" pitchFamily="34" charset="0"/>
                          <a:ea typeface="+mn-ea"/>
                          <a:cs typeface="Arial" pitchFamily="34" charset="0"/>
                        </a:rPr>
                        <a:t> </a:t>
                      </a:r>
                      <a:r>
                        <a:rPr lang="en-US" sz="1100" kern="1200" dirty="0" smtClean="0">
                          <a:solidFill>
                            <a:schemeClr val="tx1"/>
                          </a:solidFill>
                          <a:latin typeface="Arial" pitchFamily="34" charset="0"/>
                          <a:ea typeface="+mn-ea"/>
                          <a:cs typeface="Arial" pitchFamily="34" charset="0"/>
                        </a:rPr>
                        <a:t>10 Days after the last grafting operation (stop of study IP + 3 days) </a:t>
                      </a:r>
                    </a:p>
                    <a:p>
                      <a:pPr marL="258763"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smtClean="0">
                          <a:solidFill>
                            <a:schemeClr val="tx1"/>
                          </a:solidFill>
                          <a:latin typeface="Arial" pitchFamily="34" charset="0"/>
                          <a:ea typeface="+mn-ea"/>
                          <a:cs typeface="Arial" pitchFamily="34" charset="0"/>
                        </a:rPr>
                        <a:t>Discharge from the ACU </a:t>
                      </a:r>
                    </a:p>
                    <a:p>
                      <a:pPr marL="258763"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100" kern="1200" dirty="0" smtClean="0">
                          <a:solidFill>
                            <a:schemeClr val="tx1"/>
                          </a:solidFill>
                          <a:latin typeface="Arial" pitchFamily="34" charset="0"/>
                          <a:ea typeface="+mn-ea"/>
                          <a:cs typeface="Arial" pitchFamily="34" charset="0"/>
                        </a:rPr>
                        <a:t>3 months after admission to the ACU</a:t>
                      </a: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71762">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Date</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rtl="0">
                        <a:spcBef>
                          <a:spcPts val="0"/>
                        </a:spcBef>
                        <a:spcAft>
                          <a:spcPts val="0"/>
                        </a:spcAft>
                      </a:pPr>
                      <a:r>
                        <a:rPr lang="en-CA" sz="1100" kern="1400" dirty="0">
                          <a:solidFill>
                            <a:srgbClr val="000000"/>
                          </a:solidFill>
                          <a:latin typeface="Arial" pitchFamily="34" charset="0"/>
                          <a:cs typeface="Arial" pitchFamily="34" charset="0"/>
                        </a:rPr>
                        <a:t>Enter the </a:t>
                      </a:r>
                      <a:r>
                        <a:rPr lang="en-CA" sz="1100" kern="1400" dirty="0" smtClean="0">
                          <a:solidFill>
                            <a:srgbClr val="000000"/>
                          </a:solidFill>
                          <a:latin typeface="Arial" pitchFamily="34" charset="0"/>
                          <a:cs typeface="Arial" pitchFamily="34" charset="0"/>
                        </a:rPr>
                        <a:t>date </a:t>
                      </a:r>
                      <a:r>
                        <a:rPr lang="en-CA" sz="1100" kern="1400" dirty="0">
                          <a:solidFill>
                            <a:srgbClr val="000000"/>
                          </a:solidFill>
                          <a:latin typeface="Arial" pitchFamily="34" charset="0"/>
                          <a:cs typeface="Arial" pitchFamily="34" charset="0"/>
                        </a:rPr>
                        <a:t>corresponding to the calendar </a:t>
                      </a:r>
                      <a:r>
                        <a:rPr lang="en-CA" sz="1100" kern="1400" dirty="0" smtClean="0">
                          <a:solidFill>
                            <a:srgbClr val="000000"/>
                          </a:solidFill>
                          <a:latin typeface="Arial" pitchFamily="34" charset="0"/>
                          <a:cs typeface="Arial" pitchFamily="34" charset="0"/>
                        </a:rPr>
                        <a:t>day</a:t>
                      </a:r>
                      <a:r>
                        <a:rPr lang="en-CA" sz="1100" kern="1400" baseline="0" dirty="0" smtClean="0">
                          <a:solidFill>
                            <a:srgbClr val="000000"/>
                          </a:solidFill>
                          <a:latin typeface="Arial" pitchFamily="34" charset="0"/>
                          <a:cs typeface="Arial" pitchFamily="34" charset="0"/>
                        </a:rPr>
                        <a:t> in the format (YYYY-MM-DD)</a:t>
                      </a:r>
                      <a:endParaRPr lang="en-CA"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5237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Heart Rate</a:t>
                      </a:r>
                    </a:p>
                    <a:p>
                      <a:pPr marR="0" indent="0" algn="r" rtl="0">
                        <a:spcBef>
                          <a:spcPts val="0"/>
                        </a:spcBef>
                        <a:spcAft>
                          <a:spcPts val="0"/>
                        </a:spcAft>
                      </a:pPr>
                      <a:endParaRPr lang="en-US" sz="1100" b="1" kern="1400" dirty="0" smtClean="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rtl="0">
                        <a:spcBef>
                          <a:spcPts val="0"/>
                        </a:spcBef>
                        <a:spcAft>
                          <a:spcPts val="0"/>
                        </a:spcAft>
                      </a:pPr>
                      <a:r>
                        <a:rPr lang="en-US" sz="1100" kern="1400" dirty="0" smtClean="0">
                          <a:solidFill>
                            <a:srgbClr val="000000"/>
                          </a:solidFill>
                          <a:latin typeface="Arial" pitchFamily="34" charset="0"/>
                          <a:cs typeface="Arial" pitchFamily="34" charset="0"/>
                        </a:rPr>
                        <a:t>Record</a:t>
                      </a:r>
                      <a:r>
                        <a:rPr lang="en-US" sz="110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BOTH</a:t>
                      </a:r>
                      <a:r>
                        <a:rPr lang="en-US" sz="1100" b="1" kern="1400"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the highest and the lowest heart rate documented for the patient each study day.</a:t>
                      </a:r>
                    </a:p>
                    <a:p>
                      <a:pPr marL="87313" marR="0" lvl="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kern="1400" baseline="0" dirty="0" smtClean="0">
                          <a:solidFill>
                            <a:srgbClr val="000000"/>
                          </a:solidFill>
                          <a:latin typeface="Arial" pitchFamily="34" charset="0"/>
                          <a:cs typeface="Arial" pitchFamily="34" charset="0"/>
                        </a:rPr>
                        <a:t>If there is only one heart rate documented, record the documented heart rate as both the highest and the lowest for that day.</a:t>
                      </a:r>
                      <a:endParaRPr lang="en-CA"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4807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Were Concomitant</a:t>
                      </a:r>
                      <a:r>
                        <a:rPr lang="en-US" sz="1100" b="1" kern="1400" baseline="0" dirty="0" smtClean="0">
                          <a:solidFill>
                            <a:srgbClr val="000000"/>
                          </a:solidFill>
                          <a:latin typeface="Arial" pitchFamily="34" charset="0"/>
                          <a:cs typeface="Arial" pitchFamily="34" charset="0"/>
                        </a:rPr>
                        <a:t> Medications received today?</a:t>
                      </a:r>
                      <a:endParaRPr lang="en-CA" sz="1100" b="1"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c>
                  <a:txBody>
                    <a:bodyPr/>
                    <a:lstStyle/>
                    <a:p>
                      <a:pPr marL="87313" marR="0" lvl="0" indent="0" algn="l" rtl="0">
                        <a:spcBef>
                          <a:spcPts val="0"/>
                        </a:spcBef>
                        <a:spcAft>
                          <a:spcPts val="0"/>
                        </a:spcAft>
                      </a:pPr>
                      <a:r>
                        <a:rPr lang="en-US" sz="1100" kern="1400" baseline="0" dirty="0" smtClean="0">
                          <a:solidFill>
                            <a:srgbClr val="000000"/>
                          </a:solidFill>
                          <a:latin typeface="Arial" pitchFamily="34" charset="0"/>
                          <a:cs typeface="Arial" pitchFamily="34" charset="0"/>
                        </a:rPr>
                        <a:t>Indicate </a:t>
                      </a:r>
                      <a:r>
                        <a:rPr lang="en-US" sz="1100" i="0" kern="1400" baseline="0" dirty="0" smtClean="0">
                          <a:solidFill>
                            <a:srgbClr val="000000"/>
                          </a:solidFill>
                          <a:latin typeface="Arial" pitchFamily="34" charset="0"/>
                          <a:cs typeface="Arial" pitchFamily="34" charset="0"/>
                        </a:rPr>
                        <a:t>if any of the following concomitant medications were received by selecting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or “NO”.</a:t>
                      </a:r>
                    </a:p>
                    <a:p>
                      <a:pPr marL="87313" marR="0" lvl="0" indent="0" algn="l" rtl="0">
                        <a:spcBef>
                          <a:spcPts val="0"/>
                        </a:spcBef>
                        <a:spcAft>
                          <a:spcPts val="0"/>
                        </a:spcAft>
                      </a:pPr>
                      <a:endParaRPr lang="en-US" sz="1100" i="0" kern="1400" baseline="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i="0" kern="1400" baseline="0" dirty="0" smtClean="0">
                          <a:solidFill>
                            <a:srgbClr val="000000"/>
                          </a:solidFill>
                          <a:latin typeface="Arial" pitchFamily="34" charset="0"/>
                          <a:cs typeface="Arial" pitchFamily="34" charset="0"/>
                        </a:rPr>
                        <a:t>If the information is not documented, select "Not Available". </a:t>
                      </a:r>
                    </a:p>
                    <a:p>
                      <a:pPr marL="87313" marR="0" lvl="0" indent="0" algn="l" rtl="0">
                        <a:spcBef>
                          <a:spcPts val="0"/>
                        </a:spcBef>
                        <a:spcAft>
                          <a:spcPts val="0"/>
                        </a:spcAft>
                      </a:pPr>
                      <a:endParaRPr lang="en-US" sz="1100" i="0" kern="1400" baseline="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i="0" kern="1400" baseline="0" dirty="0" smtClean="0">
                          <a:solidFill>
                            <a:srgbClr val="000000"/>
                          </a:solidFill>
                          <a:latin typeface="Arial" pitchFamily="34" charset="0"/>
                          <a:cs typeface="Arial" pitchFamily="34" charset="0"/>
                        </a:rPr>
                        <a:t>Select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to open the form and record concomitant medications received. </a:t>
                      </a:r>
                    </a:p>
                    <a:p>
                      <a:pPr marL="87313" marR="0" lvl="0" indent="0" algn="l" rtl="0">
                        <a:spcBef>
                          <a:spcPts val="0"/>
                        </a:spcBef>
                        <a:spcAft>
                          <a:spcPts val="0"/>
                        </a:spcAft>
                      </a:pPr>
                      <a:endParaRPr lang="en-US" sz="1100" i="0" kern="1400" baseline="0" dirty="0" smtClean="0">
                        <a:solidFill>
                          <a:srgbClr val="000000"/>
                        </a:solidFill>
                        <a:latin typeface="Arial" pitchFamily="34" charset="0"/>
                        <a:cs typeface="Arial" pitchFamily="34" charset="0"/>
                      </a:endParaRPr>
                    </a:p>
                    <a:p>
                      <a:pPr marL="87313" marR="0" lvl="0" indent="0" algn="l" rtl="0">
                        <a:spcBef>
                          <a:spcPts val="0"/>
                        </a:spcBef>
                        <a:spcAft>
                          <a:spcPts val="0"/>
                        </a:spcAft>
                      </a:pPr>
                      <a:r>
                        <a:rPr lang="en-US" sz="1100" i="0" kern="1400" baseline="0" dirty="0" smtClean="0">
                          <a:solidFill>
                            <a:srgbClr val="000000"/>
                          </a:solidFill>
                          <a:latin typeface="Arial" pitchFamily="34" charset="0"/>
                          <a:cs typeface="Arial" pitchFamily="34" charset="0"/>
                        </a:rPr>
                        <a:t>Do not select “YES” if the patient was only given </a:t>
                      </a:r>
                      <a:r>
                        <a:rPr lang="en-US" sz="1100" kern="1400" baseline="0" dirty="0" smtClean="0">
                          <a:solidFill>
                            <a:srgbClr val="000000"/>
                          </a:solidFill>
                          <a:latin typeface="Arial" pitchFamily="34" charset="0"/>
                          <a:cs typeface="Arial" pitchFamily="34" charset="0"/>
                        </a:rPr>
                        <a:t>concomitant medications </a:t>
                      </a:r>
                      <a:r>
                        <a:rPr lang="en-US" sz="1100" u="sng" kern="1400" baseline="0" dirty="0" smtClean="0">
                          <a:solidFill>
                            <a:srgbClr val="000000"/>
                          </a:solidFill>
                          <a:latin typeface="Arial" pitchFamily="34" charset="0"/>
                          <a:cs typeface="Arial" pitchFamily="34" charset="0"/>
                        </a:rPr>
                        <a:t>NOT</a:t>
                      </a:r>
                      <a:r>
                        <a:rPr lang="en-US" sz="1100" u="none" kern="1400" baseline="0" dirty="0" smtClean="0">
                          <a:solidFill>
                            <a:srgbClr val="000000"/>
                          </a:solidFill>
                          <a:latin typeface="Arial" pitchFamily="34" charset="0"/>
                          <a:cs typeface="Arial" pitchFamily="34" charset="0"/>
                        </a:rPr>
                        <a:t> listed below. </a:t>
                      </a:r>
                      <a:endParaRPr lang="en-CA"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tr>
              <a:tr h="1769440">
                <a:tc>
                  <a:txBody>
                    <a:bodyPr/>
                    <a:lstStyle/>
                    <a:p>
                      <a:pPr marR="0" indent="0" algn="l" rtl="0">
                        <a:spcBef>
                          <a:spcPts val="0"/>
                        </a:spcBef>
                        <a:spcAft>
                          <a:spcPts val="0"/>
                        </a:spcAft>
                      </a:pPr>
                      <a:r>
                        <a:rPr lang="en-US" sz="1100" b="1" kern="1400" dirty="0" err="1" smtClean="0">
                          <a:solidFill>
                            <a:srgbClr val="000000"/>
                          </a:solidFill>
                          <a:latin typeface="Arial" pitchFamily="34" charset="0"/>
                          <a:cs typeface="Arial" pitchFamily="34" charset="0"/>
                        </a:rPr>
                        <a:t>Oxandrolone</a:t>
                      </a:r>
                      <a:r>
                        <a:rPr lang="en-US" sz="1100" b="1" kern="1400" dirty="0" smtClean="0">
                          <a:solidFill>
                            <a:srgbClr val="000000"/>
                          </a:solidFill>
                          <a:latin typeface="Arial" pitchFamily="34" charset="0"/>
                          <a:cs typeface="Arial" pitchFamily="34" charset="0"/>
                        </a:rPr>
                        <a:t>, </a:t>
                      </a:r>
                      <a:r>
                        <a:rPr lang="en-US" sz="1100" b="1" kern="1400" dirty="0" err="1" smtClean="0">
                          <a:solidFill>
                            <a:srgbClr val="000000"/>
                          </a:solidFill>
                          <a:latin typeface="Arial" pitchFamily="34" charset="0"/>
                          <a:cs typeface="Arial" pitchFamily="34" charset="0"/>
                        </a:rPr>
                        <a:t>Nandrolone</a:t>
                      </a:r>
                      <a:r>
                        <a:rPr lang="en-US" sz="1100" b="1" kern="1400" baseline="0" dirty="0" smtClean="0">
                          <a:solidFill>
                            <a:srgbClr val="000000"/>
                          </a:solidFill>
                          <a:latin typeface="Arial" pitchFamily="34" charset="0"/>
                          <a:cs typeface="Arial" pitchFamily="34" charset="0"/>
                        </a:rPr>
                        <a:t> and Testosterone</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rtl="0">
                        <a:spcBef>
                          <a:spcPts val="0"/>
                        </a:spcBef>
                        <a:spcAft>
                          <a:spcPts val="0"/>
                        </a:spcAft>
                      </a:pPr>
                      <a:r>
                        <a:rPr lang="en-CA" sz="1100" i="0" kern="1400" dirty="0" smtClean="0">
                          <a:solidFill>
                            <a:srgbClr val="000000"/>
                          </a:solidFill>
                          <a:latin typeface="Arial" pitchFamily="34" charset="0"/>
                          <a:cs typeface="Arial" pitchFamily="34" charset="0"/>
                        </a:rPr>
                        <a:t>Indicate </a:t>
                      </a:r>
                      <a:r>
                        <a:rPr lang="en-CA" sz="1100" i="0" kern="1400" dirty="0">
                          <a:solidFill>
                            <a:srgbClr val="000000"/>
                          </a:solidFill>
                          <a:latin typeface="Arial" pitchFamily="34" charset="0"/>
                          <a:cs typeface="Arial" pitchFamily="34" charset="0"/>
                        </a:rPr>
                        <a:t>if </a:t>
                      </a:r>
                      <a:r>
                        <a:rPr lang="en-CA" sz="1100" i="0" kern="1400" dirty="0" err="1" smtClean="0">
                          <a:solidFill>
                            <a:srgbClr val="000000"/>
                          </a:solidFill>
                          <a:latin typeface="Arial" pitchFamily="34" charset="0"/>
                          <a:cs typeface="Arial" pitchFamily="34" charset="0"/>
                        </a:rPr>
                        <a:t>Oxandrolone</a:t>
                      </a:r>
                      <a:r>
                        <a:rPr lang="en-CA" sz="1100" i="0" kern="1400" dirty="0" smtClean="0">
                          <a:solidFill>
                            <a:srgbClr val="000000"/>
                          </a:solidFill>
                          <a:latin typeface="Arial" pitchFamily="34" charset="0"/>
                          <a:cs typeface="Arial" pitchFamily="34" charset="0"/>
                        </a:rPr>
                        <a:t>,</a:t>
                      </a:r>
                      <a:r>
                        <a:rPr lang="en-CA" sz="1100" i="0" kern="1400" baseline="0" dirty="0" smtClean="0">
                          <a:solidFill>
                            <a:srgbClr val="000000"/>
                          </a:solidFill>
                          <a:latin typeface="Arial" pitchFamily="34" charset="0"/>
                          <a:cs typeface="Arial" pitchFamily="34" charset="0"/>
                        </a:rPr>
                        <a:t> </a:t>
                      </a:r>
                      <a:r>
                        <a:rPr lang="en-CA" sz="1100" i="0" kern="1400" baseline="0" dirty="0" err="1" smtClean="0">
                          <a:solidFill>
                            <a:srgbClr val="000000"/>
                          </a:solidFill>
                          <a:latin typeface="Arial" pitchFamily="34" charset="0"/>
                          <a:cs typeface="Arial" pitchFamily="34" charset="0"/>
                        </a:rPr>
                        <a:t>Nandrolone</a:t>
                      </a:r>
                      <a:r>
                        <a:rPr lang="en-CA" sz="1100" i="0" kern="1400" baseline="0" dirty="0" smtClean="0">
                          <a:solidFill>
                            <a:srgbClr val="000000"/>
                          </a:solidFill>
                          <a:latin typeface="Arial" pitchFamily="34" charset="0"/>
                          <a:cs typeface="Arial" pitchFamily="34" charset="0"/>
                        </a:rPr>
                        <a:t>, or Testosterone </a:t>
                      </a:r>
                      <a:r>
                        <a:rPr lang="en-CA" sz="1100" i="0" kern="1400" dirty="0" smtClean="0">
                          <a:solidFill>
                            <a:srgbClr val="000000"/>
                          </a:solidFill>
                          <a:latin typeface="Arial" pitchFamily="34" charset="0"/>
                          <a:cs typeface="Arial" pitchFamily="34" charset="0"/>
                        </a:rPr>
                        <a:t>was received by selecting the appropriate response:</a:t>
                      </a:r>
                      <a:endParaRPr lang="en-CA" sz="1100" i="0" kern="1400" baseline="0" dirty="0" smtClean="0">
                        <a:solidFill>
                          <a:srgbClr val="000000"/>
                        </a:solidFill>
                        <a:latin typeface="Arial" pitchFamily="34" charset="0"/>
                        <a:cs typeface="Arial" pitchFamily="34" charset="0"/>
                      </a:endParaRPr>
                    </a:p>
                    <a:p>
                      <a:pPr marL="1073150" lvl="1" indent="-176213">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Yes, </a:t>
                      </a:r>
                      <a:r>
                        <a:rPr lang="en-CA" sz="1100" b="0" i="0" kern="1200" dirty="0" err="1" smtClean="0">
                          <a:solidFill>
                            <a:schemeClr val="tx1"/>
                          </a:solidFill>
                          <a:effectLst/>
                          <a:latin typeface="Arial" panose="020B0604020202020204" pitchFamily="34" charset="0"/>
                          <a:ea typeface="+mn-ea"/>
                          <a:cs typeface="Arial" panose="020B0604020202020204" pitchFamily="34" charset="0"/>
                        </a:rPr>
                        <a:t>Oxandrolone</a:t>
                      </a:r>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1073150" lvl="1" indent="-176213">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Yes, </a:t>
                      </a:r>
                      <a:r>
                        <a:rPr lang="en-CA" sz="1100" b="0" i="0" kern="1200" dirty="0" err="1" smtClean="0">
                          <a:solidFill>
                            <a:schemeClr val="tx1"/>
                          </a:solidFill>
                          <a:effectLst/>
                          <a:latin typeface="Arial" panose="020B0604020202020204" pitchFamily="34" charset="0"/>
                          <a:ea typeface="+mn-ea"/>
                          <a:cs typeface="Arial" panose="020B0604020202020204" pitchFamily="34" charset="0"/>
                        </a:rPr>
                        <a:t>Nandrolone</a:t>
                      </a:r>
                      <a:endParaRPr lang="en-CA" sz="1100" b="0" i="0" kern="1200" dirty="0" smtClean="0">
                        <a:solidFill>
                          <a:schemeClr val="tx1"/>
                        </a:solidFill>
                        <a:effectLst/>
                        <a:latin typeface="Arial" panose="020B0604020202020204" pitchFamily="34" charset="0"/>
                        <a:ea typeface="+mn-ea"/>
                        <a:cs typeface="Arial" panose="020B0604020202020204" pitchFamily="34" charset="0"/>
                      </a:endParaRPr>
                    </a:p>
                    <a:p>
                      <a:pPr marL="1073150" lvl="1" indent="-176213">
                        <a:buFont typeface="Wingdings" panose="05000000000000000000" pitchFamily="2" charset="2"/>
                        <a:buChar char="q"/>
                      </a:pPr>
                      <a:r>
                        <a:rPr lang="en-CA" sz="1100" b="0" i="0" kern="1200" dirty="0" smtClean="0">
                          <a:solidFill>
                            <a:schemeClr val="tx1"/>
                          </a:solidFill>
                          <a:effectLst/>
                          <a:latin typeface="Arial" panose="020B0604020202020204" pitchFamily="34" charset="0"/>
                          <a:ea typeface="+mn-ea"/>
                          <a:cs typeface="Arial" panose="020B0604020202020204" pitchFamily="34" charset="0"/>
                        </a:rPr>
                        <a:t>Yes, Testosterone</a:t>
                      </a:r>
                    </a:p>
                    <a:p>
                      <a:pPr marL="1073150" lvl="1" indent="-176213">
                        <a:buFont typeface="Wingdings" panose="05000000000000000000" pitchFamily="2" charset="2"/>
                        <a:buChar char="q"/>
                      </a:pPr>
                      <a:r>
                        <a:rPr lang="en-US" sz="1100" b="0" i="0" kern="1200" dirty="0" smtClean="0">
                          <a:solidFill>
                            <a:schemeClr val="tx1"/>
                          </a:solidFill>
                          <a:effectLst/>
                          <a:latin typeface="Arial" panose="020B0604020202020204" pitchFamily="34" charset="0"/>
                          <a:ea typeface="+mn-ea"/>
                          <a:cs typeface="Arial" panose="020B0604020202020204" pitchFamily="34" charset="0"/>
                        </a:rPr>
                        <a:t>No</a:t>
                      </a:r>
                    </a:p>
                    <a:p>
                      <a:pPr marL="1073150" lvl="1" indent="-176213">
                        <a:buFont typeface="Wingdings" panose="05000000000000000000" pitchFamily="2" charset="2"/>
                        <a:buChar char="q"/>
                      </a:pPr>
                      <a:r>
                        <a:rPr lang="en-US" sz="1100" b="0" i="0" kern="1200" dirty="0" smtClean="0">
                          <a:solidFill>
                            <a:schemeClr val="tx1"/>
                          </a:solidFill>
                          <a:effectLst/>
                          <a:latin typeface="Arial" panose="020B0604020202020204" pitchFamily="34" charset="0"/>
                          <a:ea typeface="+mn-ea"/>
                          <a:cs typeface="Arial" panose="020B0604020202020204" pitchFamily="34" charset="0"/>
                        </a:rPr>
                        <a:t>Not Available</a:t>
                      </a:r>
                      <a:endParaRPr lang="en-US" sz="1100" i="0" kern="1400" dirty="0" smtClean="0">
                        <a:solidFill>
                          <a:srgbClr val="000000"/>
                        </a:solidFill>
                        <a:latin typeface="Arial" pitchFamily="34" charset="0"/>
                        <a:cs typeface="Arial" pitchFamily="34" charset="0"/>
                      </a:endParaRPr>
                    </a:p>
                    <a:p>
                      <a:pPr marL="0" marR="0" lvl="0" indent="87313" algn="l" defTabSz="914400" rtl="0" eaLnBrk="1" fontAlgn="auto" latinLnBrk="0" hangingPunct="1">
                        <a:lnSpc>
                          <a:spcPct val="100000"/>
                        </a:lnSpc>
                        <a:spcBef>
                          <a:spcPts val="0"/>
                        </a:spcBef>
                        <a:spcAft>
                          <a:spcPts val="0"/>
                        </a:spcAft>
                        <a:buClrTx/>
                        <a:buSzTx/>
                        <a:buFontTx/>
                        <a:buNone/>
                        <a:tabLst/>
                        <a:defRPr/>
                      </a:pPr>
                      <a:endParaRPr lang="en-US" sz="1100" i="0" kern="1400" baseline="0" dirty="0" smtClean="0">
                        <a:solidFill>
                          <a:srgbClr val="000000"/>
                        </a:solidFill>
                        <a:latin typeface="Arial" pitchFamily="34" charset="0"/>
                        <a:cs typeface="Arial" pitchFamily="34" charset="0"/>
                      </a:endParaRPr>
                    </a:p>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i="0" kern="1400" baseline="0" dirty="0" smtClean="0">
                          <a:solidFill>
                            <a:srgbClr val="000000"/>
                          </a:solidFill>
                          <a:latin typeface="Arial" pitchFamily="34" charset="0"/>
                          <a:cs typeface="Arial" pitchFamily="34" charset="0"/>
                        </a:rPr>
                        <a:t>If none of the 3 were received, select “NO”</a:t>
                      </a:r>
                    </a:p>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i="0" kern="1400" baseline="0" dirty="0" smtClean="0">
                          <a:solidFill>
                            <a:srgbClr val="000000"/>
                          </a:solidFill>
                          <a:latin typeface="Arial" pitchFamily="34" charset="0"/>
                          <a:cs typeface="Arial" pitchFamily="34" charset="0"/>
                        </a:rPr>
                        <a:t>If the information is not documented, select “Not Available”. </a:t>
                      </a:r>
                      <a:endParaRPr lang="en-CA" sz="1100" i="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3295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Beta-Blockers</a:t>
                      </a:r>
                      <a:endParaRPr lang="en-US" sz="110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0" indent="0" algn="l" rtl="0">
                        <a:spcBef>
                          <a:spcPts val="0"/>
                        </a:spcBef>
                        <a:spcAft>
                          <a:spcPts val="0"/>
                        </a:spcAft>
                      </a:pPr>
                      <a:r>
                        <a:rPr lang="en-CA" sz="1100" i="0" kern="1400" dirty="0">
                          <a:solidFill>
                            <a:srgbClr val="000000"/>
                          </a:solidFill>
                          <a:latin typeface="Arial" pitchFamily="34" charset="0"/>
                          <a:cs typeface="Arial" pitchFamily="34" charset="0"/>
                        </a:rPr>
                        <a:t>Indicate if </a:t>
                      </a:r>
                      <a:r>
                        <a:rPr lang="en-CA" sz="1100" i="0" kern="1400" dirty="0" smtClean="0">
                          <a:solidFill>
                            <a:srgbClr val="000000"/>
                          </a:solidFill>
                          <a:latin typeface="Arial" pitchFamily="34" charset="0"/>
                          <a:cs typeface="Arial" pitchFamily="34" charset="0"/>
                        </a:rPr>
                        <a:t>any Beta-Blockers were received</a:t>
                      </a:r>
                      <a:r>
                        <a:rPr lang="en-CA" sz="1100" i="0" kern="1400" baseline="0" dirty="0" smtClean="0">
                          <a:solidFill>
                            <a:srgbClr val="000000"/>
                          </a:solidFill>
                          <a:latin typeface="Arial" pitchFamily="34" charset="0"/>
                          <a:cs typeface="Arial" pitchFamily="34" charset="0"/>
                        </a:rPr>
                        <a:t> by selecting “</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baseline="0" dirty="0" smtClean="0">
                          <a:solidFill>
                            <a:srgbClr val="000000"/>
                          </a:solidFill>
                          <a:latin typeface="Arial" pitchFamily="34" charset="0"/>
                          <a:cs typeface="Arial" pitchFamily="34" charset="0"/>
                        </a:rPr>
                        <a:t>” or “NO”. </a:t>
                      </a:r>
                      <a:endParaRPr lang="en-CA" sz="1100" i="0" kern="1400" dirty="0">
                        <a:solidFill>
                          <a:srgbClr val="000000"/>
                        </a:solidFill>
                        <a:latin typeface="Arial" pitchFamily="34" charset="0"/>
                        <a:cs typeface="Arial" pitchFamily="34" charset="0"/>
                      </a:endParaRPr>
                    </a:p>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i="0" kern="1400" baseline="0" dirty="0" smtClean="0">
                          <a:solidFill>
                            <a:srgbClr val="000000"/>
                          </a:solidFill>
                          <a:latin typeface="Arial" pitchFamily="34" charset="0"/>
                          <a:cs typeface="Arial" pitchFamily="34" charset="0"/>
                        </a:rPr>
                        <a:t>If the information is not documented, select "Not Available". </a:t>
                      </a:r>
                      <a:endParaRPr lang="en-CA" sz="1100" i="0" kern="1400" dirty="0">
                        <a:solidFill>
                          <a:srgbClr val="000000"/>
                        </a:solidFill>
                        <a:latin typeface="Arial" pitchFamily="34" charset="0"/>
                        <a:cs typeface="Arial" pitchFamily="34" charset="0"/>
                      </a:endParaRPr>
                    </a:p>
                  </a:txBody>
                  <a:tcPr marL="18020" marR="18020" marT="18020" marB="1802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Text Box 5"/>
          <p:cNvSpPr txBox="1">
            <a:spLocks noChangeArrowheads="1"/>
          </p:cNvSpPr>
          <p:nvPr/>
        </p:nvSpPr>
        <p:spPr bwMode="auto">
          <a:xfrm>
            <a:off x="285776" y="785786"/>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Concomitant Medications and Daily Heart </a:t>
            </a:r>
            <a:r>
              <a:rPr lang="en-US" sz="1400" dirty="0" smtClean="0">
                <a:solidFill>
                  <a:srgbClr val="000000"/>
                </a:solidFill>
                <a:latin typeface="Arial" pitchFamily="34" charset="0"/>
                <a:ea typeface="Times New Roman" pitchFamily="18" charset="0"/>
                <a:cs typeface="Arial" pitchFamily="34" charset="0"/>
              </a:rPr>
              <a:t>Rate </a:t>
            </a: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32" y="66659"/>
            <a:ext cx="1584176" cy="68891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41</a:t>
            </a:fld>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3"/>
          <p:cNvSpPr txBox="1">
            <a:spLocks noChangeArrowheads="1"/>
          </p:cNvSpPr>
          <p:nvPr/>
        </p:nvSpPr>
        <p:spPr bwMode="auto">
          <a:xfrm>
            <a:off x="188640" y="395536"/>
            <a:ext cx="6455070" cy="5048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Concomitant</a:t>
            </a:r>
            <a:r>
              <a:rPr kumimoji="0" lang="en-US" sz="1600" b="0" i="0" u="none" strike="noStrike" cap="none" normalizeH="0" dirty="0" smtClean="0">
                <a:ln>
                  <a:noFill/>
                </a:ln>
                <a:solidFill>
                  <a:srgbClr val="000000"/>
                </a:solidFill>
                <a:effectLst/>
                <a:latin typeface="Arial Black" pitchFamily="34" charset="0"/>
                <a:ea typeface="Times New Roman" pitchFamily="18" charset="0"/>
                <a:cs typeface="Arial" pitchFamily="34" charset="0"/>
              </a:rPr>
              <a:t> Medications</a:t>
            </a: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12"/>
          <p:cNvSpPr txBox="1">
            <a:spLocks noChangeArrowheads="1"/>
          </p:cNvSpPr>
          <p:nvPr/>
        </p:nvSpPr>
        <p:spPr bwMode="auto">
          <a:xfrm>
            <a:off x="5672160" y="539552"/>
            <a:ext cx="971550" cy="2888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Page #:_____</a:t>
            </a:r>
            <a:r>
              <a:rPr kumimoji="0" lang="en-US" sz="1600" b="1" i="1"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1" name="Table 10"/>
          <p:cNvGraphicFramePr>
            <a:graphicFrameLocks noGrp="1"/>
          </p:cNvGraphicFramePr>
          <p:nvPr>
            <p:extLst>
              <p:ext uri="{D42A27DB-BD31-4B8C-83A1-F6EECF244321}">
                <p14:modId xmlns:p14="http://schemas.microsoft.com/office/powerpoint/2010/main" val="3598657230"/>
              </p:ext>
            </p:extLst>
          </p:nvPr>
        </p:nvGraphicFramePr>
        <p:xfrm>
          <a:off x="170638" y="913822"/>
          <a:ext cx="6516724" cy="3950336"/>
        </p:xfrm>
        <a:graphic>
          <a:graphicData uri="http://schemas.openxmlformats.org/drawingml/2006/table">
            <a:tbl>
              <a:tblPr/>
              <a:tblGrid>
                <a:gridCol w="1116124"/>
                <a:gridCol w="180019"/>
                <a:gridCol w="900101"/>
                <a:gridCol w="180019"/>
                <a:gridCol w="900101"/>
                <a:gridCol w="180019"/>
                <a:gridCol w="900101"/>
                <a:gridCol w="151595"/>
                <a:gridCol w="928525"/>
                <a:gridCol w="180019"/>
                <a:gridCol w="900101"/>
              </a:tblGrid>
              <a:tr h="458624">
                <a:tc gridSpan="2">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r>
                        <a:rPr lang="en-US" sz="1100" b="1" kern="1400" baseline="0" dirty="0" smtClean="0">
                          <a:solidFill>
                            <a:srgbClr val="000000"/>
                          </a:solidFill>
                          <a:latin typeface="Arial" pitchFamily="34" charset="0"/>
                          <a:cs typeface="Arial" pitchFamily="34" charset="0"/>
                        </a:rPr>
                        <a:t> </a:t>
                      </a:r>
                    </a:p>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9448">
                <a:tc gridSpan="11">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Heart Rate – </a:t>
                      </a:r>
                      <a:r>
                        <a:rPr lang="en-US" sz="1100" b="0" kern="1400" dirty="0" smtClean="0">
                          <a:solidFill>
                            <a:srgbClr val="000000"/>
                          </a:solidFill>
                          <a:latin typeface="Arial" pitchFamily="34" charset="0"/>
                          <a:cs typeface="Arial" pitchFamily="34" charset="0"/>
                        </a:rPr>
                        <a:t>if</a:t>
                      </a:r>
                      <a:r>
                        <a:rPr lang="en-US" sz="1100" b="0" kern="1400" baseline="0" dirty="0" smtClean="0">
                          <a:solidFill>
                            <a:srgbClr val="000000"/>
                          </a:solidFill>
                          <a:latin typeface="Arial" pitchFamily="34" charset="0"/>
                          <a:cs typeface="Arial" pitchFamily="34" charset="0"/>
                        </a:rPr>
                        <a:t> only one </a:t>
                      </a:r>
                      <a:r>
                        <a:rPr lang="en-US" sz="1100" kern="1400" baseline="0" dirty="0" smtClean="0">
                          <a:solidFill>
                            <a:srgbClr val="000000"/>
                          </a:solidFill>
                          <a:latin typeface="Arial" pitchFamily="34" charset="0"/>
                          <a:cs typeface="Arial" pitchFamily="34" charset="0"/>
                        </a:rPr>
                        <a:t>heart rate  is documented, record it as both highest and lowest for that day</a:t>
                      </a:r>
                      <a:endParaRPr lang="en-CA"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345288">
                <a:tc gridSpan="2">
                  <a:txBody>
                    <a:bodyPr/>
                    <a:lstStyle/>
                    <a:p>
                      <a:pPr marL="0" marR="0" indent="176213"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Highest</a:t>
                      </a:r>
                      <a:r>
                        <a:rPr lang="en-US" sz="1100" b="1" kern="1400" baseline="0" dirty="0" smtClean="0">
                          <a:solidFill>
                            <a:srgbClr val="000000"/>
                          </a:solidFill>
                          <a:latin typeface="Arial" panose="020B0604020202020204" pitchFamily="34" charset="0"/>
                          <a:cs typeface="Arial" panose="020B0604020202020204" pitchFamily="34" charset="0"/>
                        </a:rPr>
                        <a:t> </a:t>
                      </a:r>
                    </a:p>
                    <a:p>
                      <a:pPr marL="0" marR="0" indent="176213" algn="l" rtl="0">
                        <a:lnSpc>
                          <a:spcPct val="100000"/>
                        </a:lnSpc>
                        <a:spcBef>
                          <a:spcPts val="0"/>
                        </a:spcBef>
                        <a:spcAft>
                          <a:spcPts val="0"/>
                        </a:spcAft>
                      </a:pPr>
                      <a:r>
                        <a:rPr lang="en-US" sz="1100" b="1" kern="1400" baseline="0" dirty="0" smtClean="0">
                          <a:solidFill>
                            <a:srgbClr val="000000"/>
                          </a:solidFill>
                          <a:latin typeface="Arial" panose="020B0604020202020204" pitchFamily="34" charset="0"/>
                          <a:cs typeface="Arial" panose="020B0604020202020204" pitchFamily="34" charset="0"/>
                        </a:rPr>
                        <a:t>Heart Rate</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88032">
                <a:tc gridSpan="2">
                  <a:txBody>
                    <a:bodyPr/>
                    <a:lstStyle/>
                    <a:p>
                      <a:pPr marL="0" marR="0" indent="176213"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Lowest</a:t>
                      </a:r>
                    </a:p>
                    <a:p>
                      <a:pPr marL="0" marR="0" indent="176213" algn="l" rtl="0">
                        <a:lnSpc>
                          <a:spcPct val="100000"/>
                        </a:lnSpc>
                        <a:spcBef>
                          <a:spcPts val="0"/>
                        </a:spcBef>
                        <a:spcAft>
                          <a:spcPts val="0"/>
                        </a:spcAft>
                      </a:pPr>
                      <a:r>
                        <a:rPr lang="en-US" sz="1100" b="1" kern="1400" baseline="0" dirty="0" smtClean="0">
                          <a:solidFill>
                            <a:srgbClr val="000000"/>
                          </a:solidFill>
                          <a:latin typeface="Arial" panose="020B0604020202020204" pitchFamily="34" charset="0"/>
                          <a:cs typeface="Arial" panose="020B0604020202020204" pitchFamily="34" charset="0"/>
                        </a:rPr>
                        <a:t>Heart Rate</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18248">
                <a:tc gridSpan="11">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Concomitant Medications (</a:t>
                      </a:r>
                      <a:r>
                        <a:rPr lang="en-US" sz="1100" b="1" kern="1400" dirty="0" err="1" smtClean="0">
                          <a:solidFill>
                            <a:srgbClr val="000000"/>
                          </a:solidFill>
                          <a:latin typeface="Arial" pitchFamily="34" charset="0"/>
                          <a:cs typeface="Arial" pitchFamily="34" charset="0"/>
                        </a:rPr>
                        <a:t>ConMeds</a:t>
                      </a:r>
                      <a:r>
                        <a:rPr lang="en-US" sz="1100" b="1" kern="1400" dirty="0" smtClean="0">
                          <a:solidFill>
                            <a:srgbClr val="000000"/>
                          </a:solidFill>
                          <a:latin typeface="Arial" pitchFamily="34" charset="0"/>
                          <a:cs typeface="Arial" pitchFamily="34" charset="0"/>
                        </a:rPr>
                        <a:t>)</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576064">
                <a:tc>
                  <a:txBody>
                    <a:bodyPr/>
                    <a:lstStyle/>
                    <a:p>
                      <a:pPr marL="87313" marR="0" indent="-87313"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Were</a:t>
                      </a:r>
                      <a:r>
                        <a:rPr lang="en-US" sz="1100" b="1" kern="1400" baseline="0" dirty="0" smtClean="0">
                          <a:solidFill>
                            <a:srgbClr val="000000"/>
                          </a:solidFill>
                          <a:latin typeface="Arial" pitchFamily="34" charset="0"/>
                          <a:cs typeface="Arial" pitchFamily="34" charset="0"/>
                        </a:rPr>
                        <a:t> </a:t>
                      </a:r>
                      <a:r>
                        <a:rPr lang="en-US" sz="1100" b="1" kern="1400" dirty="0" err="1" smtClean="0">
                          <a:solidFill>
                            <a:srgbClr val="000000"/>
                          </a:solidFill>
                          <a:latin typeface="Arial" pitchFamily="34" charset="0"/>
                          <a:cs typeface="Arial" pitchFamily="34" charset="0"/>
                        </a:rPr>
                        <a:t>ConMeds</a:t>
                      </a:r>
                      <a:r>
                        <a:rPr lang="en-US" sz="1100" b="1" kern="1400" dirty="0" smtClean="0">
                          <a:solidFill>
                            <a:srgbClr val="000000"/>
                          </a:solidFill>
                          <a:latin typeface="Arial" pitchFamily="34" charset="0"/>
                          <a:cs typeface="Arial" pitchFamily="34" charset="0"/>
                        </a:rPr>
                        <a:t> </a:t>
                      </a:r>
                      <a:r>
                        <a:rPr lang="en-US" sz="1100" b="1" kern="1400" baseline="0" dirty="0" smtClean="0">
                          <a:solidFill>
                            <a:srgbClr val="000000"/>
                          </a:solidFill>
                          <a:latin typeface="Arial" pitchFamily="34" charset="0"/>
                          <a:cs typeface="Arial" pitchFamily="34" charset="0"/>
                        </a:rPr>
                        <a:t>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864096">
                <a:tc>
                  <a:txBody>
                    <a:bodyPr/>
                    <a:lstStyle/>
                    <a:p>
                      <a:pPr marL="82550" marR="0" indent="0" algn="l" rtl="0">
                        <a:lnSpc>
                          <a:spcPct val="100000"/>
                        </a:lnSpc>
                        <a:spcBef>
                          <a:spcPts val="0"/>
                        </a:spcBef>
                        <a:spcAft>
                          <a:spcPts val="0"/>
                        </a:spcAft>
                      </a:pPr>
                      <a:r>
                        <a:rPr lang="en-US" sz="1100" b="1" kern="1400" baseline="0" dirty="0" smtClean="0">
                          <a:solidFill>
                            <a:srgbClr val="000000"/>
                          </a:solidFill>
                          <a:latin typeface="Arial" pitchFamily="34" charset="0"/>
                          <a:cs typeface="Arial" pitchFamily="34" charset="0"/>
                        </a:rPr>
                        <a:t>Was </a:t>
                      </a:r>
                      <a:r>
                        <a:rPr lang="en-US" sz="1100" b="1" kern="1400" baseline="0" dirty="0" err="1" smtClean="0">
                          <a:solidFill>
                            <a:srgbClr val="000000"/>
                          </a:solidFill>
                          <a:latin typeface="Arial" pitchFamily="34" charset="0"/>
                          <a:cs typeface="Arial" pitchFamily="34" charset="0"/>
                        </a:rPr>
                        <a:t>Oxandrolone</a:t>
                      </a:r>
                      <a:r>
                        <a:rPr lang="en-US" sz="1100" b="1" kern="1400" baseline="0" dirty="0" smtClean="0">
                          <a:solidFill>
                            <a:srgbClr val="000000"/>
                          </a:solidFill>
                          <a:latin typeface="Arial" pitchFamily="34" charset="0"/>
                          <a:cs typeface="Arial" pitchFamily="34" charset="0"/>
                        </a:rPr>
                        <a:t>, </a:t>
                      </a:r>
                      <a:r>
                        <a:rPr lang="en-US" sz="1100" b="1" kern="1400" baseline="0" dirty="0" err="1" smtClean="0">
                          <a:solidFill>
                            <a:srgbClr val="000000"/>
                          </a:solidFill>
                          <a:latin typeface="Arial" pitchFamily="34" charset="0"/>
                          <a:cs typeface="Arial" pitchFamily="34" charset="0"/>
                        </a:rPr>
                        <a:t>Nandrolone</a:t>
                      </a:r>
                      <a:r>
                        <a:rPr lang="en-US" sz="1100" b="1" kern="1400" baseline="0" dirty="0" smtClean="0">
                          <a:solidFill>
                            <a:srgbClr val="000000"/>
                          </a:solidFill>
                          <a:latin typeface="Arial" pitchFamily="34" charset="0"/>
                          <a:cs typeface="Arial" pitchFamily="34" charset="0"/>
                        </a:rPr>
                        <a:t> or Testosterone 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1884">
                <a:tc>
                  <a:txBody>
                    <a:bodyPr/>
                    <a:lstStyle/>
                    <a:p>
                      <a:pPr marL="8255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Were Beta-Blockers</a:t>
                      </a:r>
                      <a:r>
                        <a:rPr lang="en-US" sz="1100" b="1" kern="1400" baseline="0" dirty="0" smtClean="0">
                          <a:solidFill>
                            <a:srgbClr val="000000"/>
                          </a:solidFill>
                          <a:latin typeface="Arial" pitchFamily="34" charset="0"/>
                          <a:cs typeface="Arial" pitchFamily="34" charset="0"/>
                        </a:rPr>
                        <a:t> 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3"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4" name="Straight Connector 13"/>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107504"/>
            <a:ext cx="1368152" cy="5949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282076872"/>
              </p:ext>
            </p:extLst>
          </p:nvPr>
        </p:nvGraphicFramePr>
        <p:xfrm>
          <a:off x="170638" y="5004048"/>
          <a:ext cx="6516724" cy="3950336"/>
        </p:xfrm>
        <a:graphic>
          <a:graphicData uri="http://schemas.openxmlformats.org/drawingml/2006/table">
            <a:tbl>
              <a:tblPr/>
              <a:tblGrid>
                <a:gridCol w="1116124"/>
                <a:gridCol w="180019"/>
                <a:gridCol w="900101"/>
                <a:gridCol w="180019"/>
                <a:gridCol w="900101"/>
                <a:gridCol w="180019"/>
                <a:gridCol w="900101"/>
                <a:gridCol w="151595"/>
                <a:gridCol w="928525"/>
                <a:gridCol w="180019"/>
                <a:gridCol w="900101"/>
              </a:tblGrid>
              <a:tr h="458624">
                <a:tc gridSpan="2">
                  <a:txBody>
                    <a:bodyPr/>
                    <a:lstStyle/>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r>
                        <a:rPr lang="en-US" sz="1100" b="1" kern="1400" baseline="0" dirty="0" smtClean="0">
                          <a:solidFill>
                            <a:srgbClr val="000000"/>
                          </a:solidFill>
                          <a:latin typeface="Arial" pitchFamily="34" charset="0"/>
                          <a:cs typeface="Arial" pitchFamily="34" charset="0"/>
                        </a:rPr>
                        <a:t> </a:t>
                      </a:r>
                    </a:p>
                    <a:p>
                      <a:pPr marL="0" marR="0" indent="92075"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89448">
                <a:tc gridSpan="11">
                  <a:txBody>
                    <a:bodyPr/>
                    <a:lstStyle/>
                    <a:p>
                      <a:pPr marL="87313" marR="0" lvl="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Heart Rate – </a:t>
                      </a:r>
                      <a:r>
                        <a:rPr lang="en-US" sz="1100" b="0" kern="1400" dirty="0" smtClean="0">
                          <a:solidFill>
                            <a:srgbClr val="000000"/>
                          </a:solidFill>
                          <a:latin typeface="Arial" pitchFamily="34" charset="0"/>
                          <a:cs typeface="Arial" pitchFamily="34" charset="0"/>
                        </a:rPr>
                        <a:t>if</a:t>
                      </a:r>
                      <a:r>
                        <a:rPr lang="en-US" sz="1100" b="0" kern="1400" baseline="0" dirty="0" smtClean="0">
                          <a:solidFill>
                            <a:srgbClr val="000000"/>
                          </a:solidFill>
                          <a:latin typeface="Arial" pitchFamily="34" charset="0"/>
                          <a:cs typeface="Arial" pitchFamily="34" charset="0"/>
                        </a:rPr>
                        <a:t> only one </a:t>
                      </a:r>
                      <a:r>
                        <a:rPr lang="en-US" sz="1100" kern="1400" baseline="0" dirty="0" smtClean="0">
                          <a:solidFill>
                            <a:srgbClr val="000000"/>
                          </a:solidFill>
                          <a:latin typeface="Arial" pitchFamily="34" charset="0"/>
                          <a:cs typeface="Arial" pitchFamily="34" charset="0"/>
                        </a:rPr>
                        <a:t>heart rate  is documented, record it as both highest and lowest for that day</a:t>
                      </a:r>
                      <a:endParaRPr lang="en-CA"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345288">
                <a:tc gridSpan="2">
                  <a:txBody>
                    <a:bodyPr/>
                    <a:lstStyle/>
                    <a:p>
                      <a:pPr marL="0" marR="0" indent="176213"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Highest</a:t>
                      </a:r>
                      <a:r>
                        <a:rPr lang="en-US" sz="1100" b="1" kern="1400" baseline="0" dirty="0" smtClean="0">
                          <a:solidFill>
                            <a:srgbClr val="000000"/>
                          </a:solidFill>
                          <a:latin typeface="Arial" panose="020B0604020202020204" pitchFamily="34" charset="0"/>
                          <a:cs typeface="Arial" panose="020B0604020202020204" pitchFamily="34" charset="0"/>
                        </a:rPr>
                        <a:t> </a:t>
                      </a:r>
                    </a:p>
                    <a:p>
                      <a:pPr marL="0" marR="0" indent="176213" algn="l" rtl="0">
                        <a:lnSpc>
                          <a:spcPct val="100000"/>
                        </a:lnSpc>
                        <a:spcBef>
                          <a:spcPts val="0"/>
                        </a:spcBef>
                        <a:spcAft>
                          <a:spcPts val="0"/>
                        </a:spcAft>
                      </a:pPr>
                      <a:r>
                        <a:rPr lang="en-US" sz="1100" b="1" kern="1400" baseline="0" dirty="0" smtClean="0">
                          <a:solidFill>
                            <a:srgbClr val="000000"/>
                          </a:solidFill>
                          <a:latin typeface="Arial" panose="020B0604020202020204" pitchFamily="34" charset="0"/>
                          <a:cs typeface="Arial" panose="020B0604020202020204" pitchFamily="34" charset="0"/>
                        </a:rPr>
                        <a:t>Heart Rate</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88032">
                <a:tc gridSpan="2">
                  <a:txBody>
                    <a:bodyPr/>
                    <a:lstStyle/>
                    <a:p>
                      <a:pPr marL="0" marR="0" indent="176213" algn="l" rtl="0">
                        <a:lnSpc>
                          <a:spcPct val="100000"/>
                        </a:lnSpc>
                        <a:spcBef>
                          <a:spcPts val="0"/>
                        </a:spcBef>
                        <a:spcAft>
                          <a:spcPts val="0"/>
                        </a:spcAft>
                      </a:pPr>
                      <a:r>
                        <a:rPr lang="en-US" sz="1100" b="1" kern="1400" dirty="0" smtClean="0">
                          <a:solidFill>
                            <a:srgbClr val="000000"/>
                          </a:solidFill>
                          <a:latin typeface="Arial" panose="020B0604020202020204" pitchFamily="34" charset="0"/>
                          <a:cs typeface="Arial" panose="020B0604020202020204" pitchFamily="34" charset="0"/>
                        </a:rPr>
                        <a:t>Lowest</a:t>
                      </a:r>
                    </a:p>
                    <a:p>
                      <a:pPr marL="0" marR="0" indent="176213" algn="l" rtl="0">
                        <a:lnSpc>
                          <a:spcPct val="100000"/>
                        </a:lnSpc>
                        <a:spcBef>
                          <a:spcPts val="0"/>
                        </a:spcBef>
                        <a:spcAft>
                          <a:spcPts val="0"/>
                        </a:spcAft>
                      </a:pPr>
                      <a:r>
                        <a:rPr lang="en-US" sz="1100" b="1" kern="1400" baseline="0" dirty="0" smtClean="0">
                          <a:solidFill>
                            <a:srgbClr val="000000"/>
                          </a:solidFill>
                          <a:latin typeface="Arial" panose="020B0604020202020204" pitchFamily="34" charset="0"/>
                          <a:cs typeface="Arial" panose="020B0604020202020204" pitchFamily="34" charset="0"/>
                        </a:rPr>
                        <a:t>Heart Rate</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218248">
                <a:tc gridSpan="11">
                  <a:txBody>
                    <a:bodyPr/>
                    <a:lstStyle/>
                    <a:p>
                      <a:pPr marL="87313"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Concomitant Medications (</a:t>
                      </a:r>
                      <a:r>
                        <a:rPr lang="en-US" sz="1100" b="1" kern="1400" dirty="0" err="1" smtClean="0">
                          <a:solidFill>
                            <a:srgbClr val="000000"/>
                          </a:solidFill>
                          <a:latin typeface="Arial" pitchFamily="34" charset="0"/>
                          <a:cs typeface="Arial" pitchFamily="34" charset="0"/>
                        </a:rPr>
                        <a:t>ConMeds</a:t>
                      </a:r>
                      <a:r>
                        <a:rPr lang="en-US" sz="1100" b="1" kern="1400" dirty="0" smtClean="0">
                          <a:solidFill>
                            <a:srgbClr val="000000"/>
                          </a:solidFill>
                          <a:latin typeface="Arial" pitchFamily="34" charset="0"/>
                          <a:cs typeface="Arial" pitchFamily="34" charset="0"/>
                        </a:rPr>
                        <a:t>)</a:t>
                      </a:r>
                      <a:endParaRPr lang="en-US" sz="1100" b="1" kern="1400" dirty="0">
                        <a:solidFill>
                          <a:srgbClr val="000000"/>
                        </a:solidFill>
                        <a:latin typeface="Arial" panose="020B0604020202020204" pitchFamily="34" charset="0"/>
                        <a:cs typeface="Arial" panose="020B0604020202020204"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CA"/>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r>
              <a:tr h="576064">
                <a:tc>
                  <a:txBody>
                    <a:bodyPr/>
                    <a:lstStyle/>
                    <a:p>
                      <a:pPr marL="87313" marR="0" indent="-87313"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Were</a:t>
                      </a:r>
                      <a:r>
                        <a:rPr lang="en-US" sz="1100" b="1" kern="1400" baseline="0" dirty="0" smtClean="0">
                          <a:solidFill>
                            <a:srgbClr val="000000"/>
                          </a:solidFill>
                          <a:latin typeface="Arial" pitchFamily="34" charset="0"/>
                          <a:cs typeface="Arial" pitchFamily="34" charset="0"/>
                        </a:rPr>
                        <a:t> </a:t>
                      </a:r>
                      <a:r>
                        <a:rPr lang="en-US" sz="1100" b="1" kern="1400" dirty="0" err="1" smtClean="0">
                          <a:solidFill>
                            <a:srgbClr val="000000"/>
                          </a:solidFill>
                          <a:latin typeface="Arial" pitchFamily="34" charset="0"/>
                          <a:cs typeface="Arial" pitchFamily="34" charset="0"/>
                        </a:rPr>
                        <a:t>ConMeds</a:t>
                      </a:r>
                      <a:r>
                        <a:rPr lang="en-US" sz="1100" b="1" kern="1400" dirty="0" smtClean="0">
                          <a:solidFill>
                            <a:srgbClr val="000000"/>
                          </a:solidFill>
                          <a:latin typeface="Arial" pitchFamily="34" charset="0"/>
                          <a:cs typeface="Arial" pitchFamily="34" charset="0"/>
                        </a:rPr>
                        <a:t> </a:t>
                      </a:r>
                      <a:r>
                        <a:rPr lang="en-US" sz="1100" b="1" kern="1400" baseline="0" dirty="0" smtClean="0">
                          <a:solidFill>
                            <a:srgbClr val="000000"/>
                          </a:solidFill>
                          <a:latin typeface="Arial" pitchFamily="34" charset="0"/>
                          <a:cs typeface="Arial" pitchFamily="34" charset="0"/>
                        </a:rPr>
                        <a:t>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864096">
                <a:tc>
                  <a:txBody>
                    <a:bodyPr/>
                    <a:lstStyle/>
                    <a:p>
                      <a:pPr marL="82550" marR="0" indent="0" algn="l" rtl="0">
                        <a:lnSpc>
                          <a:spcPct val="100000"/>
                        </a:lnSpc>
                        <a:spcBef>
                          <a:spcPts val="0"/>
                        </a:spcBef>
                        <a:spcAft>
                          <a:spcPts val="0"/>
                        </a:spcAft>
                      </a:pPr>
                      <a:r>
                        <a:rPr lang="en-US" sz="1100" b="1" kern="1400" baseline="0" dirty="0" smtClean="0">
                          <a:solidFill>
                            <a:srgbClr val="000000"/>
                          </a:solidFill>
                          <a:latin typeface="Arial" pitchFamily="34" charset="0"/>
                          <a:cs typeface="Arial" pitchFamily="34" charset="0"/>
                        </a:rPr>
                        <a:t>Was </a:t>
                      </a:r>
                      <a:r>
                        <a:rPr lang="en-US" sz="1100" b="1" kern="1400" baseline="0" dirty="0" err="1" smtClean="0">
                          <a:solidFill>
                            <a:srgbClr val="000000"/>
                          </a:solidFill>
                          <a:latin typeface="Arial" pitchFamily="34" charset="0"/>
                          <a:cs typeface="Arial" pitchFamily="34" charset="0"/>
                        </a:rPr>
                        <a:t>Oxandrolone</a:t>
                      </a:r>
                      <a:r>
                        <a:rPr lang="en-US" sz="1100" b="1" kern="1400" baseline="0" dirty="0" smtClean="0">
                          <a:solidFill>
                            <a:srgbClr val="000000"/>
                          </a:solidFill>
                          <a:latin typeface="Arial" pitchFamily="34" charset="0"/>
                          <a:cs typeface="Arial" pitchFamily="34" charset="0"/>
                        </a:rPr>
                        <a:t>, </a:t>
                      </a:r>
                      <a:r>
                        <a:rPr lang="en-US" sz="1100" b="1" kern="1400" baseline="0" dirty="0" err="1" smtClean="0">
                          <a:solidFill>
                            <a:srgbClr val="000000"/>
                          </a:solidFill>
                          <a:latin typeface="Arial" pitchFamily="34" charset="0"/>
                          <a:cs typeface="Arial" pitchFamily="34" charset="0"/>
                        </a:rPr>
                        <a:t>Nandrolone</a:t>
                      </a:r>
                      <a:r>
                        <a:rPr lang="en-US" sz="1100" b="1" kern="1400" baseline="0" dirty="0" smtClean="0">
                          <a:solidFill>
                            <a:srgbClr val="000000"/>
                          </a:solidFill>
                          <a:latin typeface="Arial" pitchFamily="34" charset="0"/>
                          <a:cs typeface="Arial" pitchFamily="34" charset="0"/>
                        </a:rPr>
                        <a:t> or Testosterone 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a:t>
                      </a:r>
                      <a:r>
                        <a:rPr lang="en-CA" sz="1100" cap="none" baseline="0" dirty="0" smtClean="0">
                          <a:latin typeface="Arial" pitchFamily="34" charset="0"/>
                          <a:ea typeface="MS Mincho"/>
                          <a:cs typeface="Arial" pitchFamily="34" charset="0"/>
                        </a:rPr>
                        <a:t>, </a:t>
                      </a:r>
                      <a:r>
                        <a:rPr lang="en-CA" sz="1100" cap="none" baseline="0" dirty="0" err="1" smtClean="0">
                          <a:latin typeface="Arial" pitchFamily="34" charset="0"/>
                          <a:ea typeface="MS Mincho"/>
                          <a:cs typeface="Arial" pitchFamily="34" charset="0"/>
                        </a:rPr>
                        <a:t>Oxan</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200" cap="none" dirty="0" smtClean="0">
                          <a:solidFill>
                            <a:schemeClr val="tx1"/>
                          </a:solidFill>
                          <a:latin typeface="Arial" pitchFamily="34" charset="0"/>
                          <a:ea typeface="MS Mincho"/>
                          <a:cs typeface="Arial" pitchFamily="34" charset="0"/>
                        </a:rPr>
                        <a:t>Yes, Nan</a:t>
                      </a:r>
                      <a:endParaRPr lang="en-CA" sz="1100" cap="none" dirty="0" smtClean="0">
                        <a:latin typeface="Arial" pitchFamily="34" charset="0"/>
                        <a:ea typeface="MS Mincho"/>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Yes, 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  </a:t>
                      </a: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400" cap="none" spc="0" normalizeH="0" baseline="0" noProof="0" dirty="0" smtClean="0">
                          <a:ln>
                            <a:noFill/>
                          </a:ln>
                          <a:solidFill>
                            <a:srgbClr val="000000"/>
                          </a:solidFill>
                          <a:effectLst/>
                          <a:uLnTx/>
                          <a:uFillTx/>
                          <a:latin typeface="Arial" pitchFamily="34" charset="0"/>
                          <a:ea typeface="MS Mincho"/>
                          <a:cs typeface="Arial" pitchFamily="34" charset="0"/>
                        </a:rPr>
                        <a:t> </a:t>
                      </a:r>
                      <a:r>
                        <a:rPr kumimoji="0" lang="en-US" sz="1100" b="0" i="0" u="none" strike="noStrike" kern="1400" cap="none" spc="0" normalizeH="0" baseline="0" noProof="0" dirty="0" smtClean="0">
                          <a:ln>
                            <a:noFill/>
                          </a:ln>
                          <a:solidFill>
                            <a:srgbClr val="000000"/>
                          </a:solidFill>
                          <a:effectLst/>
                          <a:uLnTx/>
                          <a:uFillTx/>
                          <a:latin typeface="Wingdings" pitchFamily="2" charset="2"/>
                          <a:ea typeface="+mn-ea"/>
                          <a:cs typeface="Arial" pitchFamily="34" charset="0"/>
                        </a:rPr>
                        <a:t>o</a:t>
                      </a:r>
                      <a:r>
                        <a:rPr kumimoji="0" lang="en-US" sz="1100" b="0" i="0" u="none" strike="noStrike" kern="14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rPr>
                        <a:t>Not available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smtClean="0">
                        <a:ln>
                          <a:noFill/>
                        </a:ln>
                        <a:solidFill>
                          <a:prstClr val="black"/>
                        </a:solidFill>
                        <a:effectLst/>
                        <a:uLnTx/>
                        <a:uFillTx/>
                        <a:latin typeface="Arial" pitchFamily="34" charset="0"/>
                        <a:ea typeface="MS Mincho"/>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71884">
                <a:tc>
                  <a:txBody>
                    <a:bodyPr/>
                    <a:lstStyle/>
                    <a:p>
                      <a:pPr marL="8255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Were Beta-Blockers</a:t>
                      </a:r>
                      <a:r>
                        <a:rPr lang="en-US" sz="1100" b="1" kern="1400" baseline="0" dirty="0" smtClean="0">
                          <a:solidFill>
                            <a:srgbClr val="000000"/>
                          </a:solidFill>
                          <a:latin typeface="Arial" pitchFamily="34" charset="0"/>
                          <a:cs typeface="Arial" pitchFamily="34" charset="0"/>
                        </a:rPr>
                        <a:t> received today?</a:t>
                      </a:r>
                      <a:endParaRPr lang="en-US" sz="1100" b="1"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cap="none" dirty="0" smtClean="0">
                          <a:solidFill>
                            <a:srgbClr val="000000"/>
                          </a:solidFill>
                          <a:latin typeface="Arial" pitchFamily="34" charset="0"/>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Yes  </a:t>
                      </a:r>
                      <a:r>
                        <a:rPr lang="en-CA" sz="1100" kern="1400" cap="none" dirty="0" smtClean="0">
                          <a:solidFill>
                            <a:srgbClr val="000000"/>
                          </a:solidFill>
                          <a:latin typeface="Arial" pitchFamily="34" charset="0"/>
                          <a:ea typeface="MS Mincho"/>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cap="none" dirty="0" smtClean="0">
                          <a:latin typeface="Arial" pitchFamily="34" charset="0"/>
                          <a:ea typeface="MS Mincho"/>
                          <a:cs typeface="Arial" pitchFamily="34" charset="0"/>
                        </a:rPr>
                        <a:t>No</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kern="1400" cap="none" dirty="0" smtClean="0">
                          <a:solidFill>
                            <a:srgbClr val="000000"/>
                          </a:solidFill>
                          <a:latin typeface="Arial" pitchFamily="34" charset="0"/>
                          <a:ea typeface="MS Mincho"/>
                          <a:cs typeface="Arial" pitchFamily="34" charset="0"/>
                        </a:rPr>
                        <a:t> </a:t>
                      </a:r>
                      <a:r>
                        <a:rPr lang="en-US" sz="1100" kern="1400" cap="none" dirty="0" smtClean="0">
                          <a:solidFill>
                            <a:srgbClr val="000000"/>
                          </a:solidFill>
                          <a:latin typeface="Wingdings" panose="05000000000000000000" pitchFamily="2" charset="2"/>
                          <a:cs typeface="Arial" pitchFamily="34" charset="0"/>
                        </a:rPr>
                        <a:t>o</a:t>
                      </a:r>
                      <a:r>
                        <a:rPr lang="en-US" sz="1100" kern="1400" cap="none" dirty="0" smtClean="0">
                          <a:solidFill>
                            <a:srgbClr val="000000"/>
                          </a:solidFill>
                          <a:latin typeface="Arial" pitchFamily="34" charset="0"/>
                          <a:cs typeface="Arial" pitchFamily="34" charset="0"/>
                        </a:rPr>
                        <a:t> </a:t>
                      </a:r>
                      <a:r>
                        <a:rPr lang="en-CA" sz="1100" kern="1400" cap="none" dirty="0" smtClean="0">
                          <a:solidFill>
                            <a:srgbClr val="000000"/>
                          </a:solidFill>
                          <a:latin typeface="Arial" pitchFamily="34" charset="0"/>
                          <a:ea typeface="MS Mincho"/>
                          <a:cs typeface="Arial" pitchFamily="34" charset="0"/>
                        </a:rPr>
                        <a:t>Not</a:t>
                      </a:r>
                      <a:r>
                        <a:rPr lang="en-CA" sz="1100" kern="1400" cap="none" baseline="0" dirty="0" smtClean="0">
                          <a:solidFill>
                            <a:srgbClr val="000000"/>
                          </a:solidFill>
                          <a:latin typeface="Arial" pitchFamily="34" charset="0"/>
                          <a:ea typeface="MS Mincho"/>
                          <a:cs typeface="Arial" pitchFamily="34" charset="0"/>
                        </a:rPr>
                        <a:t> Available</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42</a:t>
            </a:fld>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8" name="Table 7"/>
          <p:cNvGraphicFramePr>
            <a:graphicFrameLocks noGrp="1"/>
          </p:cNvGraphicFramePr>
          <p:nvPr>
            <p:extLst>
              <p:ext uri="{D42A27DB-BD31-4B8C-83A1-F6EECF244321}">
                <p14:modId xmlns:p14="http://schemas.microsoft.com/office/powerpoint/2010/main" val="681144397"/>
              </p:ext>
            </p:extLst>
          </p:nvPr>
        </p:nvGraphicFramePr>
        <p:xfrm>
          <a:off x="116632" y="899592"/>
          <a:ext cx="6624736" cy="8136904"/>
        </p:xfrm>
        <a:graphic>
          <a:graphicData uri="http://schemas.openxmlformats.org/drawingml/2006/table">
            <a:tbl>
              <a:tblPr/>
              <a:tblGrid>
                <a:gridCol w="1008112"/>
                <a:gridCol w="5616624"/>
              </a:tblGrid>
              <a:tr h="1046904">
                <a:tc>
                  <a:txBody>
                    <a:bodyPr/>
                    <a:lstStyle/>
                    <a:p>
                      <a:pPr marL="0" marR="0" indent="0" algn="l" rtl="0">
                        <a:spcBef>
                          <a:spcPts val="0"/>
                        </a:spcBef>
                        <a:spcAft>
                          <a:spcPts val="0"/>
                        </a:spcAft>
                      </a:pPr>
                      <a:r>
                        <a:rPr lang="en-CA" sz="1100" b="1" kern="1400" dirty="0">
                          <a:solidFill>
                            <a:schemeClr val="tx1"/>
                          </a:solidFill>
                          <a:latin typeface="Arial" pitchFamily="34" charset="0"/>
                          <a:cs typeface="Arial" pitchFamily="34" charset="0"/>
                        </a:rPr>
                        <a:t>General </a:t>
                      </a:r>
                      <a:endParaRPr lang="en-CA" sz="1100" kern="1400" dirty="0">
                        <a:solidFill>
                          <a:schemeClr val="tx1"/>
                        </a:solidFill>
                        <a:latin typeface="Arial" pitchFamily="34" charset="0"/>
                        <a:cs typeface="Arial" pitchFamily="34" charset="0"/>
                      </a:endParaRPr>
                    </a:p>
                    <a:p>
                      <a:pPr marL="0" marR="0" indent="0" algn="l" rtl="0">
                        <a:spcBef>
                          <a:spcPts val="0"/>
                        </a:spcBef>
                        <a:spcAft>
                          <a:spcPts val="0"/>
                        </a:spcAft>
                      </a:pPr>
                      <a:r>
                        <a:rPr lang="en-CA" sz="1100" b="1" kern="1400" dirty="0">
                          <a:solidFill>
                            <a:schemeClr val="tx1"/>
                          </a:solidFill>
                          <a:latin typeface="Arial" pitchFamily="34" charset="0"/>
                          <a:cs typeface="Arial" pitchFamily="34" charset="0"/>
                        </a:rPr>
                        <a:t>Instructions </a:t>
                      </a:r>
                      <a:endParaRPr lang="en-CA" sz="1100" kern="1400" dirty="0">
                        <a:solidFill>
                          <a:schemeClr val="tx1"/>
                        </a:solidFill>
                        <a:latin typeface="Arial" pitchFamily="34" charset="0"/>
                        <a:cs typeface="Arial" pitchFamily="34" charset="0"/>
                      </a:endParaRPr>
                    </a:p>
                    <a:p>
                      <a:pPr marL="0" marR="0" indent="0" algn="l" rtl="0">
                        <a:spcBef>
                          <a:spcPts val="0"/>
                        </a:spcBef>
                        <a:spcAft>
                          <a:spcPts val="0"/>
                        </a:spcAft>
                      </a:pP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600"/>
                        </a:spcAft>
                      </a:pPr>
                      <a:r>
                        <a:rPr lang="en-CA" sz="1100" kern="1400" dirty="0" smtClean="0">
                          <a:solidFill>
                            <a:schemeClr val="tx1"/>
                          </a:solidFill>
                          <a:latin typeface="Arial" pitchFamily="34" charset="0"/>
                          <a:cs typeface="Arial" pitchFamily="34" charset="0"/>
                        </a:rPr>
                        <a:t>This data is collected </a:t>
                      </a:r>
                      <a:r>
                        <a:rPr lang="en-CA" sz="1100" kern="1400" dirty="0">
                          <a:solidFill>
                            <a:schemeClr val="tx1"/>
                          </a:solidFill>
                          <a:latin typeface="Arial" pitchFamily="34" charset="0"/>
                          <a:cs typeface="Arial" pitchFamily="34" charset="0"/>
                        </a:rPr>
                        <a:t>to assist in determining the incidence of </a:t>
                      </a:r>
                      <a:r>
                        <a:rPr lang="en-CA" sz="1100" kern="1400" dirty="0" smtClean="0">
                          <a:solidFill>
                            <a:schemeClr val="tx1"/>
                          </a:solidFill>
                          <a:latin typeface="Arial" pitchFamily="34" charset="0"/>
                          <a:cs typeface="Arial" pitchFamily="34" charset="0"/>
                        </a:rPr>
                        <a:t>ACU </a:t>
                      </a:r>
                      <a:r>
                        <a:rPr lang="en-CA" sz="1100" kern="1400" dirty="0">
                          <a:solidFill>
                            <a:schemeClr val="tx1"/>
                          </a:solidFill>
                          <a:latin typeface="Arial" pitchFamily="34" charset="0"/>
                          <a:cs typeface="Arial" pitchFamily="34" charset="0"/>
                        </a:rPr>
                        <a:t>acquired infections</a:t>
                      </a:r>
                      <a:r>
                        <a:rPr lang="en-CA" sz="1100" kern="1400" dirty="0" smtClean="0">
                          <a:solidFill>
                            <a:schemeClr val="tx1"/>
                          </a:solidFill>
                          <a:latin typeface="Arial" pitchFamily="34" charset="0"/>
                          <a:cs typeface="Arial" pitchFamily="34" charset="0"/>
                        </a:rPr>
                        <a:t>. </a:t>
                      </a:r>
                      <a:r>
                        <a:rPr lang="en-CA" sz="1100" b="0" kern="1400" dirty="0" smtClean="0">
                          <a:solidFill>
                            <a:schemeClr val="tx1"/>
                          </a:solidFill>
                          <a:latin typeface="Arial" pitchFamily="34" charset="0"/>
                          <a:cs typeface="Arial" pitchFamily="34" charset="0"/>
                        </a:rPr>
                        <a:t>Record</a:t>
                      </a:r>
                      <a:r>
                        <a:rPr lang="en-CA" sz="1100" b="1" kern="1400" dirty="0" smtClean="0">
                          <a:solidFill>
                            <a:schemeClr val="tx1"/>
                          </a:solidFill>
                          <a:latin typeface="Arial" pitchFamily="34" charset="0"/>
                          <a:cs typeface="Arial" pitchFamily="34" charset="0"/>
                        </a:rPr>
                        <a:t> </a:t>
                      </a:r>
                      <a:r>
                        <a:rPr lang="en-US" sz="1100" b="0" kern="1400" dirty="0" smtClean="0">
                          <a:solidFill>
                            <a:schemeClr val="tx1"/>
                          </a:solidFill>
                          <a:latin typeface="Arial" pitchFamily="34" charset="0"/>
                          <a:cs typeface="Arial" pitchFamily="34" charset="0"/>
                        </a:rPr>
                        <a:t>Gram</a:t>
                      </a:r>
                      <a:r>
                        <a:rPr lang="en-US" sz="1100" b="0" kern="1400" baseline="0" dirty="0" smtClean="0">
                          <a:solidFill>
                            <a:schemeClr val="tx1"/>
                          </a:solidFill>
                          <a:latin typeface="Arial" pitchFamily="34" charset="0"/>
                          <a:cs typeface="Arial" pitchFamily="34" charset="0"/>
                        </a:rPr>
                        <a:t> </a:t>
                      </a:r>
                      <a:r>
                        <a:rPr lang="en-US" sz="1100" b="1" kern="1400" baseline="0" dirty="0" smtClean="0">
                          <a:solidFill>
                            <a:schemeClr val="tx1"/>
                          </a:solidFill>
                          <a:latin typeface="Arial" pitchFamily="34" charset="0"/>
                          <a:cs typeface="Arial" pitchFamily="34" charset="0"/>
                        </a:rPr>
                        <a:t>Negative</a:t>
                      </a:r>
                      <a:r>
                        <a:rPr lang="en-US" sz="1100" b="0" kern="1400" baseline="0" dirty="0" smtClean="0">
                          <a:solidFill>
                            <a:schemeClr val="tx1"/>
                          </a:solidFill>
                          <a:latin typeface="Arial" pitchFamily="34" charset="0"/>
                          <a:cs typeface="Arial" pitchFamily="34" charset="0"/>
                        </a:rPr>
                        <a:t> </a:t>
                      </a:r>
                      <a:r>
                        <a:rPr lang="en-US" sz="1100" b="0" kern="1400" baseline="0" dirty="0" err="1" smtClean="0">
                          <a:solidFill>
                            <a:schemeClr val="tx1"/>
                          </a:solidFill>
                          <a:latin typeface="Arial" pitchFamily="34" charset="0"/>
                          <a:cs typeface="Arial" pitchFamily="34" charset="0"/>
                        </a:rPr>
                        <a:t>Bacteremias</a:t>
                      </a:r>
                      <a:r>
                        <a:rPr lang="en-US" sz="1100" b="0" kern="1400" baseline="0" dirty="0" smtClean="0">
                          <a:solidFill>
                            <a:schemeClr val="tx1"/>
                          </a:solidFill>
                          <a:latin typeface="Arial" pitchFamily="34" charset="0"/>
                          <a:cs typeface="Arial" pitchFamily="34" charset="0"/>
                        </a:rPr>
                        <a:t>  only.</a:t>
                      </a:r>
                    </a:p>
                    <a:p>
                      <a:pPr marL="88900" marR="0" indent="0" algn="l" defTabSz="914400" rtl="0" eaLnBrk="1" fontAlgn="auto" latinLnBrk="0" hangingPunct="1">
                        <a:lnSpc>
                          <a:spcPct val="100000"/>
                        </a:lnSpc>
                        <a:spcBef>
                          <a:spcPts val="0"/>
                        </a:spcBef>
                        <a:spcAft>
                          <a:spcPts val="600"/>
                        </a:spcAft>
                        <a:buClrTx/>
                        <a:buSzTx/>
                        <a:buFontTx/>
                        <a:buNone/>
                        <a:tabLst/>
                        <a:defRPr/>
                      </a:pPr>
                      <a:r>
                        <a:rPr lang="en-CA" sz="1100" b="1" kern="1400" dirty="0" smtClean="0">
                          <a:solidFill>
                            <a:schemeClr val="tx1"/>
                          </a:solidFill>
                          <a:latin typeface="Arial" pitchFamily="34" charset="0"/>
                          <a:cs typeface="Arial" pitchFamily="34" charset="0"/>
                        </a:rPr>
                        <a:t>Record results from venous or arterial blood cultures only. </a:t>
                      </a:r>
                    </a:p>
                    <a:p>
                      <a:pPr marL="88900" marR="0" indent="0" algn="l" defTabSz="914400" rtl="0" eaLnBrk="1" fontAlgn="auto" latinLnBrk="0" hangingPunct="1">
                        <a:lnSpc>
                          <a:spcPct val="100000"/>
                        </a:lnSpc>
                        <a:spcBef>
                          <a:spcPts val="0"/>
                        </a:spcBef>
                        <a:spcAft>
                          <a:spcPts val="600"/>
                        </a:spcAft>
                        <a:buClrTx/>
                        <a:buSzTx/>
                        <a:buFontTx/>
                        <a:buNone/>
                        <a:tabLst/>
                        <a:defRPr/>
                      </a:pPr>
                      <a:r>
                        <a:rPr lang="en-US" sz="1100" b="0" kern="1400" dirty="0" smtClean="0">
                          <a:solidFill>
                            <a:schemeClr val="tx1"/>
                          </a:solidFill>
                          <a:latin typeface="Arial" pitchFamily="34" charset="0"/>
                          <a:cs typeface="Arial" pitchFamily="34" charset="0"/>
                        </a:rPr>
                        <a:t>D</a:t>
                      </a:r>
                      <a:r>
                        <a:rPr lang="en-US" sz="1100" b="0" kern="1400" baseline="0" dirty="0" smtClean="0">
                          <a:solidFill>
                            <a:schemeClr val="tx1"/>
                          </a:solidFill>
                          <a:latin typeface="Arial" pitchFamily="34" charset="0"/>
                          <a:cs typeface="Arial" pitchFamily="34" charset="0"/>
                        </a:rPr>
                        <a:t>o </a:t>
                      </a:r>
                      <a:r>
                        <a:rPr lang="en-US" sz="1100" b="0" u="sng" kern="1400" baseline="0" dirty="0" smtClean="0">
                          <a:solidFill>
                            <a:schemeClr val="tx1"/>
                          </a:solidFill>
                          <a:latin typeface="Arial" pitchFamily="34" charset="0"/>
                          <a:cs typeface="Arial" pitchFamily="34" charset="0"/>
                        </a:rPr>
                        <a:t>NOT</a:t>
                      </a:r>
                      <a:r>
                        <a:rPr lang="en-US" sz="1100" b="0" kern="1400" baseline="0" dirty="0" smtClean="0">
                          <a:solidFill>
                            <a:schemeClr val="tx1"/>
                          </a:solidFill>
                          <a:latin typeface="Arial" pitchFamily="34" charset="0"/>
                          <a:cs typeface="Arial" pitchFamily="34" charset="0"/>
                        </a:rPr>
                        <a:t> include blood from a catheter line tip. </a:t>
                      </a:r>
                      <a:r>
                        <a:rPr lang="en-CA" sz="1100" b="0" kern="1400" dirty="0" smtClean="0">
                          <a:solidFill>
                            <a:schemeClr val="tx1"/>
                          </a:solidFill>
                          <a:latin typeface="Arial" pitchFamily="34" charset="0"/>
                          <a:cs typeface="Arial" pitchFamily="34" charset="0"/>
                        </a:rPr>
                        <a:t> </a:t>
                      </a:r>
                    </a:p>
                    <a:p>
                      <a:pPr marL="88900" marR="0" indent="0" algn="l" defTabSz="914400" rtl="0" eaLnBrk="1" fontAlgn="auto" latinLnBrk="0" hangingPunct="1">
                        <a:lnSpc>
                          <a:spcPct val="100000"/>
                        </a:lnSpc>
                        <a:spcBef>
                          <a:spcPts val="0"/>
                        </a:spcBef>
                        <a:spcAft>
                          <a:spcPts val="60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kern="1400" dirty="0" smtClean="0">
                          <a:solidFill>
                            <a:srgbClr val="000000"/>
                          </a:solidFill>
                          <a:latin typeface="Arial" pitchFamily="34" charset="0"/>
                          <a:cs typeface="Arial" pitchFamily="34" charset="0"/>
                        </a:rPr>
                        <a:t>:</a:t>
                      </a:r>
                      <a:r>
                        <a:rPr lang="en-US" sz="1100" kern="1400" baseline="0" dirty="0" smtClean="0">
                          <a:solidFill>
                            <a:srgbClr val="000000"/>
                          </a:solidFill>
                          <a:latin typeface="Arial" pitchFamily="34" charset="0"/>
                          <a:cs typeface="Arial" pitchFamily="34" charset="0"/>
                        </a:rPr>
                        <a:t> Only complete this data on study days corresponding to a blood culture draw that tests positive for a Gram negative bacteria. Do </a:t>
                      </a:r>
                      <a:r>
                        <a:rPr lang="en-US" sz="1100" b="0" u="sng" kern="1400" baseline="0" dirty="0" smtClean="0">
                          <a:solidFill>
                            <a:srgbClr val="000000"/>
                          </a:solidFill>
                          <a:latin typeface="Arial" pitchFamily="34" charset="0"/>
                          <a:cs typeface="Arial" pitchFamily="34" charset="0"/>
                        </a:rPr>
                        <a:t>NOT</a:t>
                      </a:r>
                      <a:r>
                        <a:rPr lang="en-US" sz="1100" b="0" u="none" kern="1400" baseline="0" dirty="0" smtClean="0">
                          <a:solidFill>
                            <a:srgbClr val="000000"/>
                          </a:solidFill>
                          <a:latin typeface="Arial" pitchFamily="34" charset="0"/>
                          <a:cs typeface="Arial" pitchFamily="34" charset="0"/>
                        </a:rPr>
                        <a:t> open</a:t>
                      </a:r>
                      <a:r>
                        <a:rPr lang="en-US" sz="1100" b="0" kern="1400" baseline="0" dirty="0" smtClean="0">
                          <a:solidFill>
                            <a:srgbClr val="000000"/>
                          </a:solidFill>
                          <a:latin typeface="Arial" pitchFamily="34" charset="0"/>
                          <a:cs typeface="Arial" pitchFamily="34" charset="0"/>
                        </a:rPr>
                        <a:t> this form in </a:t>
                      </a:r>
                      <a:r>
                        <a:rPr lang="en-US" sz="1100" b="0" kern="1400" baseline="0" dirty="0" err="1" smtClean="0">
                          <a:solidFill>
                            <a:srgbClr val="000000"/>
                          </a:solidFill>
                          <a:latin typeface="Arial" pitchFamily="34" charset="0"/>
                          <a:cs typeface="Arial" pitchFamily="34" charset="0"/>
                        </a:rPr>
                        <a:t>REDCap</a:t>
                      </a:r>
                      <a:r>
                        <a:rPr lang="en-US" sz="1100" b="0" kern="1400" baseline="0" dirty="0" smtClean="0">
                          <a:solidFill>
                            <a:srgbClr val="000000"/>
                          </a:solidFill>
                          <a:latin typeface="Arial" pitchFamily="34" charset="0"/>
                          <a:cs typeface="Arial" pitchFamily="34" charset="0"/>
                        </a:rPr>
                        <a:t>™ unless you have a Gram negative bacteremia to report. </a:t>
                      </a:r>
                      <a:endParaRPr lang="en-US" sz="1100" b="1" u="sng" kern="1400" baseline="0" dirty="0" smtClean="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528415">
                <a:tc>
                  <a:txBody>
                    <a:bodyPr/>
                    <a:lstStyle/>
                    <a:p>
                      <a:pPr marL="0" marR="0" indent="0" algn="l" rtl="0">
                        <a:spcBef>
                          <a:spcPts val="0"/>
                        </a:spcBef>
                        <a:spcAft>
                          <a:spcPts val="0"/>
                        </a:spcAft>
                      </a:pPr>
                      <a:r>
                        <a:rPr lang="en-CA" sz="1100" b="1" kern="1400" dirty="0" smtClean="0">
                          <a:solidFill>
                            <a:schemeClr val="tx1"/>
                          </a:solidFill>
                          <a:latin typeface="Arial" pitchFamily="34" charset="0"/>
                          <a:cs typeface="Arial" pitchFamily="34" charset="0"/>
                        </a:rPr>
                        <a:t>Duration of Data </a:t>
                      </a:r>
                      <a:endParaRPr lang="en-CA" sz="1100" kern="1400" dirty="0" smtClean="0">
                        <a:solidFill>
                          <a:schemeClr val="tx1"/>
                        </a:solidFill>
                        <a:latin typeface="Arial" pitchFamily="34" charset="0"/>
                        <a:cs typeface="Arial" pitchFamily="34" charset="0"/>
                      </a:endParaRPr>
                    </a:p>
                    <a:p>
                      <a:pPr marL="0" marR="0" indent="0" algn="l" rtl="0">
                        <a:spcBef>
                          <a:spcPts val="0"/>
                        </a:spcBef>
                        <a:spcAft>
                          <a:spcPts val="0"/>
                        </a:spcAft>
                      </a:pPr>
                      <a:r>
                        <a:rPr lang="en-CA" sz="1100" b="1" kern="1400" dirty="0" smtClean="0">
                          <a:solidFill>
                            <a:schemeClr val="tx1"/>
                          </a:solidFill>
                          <a:latin typeface="Arial" pitchFamily="34" charset="0"/>
                          <a:cs typeface="Arial" pitchFamily="34" charset="0"/>
                        </a:rPr>
                        <a:t>Collection</a:t>
                      </a:r>
                      <a:endParaRPr lang="en-CA" sz="1100" kern="1400" dirty="0" smtClean="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400"/>
                        </a:spcBef>
                        <a:spcAft>
                          <a:spcPts val="0"/>
                        </a:spcAft>
                        <a:buClrTx/>
                        <a:buSzTx/>
                        <a:buFontTx/>
                        <a:buNone/>
                        <a:tabLst/>
                        <a:defRPr/>
                      </a:pPr>
                      <a:r>
                        <a:rPr lang="en-US" sz="1100" b="0" kern="1400" dirty="0" smtClean="0">
                          <a:solidFill>
                            <a:schemeClr val="tx1"/>
                          </a:solidFill>
                          <a:latin typeface="Arial" pitchFamily="34" charset="0"/>
                          <a:cs typeface="Arial" pitchFamily="34" charset="0"/>
                        </a:rPr>
                        <a:t>R</a:t>
                      </a:r>
                      <a:r>
                        <a:rPr lang="en-US" sz="1100" b="0" kern="1400" baseline="0" dirty="0" smtClean="0">
                          <a:solidFill>
                            <a:schemeClr val="tx1"/>
                          </a:solidFill>
                          <a:latin typeface="Arial" pitchFamily="34" charset="0"/>
                          <a:cs typeface="Arial" pitchFamily="34" charset="0"/>
                        </a:rPr>
                        <a:t>ecord </a:t>
                      </a:r>
                      <a:r>
                        <a:rPr lang="en-US" sz="1100" b="0" u="sng" kern="1400" baseline="0" dirty="0" smtClean="0">
                          <a:solidFill>
                            <a:schemeClr val="tx1"/>
                          </a:solidFill>
                          <a:latin typeface="Arial" pitchFamily="34" charset="0"/>
                          <a:cs typeface="Arial" pitchFamily="34" charset="0"/>
                        </a:rPr>
                        <a:t>Gram negative</a:t>
                      </a:r>
                      <a:r>
                        <a:rPr lang="en-US" sz="1100" b="0" u="none" kern="1400" baseline="0" dirty="0" smtClean="0">
                          <a:solidFill>
                            <a:schemeClr val="tx1"/>
                          </a:solidFill>
                          <a:latin typeface="Arial" pitchFamily="34" charset="0"/>
                          <a:cs typeface="Arial" pitchFamily="34" charset="0"/>
                        </a:rPr>
                        <a:t> </a:t>
                      </a:r>
                      <a:r>
                        <a:rPr lang="en-US" sz="1100" b="0" kern="1400" baseline="0" dirty="0" smtClean="0">
                          <a:solidFill>
                            <a:schemeClr val="tx1"/>
                          </a:solidFill>
                          <a:latin typeface="Arial" pitchFamily="34" charset="0"/>
                          <a:cs typeface="Arial" pitchFamily="34" charset="0"/>
                        </a:rPr>
                        <a:t>bacteria </a:t>
                      </a:r>
                      <a:r>
                        <a:rPr lang="en-CA" sz="1100" b="0" kern="1400" baseline="0" dirty="0" smtClean="0">
                          <a:solidFill>
                            <a:schemeClr val="tx1"/>
                          </a:solidFill>
                          <a:latin typeface="Arial" pitchFamily="34" charset="0"/>
                          <a:cs typeface="Arial" pitchFamily="34" charset="0"/>
                        </a:rPr>
                        <a:t>that occurred &gt;72 hours after ACU admission until either: </a:t>
                      </a:r>
                      <a:r>
                        <a:rPr lang="en-CA" sz="1100" b="0" u="sng" kern="1400" baseline="0" dirty="0" smtClean="0">
                          <a:solidFill>
                            <a:schemeClr val="tx1"/>
                          </a:solidFill>
                          <a:latin typeface="Arial" pitchFamily="34" charset="0"/>
                          <a:cs typeface="Arial" pitchFamily="34" charset="0"/>
                        </a:rPr>
                        <a:t>&gt;</a:t>
                      </a:r>
                      <a:r>
                        <a:rPr lang="en-CA" sz="1100" b="0" u="none" kern="1400" baseline="0" dirty="0" smtClean="0">
                          <a:solidFill>
                            <a:schemeClr val="tx1"/>
                          </a:solidFill>
                          <a:latin typeface="Arial" pitchFamily="34" charset="0"/>
                          <a:cs typeface="Arial" pitchFamily="34" charset="0"/>
                        </a:rPr>
                        <a:t> </a:t>
                      </a:r>
                      <a:r>
                        <a:rPr lang="en-CA" sz="1100" b="0" kern="1400" dirty="0" smtClean="0">
                          <a:solidFill>
                            <a:schemeClr val="tx1"/>
                          </a:solidFill>
                          <a:latin typeface="Arial" pitchFamily="34" charset="0"/>
                          <a:cs typeface="Arial" pitchFamily="34" charset="0"/>
                        </a:rPr>
                        <a:t>10 days post last successful grafting (stop of study IP + 3 days),</a:t>
                      </a:r>
                      <a:r>
                        <a:rPr lang="en-CA" sz="1100" b="0" kern="1400" baseline="0" dirty="0" smtClean="0">
                          <a:solidFill>
                            <a:schemeClr val="tx1"/>
                          </a:solidFill>
                          <a:latin typeface="Arial" pitchFamily="34" charset="0"/>
                          <a:cs typeface="Arial" pitchFamily="34" charset="0"/>
                        </a:rPr>
                        <a:t> </a:t>
                      </a:r>
                      <a:r>
                        <a:rPr lang="en-CA" sz="1100" b="0" kern="1400" dirty="0" smtClean="0">
                          <a:solidFill>
                            <a:schemeClr val="tx1"/>
                          </a:solidFill>
                          <a:latin typeface="Arial" pitchFamily="34" charset="0"/>
                          <a:cs typeface="Arial" pitchFamily="34" charset="0"/>
                        </a:rPr>
                        <a:t>or ACU discharge, or 3 months after ACU admission, whichever comes first.  </a:t>
                      </a: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97119">
                <a:tc>
                  <a:txBody>
                    <a:bodyPr/>
                    <a:lstStyle/>
                    <a:p>
                      <a:pPr marL="0" marR="0" indent="0" algn="l" rtl="0">
                        <a:spcBef>
                          <a:spcPts val="0"/>
                        </a:spcBef>
                        <a:spcAft>
                          <a:spcPts val="0"/>
                        </a:spcAft>
                      </a:pPr>
                      <a:r>
                        <a:rPr lang="en-US" sz="1100" b="1" kern="1400" dirty="0" smtClean="0">
                          <a:solidFill>
                            <a:schemeClr val="tx1"/>
                          </a:solidFill>
                          <a:latin typeface="Arial" pitchFamily="34" charset="0"/>
                          <a:cs typeface="Arial" pitchFamily="34" charset="0"/>
                        </a:rPr>
                        <a:t>Date sample collected</a:t>
                      </a:r>
                      <a:endParaRPr lang="en-US"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Record </a:t>
                      </a:r>
                      <a:r>
                        <a:rPr lang="en-CA" sz="1100" kern="1400" dirty="0">
                          <a:solidFill>
                            <a:schemeClr val="tx1"/>
                          </a:solidFill>
                          <a:latin typeface="Arial" pitchFamily="34" charset="0"/>
                          <a:cs typeface="Arial" pitchFamily="34" charset="0"/>
                        </a:rPr>
                        <a:t>the date </a:t>
                      </a:r>
                      <a:r>
                        <a:rPr lang="en-CA" sz="1100" kern="1400" dirty="0" smtClean="0">
                          <a:solidFill>
                            <a:schemeClr val="tx1"/>
                          </a:solidFill>
                          <a:latin typeface="Arial" pitchFamily="34" charset="0"/>
                          <a:cs typeface="Arial" pitchFamily="34" charset="0"/>
                        </a:rPr>
                        <a:t>the sample </a:t>
                      </a:r>
                      <a:r>
                        <a:rPr lang="en-CA" sz="1100" kern="1400" dirty="0">
                          <a:solidFill>
                            <a:schemeClr val="tx1"/>
                          </a:solidFill>
                          <a:latin typeface="Arial" pitchFamily="34" charset="0"/>
                          <a:cs typeface="Arial" pitchFamily="34" charset="0"/>
                        </a:rPr>
                        <a:t>was </a:t>
                      </a:r>
                      <a:r>
                        <a:rPr lang="en-CA" sz="1100" b="0" u="sng" kern="1400" dirty="0" smtClean="0">
                          <a:solidFill>
                            <a:schemeClr val="tx1"/>
                          </a:solidFill>
                          <a:latin typeface="Arial" pitchFamily="34" charset="0"/>
                          <a:cs typeface="Arial" pitchFamily="34" charset="0"/>
                        </a:rPr>
                        <a:t>collected</a:t>
                      </a:r>
                      <a:r>
                        <a:rPr lang="en-CA" sz="1100" b="0" u="none" kern="1400" dirty="0" smtClean="0">
                          <a:solidFill>
                            <a:schemeClr val="tx1"/>
                          </a:solidFill>
                          <a:latin typeface="Arial" pitchFamily="34" charset="0"/>
                          <a:cs typeface="Arial" pitchFamily="34" charset="0"/>
                        </a:rPr>
                        <a:t>,</a:t>
                      </a:r>
                      <a:r>
                        <a:rPr lang="en-CA" sz="1100" b="0" u="none" kern="1400" baseline="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not when the results were reported (YYYY-MM-DD)</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08040">
                <a:tc>
                  <a:txBody>
                    <a:bodyPr/>
                    <a:lstStyle/>
                    <a:p>
                      <a:pPr marL="0" marR="0" indent="0" algn="l" rtl="0">
                        <a:spcBef>
                          <a:spcPts val="0"/>
                        </a:spcBef>
                        <a:spcAft>
                          <a:spcPts val="0"/>
                        </a:spcAft>
                      </a:pPr>
                      <a:r>
                        <a:rPr lang="en-US" sz="1100" b="1" kern="1400" dirty="0" smtClean="0">
                          <a:solidFill>
                            <a:schemeClr val="tx1"/>
                          </a:solidFill>
                          <a:latin typeface="Arial" pitchFamily="34" charset="0"/>
                          <a:cs typeface="Arial" pitchFamily="34" charset="0"/>
                        </a:rPr>
                        <a:t>Time sample collected</a:t>
                      </a:r>
                      <a:endParaRPr lang="en-US" sz="1100" b="1"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Record the time the </a:t>
                      </a:r>
                      <a:r>
                        <a:rPr lang="en-CA" sz="1100" kern="1400" dirty="0">
                          <a:solidFill>
                            <a:schemeClr val="tx1"/>
                          </a:solidFill>
                          <a:latin typeface="Arial" pitchFamily="34" charset="0"/>
                          <a:cs typeface="Arial" pitchFamily="34" charset="0"/>
                        </a:rPr>
                        <a:t>sample was </a:t>
                      </a:r>
                      <a:r>
                        <a:rPr lang="en-CA" sz="1100" b="0" u="sng" kern="1400" dirty="0" smtClean="0">
                          <a:solidFill>
                            <a:schemeClr val="tx1"/>
                          </a:solidFill>
                          <a:latin typeface="Arial" pitchFamily="34" charset="0"/>
                          <a:cs typeface="Arial" pitchFamily="34" charset="0"/>
                        </a:rPr>
                        <a:t>collected</a:t>
                      </a:r>
                      <a:r>
                        <a:rPr lang="en-CA" sz="1100" kern="1400" dirty="0" smtClean="0">
                          <a:solidFill>
                            <a:schemeClr val="tx1"/>
                          </a:solidFill>
                          <a:latin typeface="Arial" pitchFamily="34" charset="0"/>
                          <a:cs typeface="Arial" pitchFamily="34" charset="0"/>
                        </a:rPr>
                        <a:t>, </a:t>
                      </a:r>
                      <a:r>
                        <a:rPr lang="en-CA" sz="1100" kern="1400" dirty="0">
                          <a:solidFill>
                            <a:schemeClr val="tx1"/>
                          </a:solidFill>
                          <a:latin typeface="Arial" pitchFamily="34" charset="0"/>
                          <a:cs typeface="Arial" pitchFamily="34" charset="0"/>
                        </a:rPr>
                        <a:t>not </a:t>
                      </a:r>
                      <a:r>
                        <a:rPr lang="en-CA" sz="1100" kern="1400" dirty="0" smtClean="0">
                          <a:solidFill>
                            <a:schemeClr val="tx1"/>
                          </a:solidFill>
                          <a:latin typeface="Arial" pitchFamily="34" charset="0"/>
                          <a:cs typeface="Arial" pitchFamily="34" charset="0"/>
                        </a:rPr>
                        <a:t>the time</a:t>
                      </a:r>
                      <a:r>
                        <a:rPr lang="en-CA" sz="1100" kern="1400" baseline="0" dirty="0" smtClean="0">
                          <a:solidFill>
                            <a:schemeClr val="tx1"/>
                          </a:solidFill>
                          <a:latin typeface="Arial" pitchFamily="34" charset="0"/>
                          <a:cs typeface="Arial" pitchFamily="34" charset="0"/>
                        </a:rPr>
                        <a:t> </a:t>
                      </a:r>
                      <a:r>
                        <a:rPr lang="en-CA" sz="1100" kern="1400" dirty="0" smtClean="0">
                          <a:solidFill>
                            <a:schemeClr val="tx1"/>
                          </a:solidFill>
                          <a:latin typeface="Arial" pitchFamily="34" charset="0"/>
                          <a:cs typeface="Arial" pitchFamily="34" charset="0"/>
                        </a:rPr>
                        <a:t>the </a:t>
                      </a:r>
                      <a:r>
                        <a:rPr lang="en-CA" sz="1100" kern="1400" dirty="0">
                          <a:solidFill>
                            <a:schemeClr val="tx1"/>
                          </a:solidFill>
                          <a:latin typeface="Arial" pitchFamily="34" charset="0"/>
                          <a:cs typeface="Arial" pitchFamily="34" charset="0"/>
                        </a:rPr>
                        <a:t>results were </a:t>
                      </a:r>
                      <a:r>
                        <a:rPr lang="en-CA" sz="1100" kern="1400" dirty="0" smtClean="0">
                          <a:solidFill>
                            <a:schemeClr val="tx1"/>
                          </a:solidFill>
                          <a:latin typeface="Arial" pitchFamily="34" charset="0"/>
                          <a:cs typeface="Arial" pitchFamily="34" charset="0"/>
                        </a:rPr>
                        <a:t>reported</a:t>
                      </a:r>
                      <a:r>
                        <a:rPr lang="en-CA" sz="1100" kern="1400" baseline="0" dirty="0" smtClean="0">
                          <a:solidFill>
                            <a:schemeClr val="tx1"/>
                          </a:solidFill>
                          <a:latin typeface="Arial" pitchFamily="34" charset="0"/>
                          <a:cs typeface="Arial" pitchFamily="34" charset="0"/>
                        </a:rPr>
                        <a:t> (HH:MM, 24hr)</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44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Gram Negative Culture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Select all</a:t>
                      </a:r>
                      <a:r>
                        <a:rPr lang="en-US" sz="1100" kern="1400" baseline="0" dirty="0" smtClean="0">
                          <a:solidFill>
                            <a:schemeClr val="tx1"/>
                          </a:solidFill>
                          <a:latin typeface="Arial" pitchFamily="34" charset="0"/>
                          <a:cs typeface="Arial" pitchFamily="34" charset="0"/>
                        </a:rPr>
                        <a:t> Gram </a:t>
                      </a:r>
                      <a:r>
                        <a:rPr lang="en-US" sz="1100" b="0" u="sng" kern="1400" baseline="0" dirty="0" smtClean="0">
                          <a:solidFill>
                            <a:schemeClr val="tx1"/>
                          </a:solidFill>
                          <a:latin typeface="Arial" pitchFamily="34" charset="0"/>
                          <a:cs typeface="Arial" pitchFamily="34" charset="0"/>
                        </a:rPr>
                        <a:t>negative</a:t>
                      </a:r>
                      <a:r>
                        <a:rPr lang="en-US" sz="1100" kern="1400" baseline="0" dirty="0" smtClean="0">
                          <a:solidFill>
                            <a:schemeClr val="tx1"/>
                          </a:solidFill>
                          <a:latin typeface="Arial" pitchFamily="34" charset="0"/>
                          <a:cs typeface="Arial" pitchFamily="34" charset="0"/>
                        </a:rPr>
                        <a:t> bacteria reported each study day. Report the </a:t>
                      </a:r>
                      <a:r>
                        <a:rPr lang="en-US" sz="1100" b="0" u="none" kern="1400" baseline="0" dirty="0" smtClean="0">
                          <a:solidFill>
                            <a:schemeClr val="tx1"/>
                          </a:solidFill>
                          <a:latin typeface="Arial" pitchFamily="34" charset="0"/>
                          <a:cs typeface="Arial" pitchFamily="34" charset="0"/>
                        </a:rPr>
                        <a:t>corresponding number in the table below for each gram negative bacteria. Do </a:t>
                      </a:r>
                      <a:r>
                        <a:rPr lang="en-US" sz="1100" b="0" u="sng" kern="1400" baseline="0" dirty="0" smtClean="0">
                          <a:solidFill>
                            <a:schemeClr val="tx1"/>
                          </a:solidFill>
                          <a:latin typeface="Arial" pitchFamily="34" charset="0"/>
                          <a:cs typeface="Arial" pitchFamily="34" charset="0"/>
                        </a:rPr>
                        <a:t>NOT</a:t>
                      </a:r>
                      <a:r>
                        <a:rPr lang="en-US" sz="1100" b="0" u="none" kern="1400" baseline="0" dirty="0" smtClean="0">
                          <a:solidFill>
                            <a:schemeClr val="tx1"/>
                          </a:solidFill>
                          <a:latin typeface="Arial" pitchFamily="34" charset="0"/>
                          <a:cs typeface="Arial" pitchFamily="34" charset="0"/>
                        </a:rPr>
                        <a:t> record Gram positive </a:t>
                      </a:r>
                      <a:r>
                        <a:rPr lang="en-US" sz="1100" kern="1400" baseline="0" dirty="0" smtClean="0">
                          <a:solidFill>
                            <a:schemeClr val="tx1"/>
                          </a:solidFill>
                          <a:latin typeface="Arial" pitchFamily="34" charset="0"/>
                          <a:cs typeface="Arial" pitchFamily="34" charset="0"/>
                        </a:rPr>
                        <a:t>bacteria. See tables below for reference lists of Gram negative and Gram positive bacteria.</a:t>
                      </a:r>
                    </a:p>
                    <a:p>
                      <a:pPr marL="88900" marR="0" indent="0" algn="l" rtl="0">
                        <a:spcBef>
                          <a:spcPts val="0"/>
                        </a:spcBef>
                        <a:spcAft>
                          <a:spcPts val="0"/>
                        </a:spcAft>
                      </a:pPr>
                      <a:endParaRPr lang="en-US" sz="1100" kern="1400" baseline="0" dirty="0" smtClean="0">
                        <a:solidFill>
                          <a:schemeClr val="tx1"/>
                        </a:solidFill>
                        <a:latin typeface="Arial" pitchFamily="34" charset="0"/>
                        <a:cs typeface="Arial" pitchFamily="34" charset="0"/>
                      </a:endParaRPr>
                    </a:p>
                    <a:p>
                      <a:pPr marL="88900" marR="0" indent="0" algn="l" rtl="0">
                        <a:spcBef>
                          <a:spcPts val="0"/>
                        </a:spcBef>
                        <a:spcAft>
                          <a:spcPts val="0"/>
                        </a:spcAft>
                      </a:pPr>
                      <a:endParaRPr lang="en-US" sz="1100" kern="1400" baseline="0" dirty="0" smtClean="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97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Was</a:t>
                      </a:r>
                      <a:r>
                        <a:rPr lang="en-US" sz="1100" b="1" kern="1400" baseline="0" dirty="0" smtClean="0">
                          <a:solidFill>
                            <a:schemeClr val="tx1"/>
                          </a:solidFill>
                          <a:latin typeface="Arial" pitchFamily="34" charset="0"/>
                          <a:cs typeface="Arial" pitchFamily="34" charset="0"/>
                        </a:rPr>
                        <a:t> there another Gram negative culture today?</a:t>
                      </a:r>
                      <a:endParaRPr lang="en-US" sz="1100" b="1"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chemeClr val="tx1"/>
                          </a:solidFill>
                          <a:latin typeface="Arial" pitchFamily="34" charset="0"/>
                          <a:cs typeface="Arial" pitchFamily="34" charset="0"/>
                        </a:rPr>
                        <a:t>Record up to 5 different Gram negative </a:t>
                      </a:r>
                      <a:r>
                        <a:rPr lang="en-CA" sz="1100" kern="1400" dirty="0" err="1" smtClean="0">
                          <a:solidFill>
                            <a:schemeClr val="tx1"/>
                          </a:solidFill>
                          <a:latin typeface="Arial" pitchFamily="34" charset="0"/>
                          <a:cs typeface="Arial" pitchFamily="34" charset="0"/>
                        </a:rPr>
                        <a:t>bacteremias</a:t>
                      </a:r>
                      <a:r>
                        <a:rPr lang="en-CA" sz="1100" kern="1400" baseline="0" dirty="0" smtClean="0">
                          <a:solidFill>
                            <a:schemeClr val="tx1"/>
                          </a:solidFill>
                          <a:latin typeface="Arial" pitchFamily="34" charset="0"/>
                          <a:cs typeface="Arial" pitchFamily="34" charset="0"/>
                        </a:rPr>
                        <a:t> each day. </a:t>
                      </a:r>
                      <a:r>
                        <a:rPr lang="en-CA" sz="1100" kern="1400" dirty="0" smtClean="0">
                          <a:solidFill>
                            <a:schemeClr val="tx1"/>
                          </a:solidFill>
                          <a:latin typeface="Arial" pitchFamily="34" charset="0"/>
                          <a:cs typeface="Arial" pitchFamily="34" charset="0"/>
                        </a:rPr>
                        <a:t>Select</a:t>
                      </a:r>
                      <a:r>
                        <a:rPr lang="en-CA" sz="1100" kern="1400" baseline="0" dirty="0" smtClean="0">
                          <a:solidFill>
                            <a:schemeClr val="tx1"/>
                          </a:solidFill>
                          <a:latin typeface="Arial" pitchFamily="34" charset="0"/>
                          <a:cs typeface="Arial" pitchFamily="34" charset="0"/>
                        </a:rPr>
                        <a:t> "YES" to the question "</a:t>
                      </a:r>
                      <a:r>
                        <a:rPr lang="en-CA" sz="1100" i="1" kern="1400" baseline="0" dirty="0" smtClean="0">
                          <a:solidFill>
                            <a:schemeClr val="tx1"/>
                          </a:solidFill>
                          <a:latin typeface="Arial" pitchFamily="34" charset="0"/>
                          <a:cs typeface="Arial" pitchFamily="34" charset="0"/>
                        </a:rPr>
                        <a:t>Was there another Gram negative culture today</a:t>
                      </a:r>
                      <a:r>
                        <a:rPr lang="en-CA" sz="1100" kern="1400" baseline="0" dirty="0" smtClean="0">
                          <a:solidFill>
                            <a:schemeClr val="tx1"/>
                          </a:solidFill>
                          <a:latin typeface="Arial" pitchFamily="34" charset="0"/>
                          <a:cs typeface="Arial" pitchFamily="34" charset="0"/>
                        </a:rPr>
                        <a:t>?" to open the form and record additional bacteria. Record all different Gram negative bacteria reported.  Do </a:t>
                      </a:r>
                      <a:r>
                        <a:rPr lang="en-CA" sz="1100" u="sng" kern="1400" baseline="0" dirty="0" smtClean="0">
                          <a:solidFill>
                            <a:schemeClr val="tx1"/>
                          </a:solidFill>
                          <a:latin typeface="Arial" pitchFamily="34" charset="0"/>
                          <a:cs typeface="Arial" pitchFamily="34" charset="0"/>
                        </a:rPr>
                        <a:t>NOT </a:t>
                      </a:r>
                      <a:r>
                        <a:rPr lang="en-CA" sz="1100" kern="1400" baseline="0" dirty="0" smtClean="0">
                          <a:solidFill>
                            <a:schemeClr val="tx1"/>
                          </a:solidFill>
                          <a:latin typeface="Arial" pitchFamily="34" charset="0"/>
                          <a:cs typeface="Arial" pitchFamily="34" charset="0"/>
                        </a:rPr>
                        <a:t>record the same bacteria more than once on each study day, even if reported from specimens collected at different times on that day.</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9" name="Text Box 5"/>
          <p:cNvSpPr txBox="1">
            <a:spLocks noChangeArrowheads="1"/>
          </p:cNvSpPr>
          <p:nvPr/>
        </p:nvSpPr>
        <p:spPr bwMode="auto">
          <a:xfrm>
            <a:off x="188640" y="613840"/>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Microbiology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2365801408"/>
              </p:ext>
            </p:extLst>
          </p:nvPr>
        </p:nvGraphicFramePr>
        <p:xfrm>
          <a:off x="1221423" y="4483189"/>
          <a:ext cx="1703521" cy="3617203"/>
        </p:xfrm>
        <a:graphic>
          <a:graphicData uri="http://schemas.openxmlformats.org/drawingml/2006/table">
            <a:tbl>
              <a:tblPr/>
              <a:tblGrid>
                <a:gridCol w="1703521"/>
              </a:tblGrid>
              <a:tr h="380759">
                <a:tc>
                  <a:txBody>
                    <a:bodyPr/>
                    <a:lstStyle/>
                    <a:p>
                      <a:pPr marR="0" indent="0" algn="l" rtl="0">
                        <a:spcBef>
                          <a:spcPts val="0"/>
                        </a:spcBef>
                        <a:spcAft>
                          <a:spcPts val="0"/>
                        </a:spcAft>
                      </a:pPr>
                      <a:r>
                        <a:rPr lang="en-US" sz="1100" b="1" kern="1400" dirty="0">
                          <a:solidFill>
                            <a:srgbClr val="800000"/>
                          </a:solidFill>
                          <a:latin typeface="Arial" pitchFamily="34" charset="0"/>
                          <a:cs typeface="Arial" pitchFamily="34" charset="0"/>
                        </a:rPr>
                        <a:t>Gram Positive Bacteria </a:t>
                      </a:r>
                      <a:r>
                        <a:rPr lang="en-US" sz="1100" kern="1400" dirty="0">
                          <a:solidFill>
                            <a:srgbClr val="800000"/>
                          </a:solidFill>
                          <a:latin typeface="Arial" pitchFamily="34" charset="0"/>
                          <a:cs typeface="Arial" pitchFamily="34" charset="0"/>
                        </a:rPr>
                        <a:t> </a:t>
                      </a:r>
                    </a:p>
                    <a:p>
                      <a:pPr marR="0" indent="0" algn="l" rtl="0">
                        <a:spcBef>
                          <a:spcPts val="0"/>
                        </a:spcBef>
                        <a:spcAft>
                          <a:spcPts val="0"/>
                        </a:spcAft>
                      </a:pPr>
                      <a:r>
                        <a:rPr lang="en-US" sz="1100" b="1" kern="1400" dirty="0">
                          <a:solidFill>
                            <a:srgbClr val="800000"/>
                          </a:solidFill>
                          <a:latin typeface="Arial" pitchFamily="34" charset="0"/>
                          <a:cs typeface="Arial" pitchFamily="34" charset="0"/>
                        </a:rPr>
                        <a:t>(Do </a:t>
                      </a:r>
                      <a:r>
                        <a:rPr lang="en-US" sz="1100" b="1" u="sng" kern="1400" dirty="0">
                          <a:solidFill>
                            <a:srgbClr val="FF0000"/>
                          </a:solidFill>
                          <a:latin typeface="Arial" pitchFamily="34" charset="0"/>
                          <a:cs typeface="Arial" pitchFamily="34" charset="0"/>
                        </a:rPr>
                        <a:t>NOT</a:t>
                      </a:r>
                      <a:r>
                        <a:rPr lang="en-US" sz="1100" b="1" kern="1400" dirty="0">
                          <a:solidFill>
                            <a:srgbClr val="800000"/>
                          </a:solidFill>
                          <a:latin typeface="Arial" pitchFamily="34" charset="0"/>
                          <a:cs typeface="Arial" pitchFamily="34" charset="0"/>
                        </a:rPr>
                        <a:t> include)</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Actinomyces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Aerococcus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a:solidFill>
                            <a:srgbClr val="800000"/>
                          </a:solidFill>
                          <a:latin typeface="Arial" pitchFamily="34" charset="0"/>
                          <a:cs typeface="Arial" pitchFamily="34" charset="0"/>
                        </a:rPr>
                        <a:t>Bacillus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a:solidFill>
                            <a:srgbClr val="800000"/>
                          </a:solidFill>
                          <a:latin typeface="Arial" pitchFamily="34" charset="0"/>
                          <a:cs typeface="Arial" pitchFamily="34" charset="0"/>
                        </a:rPr>
                        <a:t>Clostridium sp. </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Corynobacterium</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Diphteroids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Enterococcus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Erysipelothrix</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smtClean="0">
                          <a:solidFill>
                            <a:srgbClr val="800000"/>
                          </a:solidFill>
                          <a:latin typeface="Arial" pitchFamily="34" charset="0"/>
                          <a:cs typeface="Arial" pitchFamily="34" charset="0"/>
                        </a:rPr>
                        <a:t>Lactobacillus sp.</a:t>
                      </a:r>
                      <a:endParaRPr lang="en-US" sz="1100" kern="1400" dirty="0">
                        <a:solidFill>
                          <a:srgbClr val="800000"/>
                        </a:solidFill>
                        <a:latin typeface="Arial" pitchFamily="34" charset="0"/>
                        <a:cs typeface="Arial" pitchFamily="34" charset="0"/>
                      </a:endParaRP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Listeria</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Nocardia</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75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Peptostreptococcus</a:t>
                      </a:r>
                      <a:r>
                        <a:rPr lang="en-US" sz="1100" kern="1400" dirty="0">
                          <a:solidFill>
                            <a:srgbClr val="800000"/>
                          </a:solidFill>
                          <a:latin typeface="Arial" pitchFamily="34" charset="0"/>
                          <a:cs typeface="Arial" pitchFamily="34" charset="0"/>
                        </a:rPr>
                        <a:t>/ </a:t>
                      </a:r>
                      <a:r>
                        <a:rPr lang="en-US" sz="1100" kern="1400" dirty="0" err="1">
                          <a:solidFill>
                            <a:srgbClr val="800000"/>
                          </a:solidFill>
                          <a:latin typeface="Arial" pitchFamily="34" charset="0"/>
                          <a:cs typeface="Arial" pitchFamily="34" charset="0"/>
                        </a:rPr>
                        <a:t>Peptococcus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Propionibacterium</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err="1">
                          <a:solidFill>
                            <a:srgbClr val="800000"/>
                          </a:solidFill>
                          <a:latin typeface="Arial" pitchFamily="34" charset="0"/>
                          <a:cs typeface="Arial" pitchFamily="34" charset="0"/>
                        </a:rPr>
                        <a:t>Rhodococcus</a:t>
                      </a:r>
                      <a:r>
                        <a:rPr lang="en-US" sz="1100" kern="1400" dirty="0">
                          <a:solidFill>
                            <a:srgbClr val="800000"/>
                          </a:solidFill>
                          <a:latin typeface="Arial" pitchFamily="34" charset="0"/>
                          <a:cs typeface="Arial" pitchFamily="34" charset="0"/>
                        </a:rPr>
                        <a:t>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a:solidFill>
                            <a:srgbClr val="800000"/>
                          </a:solidFill>
                          <a:latin typeface="Arial" pitchFamily="34" charset="0"/>
                          <a:cs typeface="Arial" pitchFamily="34" charset="0"/>
                        </a:rPr>
                        <a:t>Staphylococcus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379">
                <a:tc>
                  <a:txBody>
                    <a:bodyPr/>
                    <a:lstStyle/>
                    <a:p>
                      <a:pPr marR="0" indent="0" algn="l" rtl="0">
                        <a:spcBef>
                          <a:spcPts val="0"/>
                        </a:spcBef>
                        <a:spcAft>
                          <a:spcPts val="0"/>
                        </a:spcAft>
                      </a:pPr>
                      <a:r>
                        <a:rPr lang="en-US" sz="1100" kern="1400" dirty="0">
                          <a:solidFill>
                            <a:srgbClr val="800000"/>
                          </a:solidFill>
                          <a:latin typeface="Arial" pitchFamily="34" charset="0"/>
                          <a:cs typeface="Arial" pitchFamily="34" charset="0"/>
                        </a:rPr>
                        <a:t>Streptococcus sp.</a:t>
                      </a: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05959364"/>
              </p:ext>
            </p:extLst>
          </p:nvPr>
        </p:nvGraphicFramePr>
        <p:xfrm>
          <a:off x="3022031" y="4244672"/>
          <a:ext cx="3575321" cy="3855720"/>
        </p:xfrm>
        <a:graphic>
          <a:graphicData uri="http://schemas.openxmlformats.org/drawingml/2006/table">
            <a:tbl>
              <a:tblPr/>
              <a:tblGrid>
                <a:gridCol w="230501"/>
                <a:gridCol w="1500815"/>
                <a:gridCol w="230501"/>
                <a:gridCol w="1613504"/>
              </a:tblGrid>
              <a:tr h="71438">
                <a:tc gridSpan="4">
                  <a:txBody>
                    <a:bodyPr/>
                    <a:lstStyle/>
                    <a:p>
                      <a:pPr marR="0" indent="0" algn="l" rtl="0">
                        <a:spcBef>
                          <a:spcPts val="0"/>
                        </a:spcBef>
                        <a:spcAft>
                          <a:spcPts val="0"/>
                        </a:spcAft>
                      </a:pPr>
                      <a:r>
                        <a:rPr lang="en-US" sz="1100" b="1" kern="1400" dirty="0">
                          <a:solidFill>
                            <a:schemeClr val="tx1"/>
                          </a:solidFill>
                          <a:latin typeface="Arial" pitchFamily="34" charset="0"/>
                          <a:cs typeface="Arial" pitchFamily="34" charset="0"/>
                        </a:rPr>
                        <a:t>Gram Negative Bacteria </a:t>
                      </a:r>
                      <a:r>
                        <a:rPr lang="en-US" sz="1100" kern="1400" dirty="0">
                          <a:solidFill>
                            <a:schemeClr val="tx1"/>
                          </a:solidFill>
                          <a:latin typeface="Arial" pitchFamily="34" charset="0"/>
                          <a:cs typeface="Arial" pitchFamily="34" charset="0"/>
                        </a:rPr>
                        <a:t> </a:t>
                      </a:r>
                    </a:p>
                  </a:txBody>
                  <a:tcPr marL="18000" marR="18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45368" marR="4536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Acinetobacter</a:t>
                      </a:r>
                      <a:r>
                        <a:rPr lang="en-US" sz="1100" kern="1400" dirty="0" smtClean="0">
                          <a:solidFill>
                            <a:schemeClr val="tx1"/>
                          </a:solidFill>
                          <a:latin typeface="Arial" pitchFamily="34" charset="0"/>
                          <a:cs typeface="Arial" pitchFamily="34" charset="0"/>
                        </a:rPr>
                        <a:t> sp.</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23</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Legionella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Aeromonas</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24</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Moraxella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Alcaligenes</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25</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Morganella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Bacteroides</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26</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Mycoplasma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5</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Bartonella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27</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Neisseria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6</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Bortetella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28</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Pasteurella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7</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Burkholderia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29</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Porphyromonas</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8</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Campylobacter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30</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Prevotella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9</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Capnocytophaga</a:t>
                      </a:r>
                      <a:r>
                        <a:rPr lang="en-US" sz="1100" kern="1400" dirty="0" smtClean="0">
                          <a:solidFill>
                            <a:schemeClr val="tx1"/>
                          </a:solidFill>
                          <a:latin typeface="Arial" pitchFamily="34" charset="0"/>
                          <a:cs typeface="Arial" pitchFamily="34" charset="0"/>
                        </a:rPr>
                        <a:t> sp</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31</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chemeClr val="tx1"/>
                          </a:solidFill>
                          <a:latin typeface="Arial" pitchFamily="34" charset="0"/>
                          <a:cs typeface="Arial" pitchFamily="34" charset="0"/>
                        </a:rPr>
                        <a:t>Proteus sp. </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10</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Chlamydia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32</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Providencia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22">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11</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Citrobacter</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33</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chemeClr val="tx1"/>
                          </a:solidFill>
                          <a:latin typeface="Arial" pitchFamily="34" charset="0"/>
                          <a:cs typeface="Arial" pitchFamily="34" charset="0"/>
                        </a:rPr>
                        <a:t>Pseudomonas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12</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Coxiella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34</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Ralstonia</a:t>
                      </a:r>
                      <a:r>
                        <a:rPr lang="en-US" sz="1100" kern="1400" dirty="0">
                          <a:solidFill>
                            <a:schemeClr val="tx1"/>
                          </a:solidFill>
                          <a:latin typeface="Arial" pitchFamily="34" charset="0"/>
                          <a:cs typeface="Arial" pitchFamily="34" charset="0"/>
                        </a:rPr>
                        <a:t> sp. </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124">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13</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Ehrlichia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35</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Rickettsia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14</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Eikenella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36</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chemeClr val="tx1"/>
                          </a:solidFill>
                          <a:latin typeface="Arial" pitchFamily="34" charset="0"/>
                          <a:cs typeface="Arial" pitchFamily="34" charset="0"/>
                        </a:rPr>
                        <a:t>Salmonella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124">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15</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Enterobacter</a:t>
                      </a:r>
                      <a:r>
                        <a:rPr lang="en-US" sz="1100" kern="1400" dirty="0" smtClean="0">
                          <a:solidFill>
                            <a:schemeClr val="tx1"/>
                          </a:solidFill>
                          <a:latin typeface="Arial" pitchFamily="34" charset="0"/>
                          <a:cs typeface="Arial" pitchFamily="34" charset="0"/>
                        </a:rPr>
                        <a:t> sp. </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37</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a:solidFill>
                            <a:schemeClr val="tx1"/>
                          </a:solidFill>
                          <a:latin typeface="Arial" pitchFamily="34" charset="0"/>
                          <a:cs typeface="Arial" pitchFamily="34" charset="0"/>
                        </a:rPr>
                        <a:t>Salmonella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16</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Escherichia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38</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Serratia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17</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Francisella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39</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Shigella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18</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Fusobacterium</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40</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smtClean="0">
                          <a:solidFill>
                            <a:schemeClr val="tx1"/>
                          </a:solidFill>
                          <a:latin typeface="Arial" pitchFamily="34" charset="0"/>
                          <a:cs typeface="Arial" pitchFamily="34" charset="0"/>
                        </a:rPr>
                        <a:t>Stenotrophomonas</a:t>
                      </a:r>
                      <a:r>
                        <a:rPr lang="en-US" sz="1100" kern="1400" dirty="0" smtClean="0">
                          <a:solidFill>
                            <a:schemeClr val="tx1"/>
                          </a:solidFill>
                          <a:latin typeface="Arial" pitchFamily="34" charset="0"/>
                          <a:cs typeface="Arial" pitchFamily="34" charset="0"/>
                        </a:rPr>
                        <a:t> sp</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662">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19</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Hafnia</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41</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Streptobacillus</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861">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20</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Helicobacter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42</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Vibrio</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980">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21</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Haemophilus</a:t>
                      </a:r>
                      <a:r>
                        <a:rPr lang="en-US" sz="1100" kern="1400" dirty="0" smtClean="0">
                          <a:solidFill>
                            <a:schemeClr val="tx1"/>
                          </a:solidFill>
                          <a:latin typeface="Arial" pitchFamily="34" charset="0"/>
                          <a:cs typeface="Arial" pitchFamily="34" charset="0"/>
                        </a:rPr>
                        <a:t> </a:t>
                      </a:r>
                      <a:r>
                        <a:rPr lang="en-US" sz="1100" kern="1400" dirty="0">
                          <a:solidFill>
                            <a:schemeClr val="tx1"/>
                          </a:solidFill>
                          <a:latin typeface="Arial" pitchFamily="34" charset="0"/>
                          <a:cs typeface="Arial" pitchFamily="34" charset="0"/>
                        </a:rPr>
                        <a:t>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43</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US" sz="1100" kern="1400" dirty="0" err="1">
                          <a:solidFill>
                            <a:schemeClr val="tx1"/>
                          </a:solidFill>
                          <a:latin typeface="Arial" pitchFamily="34" charset="0"/>
                          <a:cs typeface="Arial" pitchFamily="34" charset="0"/>
                        </a:rPr>
                        <a:t>Yersinia</a:t>
                      </a:r>
                      <a:r>
                        <a:rPr lang="en-US" sz="1100" kern="1400" dirty="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06">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22</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 </a:t>
                      </a:r>
                      <a:r>
                        <a:rPr lang="en-US" sz="1100" kern="1400" dirty="0" err="1" smtClean="0">
                          <a:solidFill>
                            <a:schemeClr val="tx1"/>
                          </a:solidFill>
                          <a:latin typeface="Arial" pitchFamily="34" charset="0"/>
                          <a:cs typeface="Arial" pitchFamily="34" charset="0"/>
                        </a:rPr>
                        <a:t>Klebsiella</a:t>
                      </a:r>
                      <a:r>
                        <a:rPr lang="en-US" sz="1100" kern="1400" dirty="0" smtClean="0">
                          <a:solidFill>
                            <a:schemeClr val="tx1"/>
                          </a:solidFill>
                          <a:latin typeface="Arial" pitchFamily="34" charset="0"/>
                          <a:cs typeface="Arial" pitchFamily="34" charset="0"/>
                        </a:rPr>
                        <a:t> sp.</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smtClean="0">
                          <a:solidFill>
                            <a:schemeClr val="tx1"/>
                          </a:solidFill>
                          <a:latin typeface="Arial" pitchFamily="34" charset="0"/>
                          <a:cs typeface="Arial" pitchFamily="34" charset="0"/>
                        </a:rPr>
                        <a:t>44</a:t>
                      </a:r>
                      <a:endParaRPr lang="en-US" sz="1100" kern="1400" dirty="0">
                        <a:solidFill>
                          <a:schemeClr val="tx1"/>
                        </a:solidFill>
                        <a:latin typeface="Arial" pitchFamily="34" charset="0"/>
                        <a:cs typeface="Arial" pitchFamily="34" charset="0"/>
                      </a:endParaRP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100" dirty="0" smtClean="0">
                          <a:solidFill>
                            <a:schemeClr val="tx1"/>
                          </a:solidFill>
                          <a:latin typeface="Arial" pitchFamily="34" charset="0"/>
                          <a:cs typeface="Arial" pitchFamily="34" charset="0"/>
                        </a:rPr>
                        <a:t>Other, please specify</a:t>
                      </a:r>
                    </a:p>
                  </a:txBody>
                  <a:tcPr marL="36000" marR="36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35496"/>
            <a:ext cx="1324669" cy="576064"/>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43</a:t>
            </a:fld>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13"/>
          <p:cNvSpPr txBox="1">
            <a:spLocks noChangeArrowheads="1"/>
          </p:cNvSpPr>
          <p:nvPr/>
        </p:nvSpPr>
        <p:spPr bwMode="auto">
          <a:xfrm>
            <a:off x="404664" y="539552"/>
            <a:ext cx="6133637" cy="5048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Microbiology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44896447"/>
              </p:ext>
            </p:extLst>
          </p:nvPr>
        </p:nvGraphicFramePr>
        <p:xfrm>
          <a:off x="285726" y="971600"/>
          <a:ext cx="6286546" cy="341360"/>
        </p:xfrm>
        <a:graphic>
          <a:graphicData uri="http://schemas.openxmlformats.org/drawingml/2006/table">
            <a:tbl>
              <a:tblPr/>
              <a:tblGrid>
                <a:gridCol w="6286546"/>
              </a:tblGrid>
              <a:tr h="178192">
                <a:tc>
                  <a: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lang="en-US" sz="1000" b="1" kern="1400" baseline="0" dirty="0" smtClean="0">
                          <a:solidFill>
                            <a:srgbClr val="000000"/>
                          </a:solidFill>
                          <a:latin typeface="Arial" pitchFamily="34" charset="0"/>
                          <a:cs typeface="Arial" pitchFamily="34" charset="0"/>
                        </a:rPr>
                        <a:t>Record </a:t>
                      </a:r>
                      <a:r>
                        <a:rPr lang="en-US" sz="1000" b="1" u="sng" kern="1400" baseline="0" dirty="0" smtClean="0">
                          <a:solidFill>
                            <a:srgbClr val="000000"/>
                          </a:solidFill>
                          <a:latin typeface="Arial" pitchFamily="34" charset="0"/>
                          <a:cs typeface="Arial" pitchFamily="34" charset="0"/>
                        </a:rPr>
                        <a:t>ONLY</a:t>
                      </a:r>
                      <a:r>
                        <a:rPr lang="en-US" sz="1000" b="1" kern="1400" baseline="0" dirty="0" smtClean="0">
                          <a:solidFill>
                            <a:srgbClr val="000000"/>
                          </a:solidFill>
                          <a:latin typeface="Arial" pitchFamily="34" charset="0"/>
                          <a:cs typeface="Arial" pitchFamily="34" charset="0"/>
                        </a:rPr>
                        <a:t> venous or arterial blood cultures that test </a:t>
                      </a:r>
                      <a:r>
                        <a:rPr lang="en-US" sz="1000" b="1" u="none" kern="1400" baseline="0" dirty="0" smtClean="0">
                          <a:solidFill>
                            <a:srgbClr val="000000"/>
                          </a:solidFill>
                          <a:latin typeface="Arial" pitchFamily="34" charset="0"/>
                          <a:cs typeface="Arial" pitchFamily="34" charset="0"/>
                        </a:rPr>
                        <a:t>positive</a:t>
                      </a:r>
                      <a:r>
                        <a:rPr lang="en-US" sz="1000" b="1" kern="1400" baseline="0" dirty="0" smtClean="0">
                          <a:solidFill>
                            <a:srgbClr val="000000"/>
                          </a:solidFill>
                          <a:latin typeface="Arial" pitchFamily="34" charset="0"/>
                          <a:cs typeface="Arial" pitchFamily="34" charset="0"/>
                        </a:rPr>
                        <a:t> for G</a:t>
                      </a:r>
                      <a:r>
                        <a:rPr lang="en-US" sz="1000" b="1" u="none" kern="1400" baseline="0" dirty="0" smtClean="0">
                          <a:solidFill>
                            <a:srgbClr val="000000"/>
                          </a:solidFill>
                          <a:latin typeface="Arial" pitchFamily="34" charset="0"/>
                          <a:cs typeface="Arial" pitchFamily="34" charset="0"/>
                        </a:rPr>
                        <a:t>ram negative </a:t>
                      </a:r>
                      <a:r>
                        <a:rPr lang="en-US" sz="1000" b="1" kern="1400" baseline="0" dirty="0" smtClean="0">
                          <a:solidFill>
                            <a:srgbClr val="000000"/>
                          </a:solidFill>
                          <a:latin typeface="Arial" pitchFamily="34" charset="0"/>
                          <a:cs typeface="Arial" pitchFamily="34" charset="0"/>
                        </a:rPr>
                        <a:t>bacteria. </a:t>
                      </a:r>
                    </a:p>
                    <a:p>
                      <a:pPr marL="0" marR="0" indent="92075" algn="l" defTabSz="914400" rtl="0" eaLnBrk="1" fontAlgn="auto" latinLnBrk="0" hangingPunct="1">
                        <a:lnSpc>
                          <a:spcPct val="100000"/>
                        </a:lnSpc>
                        <a:spcBef>
                          <a:spcPts val="0"/>
                        </a:spcBef>
                        <a:spcAft>
                          <a:spcPts val="0"/>
                        </a:spcAft>
                        <a:buClrTx/>
                        <a:buSzTx/>
                        <a:buFontTx/>
                        <a:buNone/>
                        <a:tabLst/>
                        <a:defRPr/>
                      </a:pPr>
                      <a:r>
                        <a:rPr lang="en-US" sz="1000" b="1" kern="1400" baseline="0" dirty="0" smtClean="0">
                          <a:solidFill>
                            <a:srgbClr val="000000"/>
                          </a:solidFill>
                          <a:latin typeface="Arial" pitchFamily="34" charset="0"/>
                          <a:cs typeface="Arial" pitchFamily="34" charset="0"/>
                        </a:rPr>
                        <a:t>Record Gram negative culture species using corresponding </a:t>
                      </a:r>
                      <a:r>
                        <a:rPr lang="en-US" sz="1000" b="1" u="sng" kern="1400" baseline="0" dirty="0" smtClean="0">
                          <a:solidFill>
                            <a:srgbClr val="000000"/>
                          </a:solidFill>
                          <a:latin typeface="Arial" pitchFamily="34" charset="0"/>
                          <a:cs typeface="Arial" pitchFamily="34" charset="0"/>
                        </a:rPr>
                        <a:t>NUMBERS (see list on previous page).</a:t>
                      </a:r>
                      <a:endParaRPr lang="en-US" sz="1100" b="1" u="sng" kern="1400" dirty="0">
                        <a:solidFill>
                          <a:srgbClr val="000000"/>
                        </a:solidFill>
                        <a:latin typeface="Arial" pitchFamily="34" charset="0"/>
                        <a:cs typeface="Arial" pitchFamily="34" charset="0"/>
                      </a:endParaRPr>
                    </a:p>
                  </a:txBody>
                  <a:tcPr marL="18280" marR="18280" marT="18280" marB="1828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922039862"/>
              </p:ext>
            </p:extLst>
          </p:nvPr>
        </p:nvGraphicFramePr>
        <p:xfrm>
          <a:off x="180890" y="1403648"/>
          <a:ext cx="6429419" cy="3296056"/>
        </p:xfrm>
        <a:graphic>
          <a:graphicData uri="http://schemas.openxmlformats.org/drawingml/2006/table">
            <a:tbl>
              <a:tblPr/>
              <a:tblGrid>
                <a:gridCol w="1678615"/>
                <a:gridCol w="950161"/>
                <a:gridCol w="950161"/>
                <a:gridCol w="950161"/>
                <a:gridCol w="950161"/>
                <a:gridCol w="950160"/>
              </a:tblGrid>
              <a:tr h="288032">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p>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6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1)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373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7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2)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7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3)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3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4)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4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5)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12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pic>
        <p:nvPicPr>
          <p:cNvPr id="15"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099"/>
            <a:ext cx="1584176" cy="688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2118187947"/>
              </p:ext>
            </p:extLst>
          </p:nvPr>
        </p:nvGraphicFramePr>
        <p:xfrm>
          <a:off x="180890" y="4932040"/>
          <a:ext cx="6429419" cy="3296056"/>
        </p:xfrm>
        <a:graphic>
          <a:graphicData uri="http://schemas.openxmlformats.org/drawingml/2006/table">
            <a:tbl>
              <a:tblPr/>
              <a:tblGrid>
                <a:gridCol w="1678615"/>
                <a:gridCol w="950161"/>
                <a:gridCol w="950161"/>
                <a:gridCol w="950161"/>
                <a:gridCol w="950161"/>
                <a:gridCol w="950160"/>
              </a:tblGrid>
              <a:tr h="288032">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Date</a:t>
                      </a:r>
                    </a:p>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(YYYY-MM-DD)</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Arial" pitchFamily="34" charset="0"/>
                          <a:cs typeface="Arial" pitchFamily="34" charset="0"/>
                        </a:rPr>
                        <a:t> </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6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1)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3730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r>
              <a:tr h="174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2)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57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3)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83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4)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buFont typeface="Wingdings" pitchFamily="2" charset="2"/>
                        <a:buNone/>
                      </a:pPr>
                      <a:endParaRPr lang="en-US" sz="1100" kern="1400" cap="none" baseline="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1864">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4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5) Time (HH:MM, 24hr)</a:t>
                      </a: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1200">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Gram Negative Culture</a:t>
                      </a:r>
                      <a:r>
                        <a:rPr lang="en-US" sz="1100" b="0"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Species</a:t>
                      </a:r>
                      <a:endParaRPr lang="en-US" sz="1100" b="0" u="sng"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44</a:t>
            </a:fld>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9" name="Table 8"/>
          <p:cNvGraphicFramePr>
            <a:graphicFrameLocks noGrp="1"/>
          </p:cNvGraphicFramePr>
          <p:nvPr>
            <p:extLst>
              <p:ext uri="{D42A27DB-BD31-4B8C-83A1-F6EECF244321}">
                <p14:modId xmlns:p14="http://schemas.microsoft.com/office/powerpoint/2010/main" val="1105780854"/>
              </p:ext>
            </p:extLst>
          </p:nvPr>
        </p:nvGraphicFramePr>
        <p:xfrm>
          <a:off x="142852" y="971600"/>
          <a:ext cx="6572272" cy="7963748"/>
        </p:xfrm>
        <a:graphic>
          <a:graphicData uri="http://schemas.openxmlformats.org/drawingml/2006/table">
            <a:tbl>
              <a:tblPr/>
              <a:tblGrid>
                <a:gridCol w="1269924"/>
                <a:gridCol w="5302348"/>
              </a:tblGrid>
              <a:tr h="2088232">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Protocol </a:t>
                      </a:r>
                      <a:r>
                        <a:rPr lang="en-US" sz="1100" b="1" kern="1400" dirty="0" smtClean="0">
                          <a:solidFill>
                            <a:srgbClr val="000000"/>
                          </a:solidFill>
                          <a:latin typeface="Arial" pitchFamily="34" charset="0"/>
                          <a:cs typeface="Arial" pitchFamily="34" charset="0"/>
                        </a:rPr>
                        <a:t>Violation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Definition</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 </a:t>
                      </a:r>
                      <a:endParaRPr lang="en-US"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b="0" kern="1400" dirty="0">
                          <a:solidFill>
                            <a:srgbClr val="000000"/>
                          </a:solidFill>
                          <a:latin typeface="Arial" pitchFamily="34" charset="0"/>
                          <a:cs typeface="Arial" pitchFamily="34" charset="0"/>
                        </a:rPr>
                        <a:t>A Protocol </a:t>
                      </a:r>
                      <a:r>
                        <a:rPr lang="en-CA" sz="1100" b="0" kern="1400" dirty="0" smtClean="0">
                          <a:solidFill>
                            <a:srgbClr val="000000"/>
                          </a:solidFill>
                          <a:latin typeface="Arial" pitchFamily="34" charset="0"/>
                          <a:cs typeface="Arial" pitchFamily="34" charset="0"/>
                        </a:rPr>
                        <a:t>Violation (PV) is </a:t>
                      </a:r>
                      <a:r>
                        <a:rPr lang="en-CA" sz="1100" b="0" kern="1400" dirty="0">
                          <a:solidFill>
                            <a:srgbClr val="000000"/>
                          </a:solidFill>
                          <a:latin typeface="Arial" pitchFamily="34" charset="0"/>
                          <a:cs typeface="Arial" pitchFamily="34" charset="0"/>
                        </a:rPr>
                        <a:t>defined as </a:t>
                      </a:r>
                      <a:r>
                        <a:rPr lang="en-CA" sz="1100" b="0" i="1" kern="1400" dirty="0" smtClean="0">
                          <a:solidFill>
                            <a:srgbClr val="000000"/>
                          </a:solidFill>
                          <a:latin typeface="Arial" pitchFamily="34" charset="0"/>
                          <a:cs typeface="Arial" pitchFamily="34" charset="0"/>
                        </a:rPr>
                        <a:t>“non-compliance </a:t>
                      </a:r>
                      <a:r>
                        <a:rPr lang="en-CA" sz="1100" b="0" i="1" kern="1400" dirty="0">
                          <a:solidFill>
                            <a:srgbClr val="000000"/>
                          </a:solidFill>
                          <a:latin typeface="Arial" pitchFamily="34" charset="0"/>
                          <a:cs typeface="Arial" pitchFamily="34" charset="0"/>
                        </a:rPr>
                        <a:t>with the study protocol and/or  </a:t>
                      </a:r>
                      <a:r>
                        <a:rPr lang="en-CA" sz="1100" b="0" i="1" kern="1400" dirty="0" smtClean="0">
                          <a:solidFill>
                            <a:srgbClr val="000000"/>
                          </a:solidFill>
                          <a:latin typeface="Arial" pitchFamily="34" charset="0"/>
                          <a:cs typeface="Arial" pitchFamily="34" charset="0"/>
                        </a:rPr>
                        <a:t>procedures </a:t>
                      </a:r>
                      <a:r>
                        <a:rPr lang="en-CA" sz="1100" b="0" i="1" kern="1400" dirty="0">
                          <a:solidFill>
                            <a:srgbClr val="000000"/>
                          </a:solidFill>
                          <a:latin typeface="Arial" pitchFamily="34" charset="0"/>
                          <a:cs typeface="Arial" pitchFamily="34" charset="0"/>
                        </a:rPr>
                        <a:t>that may impact study participant safety, the integrity of study data and/or study participant willingness to participate in the </a:t>
                      </a:r>
                      <a:r>
                        <a:rPr lang="en-CA" sz="1100" b="0" i="1" kern="1400" dirty="0" smtClean="0">
                          <a:solidFill>
                            <a:srgbClr val="000000"/>
                          </a:solidFill>
                          <a:latin typeface="Arial" pitchFamily="34" charset="0"/>
                          <a:cs typeface="Arial" pitchFamily="34" charset="0"/>
                        </a:rPr>
                        <a:t>study”</a:t>
                      </a:r>
                      <a:endParaRPr lang="en-CA" sz="1100" b="0" i="1" kern="1400" dirty="0">
                        <a:solidFill>
                          <a:srgbClr val="000000"/>
                        </a:solidFill>
                        <a:latin typeface="Arial" pitchFamily="34" charset="0"/>
                        <a:cs typeface="Arial" pitchFamily="34" charset="0"/>
                      </a:endParaRPr>
                    </a:p>
                    <a:p>
                      <a:pPr marL="85725" marR="0" indent="0" algn="l" rtl="0">
                        <a:spcBef>
                          <a:spcPts val="0"/>
                        </a:spcBef>
                        <a:spcAft>
                          <a:spcPts val="0"/>
                        </a:spcAft>
                      </a:pPr>
                      <a:r>
                        <a:rPr lang="en-CA" sz="1100" kern="1400" dirty="0">
                          <a:solidFill>
                            <a:srgbClr val="000000"/>
                          </a:solidFill>
                          <a:latin typeface="Arial" pitchFamily="34" charset="0"/>
                          <a:cs typeface="Arial" pitchFamily="34" charset="0"/>
                        </a:rPr>
                        <a:t> </a:t>
                      </a:r>
                    </a:p>
                    <a:p>
                      <a:pPr marL="85725" marR="0" indent="0" algn="l" rtl="0">
                        <a:spcBef>
                          <a:spcPts val="0"/>
                        </a:spcBef>
                        <a:spcAft>
                          <a:spcPts val="0"/>
                        </a:spcAft>
                      </a:pPr>
                      <a:r>
                        <a:rPr lang="en-CA" sz="1100" b="1" kern="1400" dirty="0" smtClean="0">
                          <a:solidFill>
                            <a:srgbClr val="000000"/>
                          </a:solidFill>
                          <a:latin typeface="Arial" pitchFamily="34" charset="0"/>
                          <a:cs typeface="Arial" pitchFamily="34" charset="0"/>
                        </a:rPr>
                        <a:t>A Protocol </a:t>
                      </a:r>
                      <a:r>
                        <a:rPr lang="en-CA" sz="1100" b="1" kern="1400" dirty="0">
                          <a:solidFill>
                            <a:srgbClr val="000000"/>
                          </a:solidFill>
                          <a:latin typeface="Arial" pitchFamily="34" charset="0"/>
                          <a:cs typeface="Arial" pitchFamily="34" charset="0"/>
                        </a:rPr>
                        <a:t>Violation </a:t>
                      </a:r>
                      <a:r>
                        <a:rPr lang="en-CA" sz="1100" b="1" kern="1400" dirty="0" smtClean="0">
                          <a:solidFill>
                            <a:srgbClr val="000000"/>
                          </a:solidFill>
                          <a:latin typeface="Arial" pitchFamily="34" charset="0"/>
                          <a:cs typeface="Arial" pitchFamily="34" charset="0"/>
                        </a:rPr>
                        <a:t>is reported when </a:t>
                      </a:r>
                      <a:r>
                        <a:rPr lang="en-CA" sz="1100" b="1" u="sng" kern="1400" dirty="0" smtClean="0">
                          <a:solidFill>
                            <a:srgbClr val="000000"/>
                          </a:solidFill>
                          <a:latin typeface="Arial" pitchFamily="34" charset="0"/>
                          <a:cs typeface="Arial" pitchFamily="34" charset="0"/>
                        </a:rPr>
                        <a:t>ANY</a:t>
                      </a:r>
                      <a:r>
                        <a:rPr lang="en-CA" sz="1100" b="1" kern="1400" dirty="0" smtClean="0">
                          <a:solidFill>
                            <a:srgbClr val="000000"/>
                          </a:solidFill>
                          <a:latin typeface="Arial" pitchFamily="34" charset="0"/>
                          <a:cs typeface="Arial" pitchFamily="34" charset="0"/>
                        </a:rPr>
                        <a:t> of </a:t>
                      </a:r>
                      <a:r>
                        <a:rPr lang="en-CA" sz="1100" b="1" kern="1400" dirty="0">
                          <a:solidFill>
                            <a:srgbClr val="000000"/>
                          </a:solidFill>
                          <a:latin typeface="Arial" pitchFamily="34" charset="0"/>
                          <a:cs typeface="Arial" pitchFamily="34" charset="0"/>
                        </a:rPr>
                        <a:t>the </a:t>
                      </a:r>
                      <a:r>
                        <a:rPr lang="en-CA" sz="1100" b="1" kern="1400" dirty="0" smtClean="0">
                          <a:solidFill>
                            <a:srgbClr val="000000"/>
                          </a:solidFill>
                          <a:latin typeface="Arial" pitchFamily="34" charset="0"/>
                          <a:cs typeface="Arial" pitchFamily="34" charset="0"/>
                        </a:rPr>
                        <a:t>following </a:t>
                      </a:r>
                      <a:r>
                        <a:rPr lang="en-CA" sz="1100" b="1" kern="1400" dirty="0">
                          <a:solidFill>
                            <a:srgbClr val="000000"/>
                          </a:solidFill>
                          <a:latin typeface="Arial" pitchFamily="34" charset="0"/>
                          <a:cs typeface="Arial" pitchFamily="34" charset="0"/>
                        </a:rPr>
                        <a:t>have occurred:</a:t>
                      </a:r>
                      <a:endParaRPr lang="en-CA" sz="1100" kern="1400" dirty="0">
                        <a:solidFill>
                          <a:srgbClr val="000000"/>
                        </a:solidFill>
                        <a:latin typeface="Arial" pitchFamily="34" charset="0"/>
                        <a:cs typeface="Arial" pitchFamily="34" charset="0"/>
                      </a:endParaRPr>
                    </a:p>
                    <a:p>
                      <a:pPr marL="447675" marR="0" lvl="0" indent="-361950" algn="l" rtl="0">
                        <a:spcBef>
                          <a:spcPts val="0"/>
                        </a:spcBef>
                        <a:spcAft>
                          <a:spcPts val="0"/>
                        </a:spcAft>
                      </a:pPr>
                      <a:r>
                        <a:rPr lang="en-CA" sz="1100" kern="1400" dirty="0" smtClean="0">
                          <a:solidFill>
                            <a:srgbClr val="000000"/>
                          </a:solidFill>
                          <a:latin typeface="Arial" pitchFamily="34" charset="0"/>
                          <a:cs typeface="Arial" pitchFamily="34" charset="0"/>
                        </a:rPr>
                        <a:t>     1</a:t>
                      </a:r>
                      <a:r>
                        <a:rPr lang="en-CA" sz="1100" kern="1400" dirty="0">
                          <a:solidFill>
                            <a:srgbClr val="000000"/>
                          </a:solidFill>
                          <a:latin typeface="Arial" pitchFamily="34" charset="0"/>
                          <a:cs typeface="Arial" pitchFamily="34" charset="0"/>
                        </a:rPr>
                        <a:t>) </a:t>
                      </a:r>
                      <a:r>
                        <a:rPr lang="en-CA" sz="1100" i="1" kern="1400" dirty="0" smtClean="0">
                          <a:solidFill>
                            <a:srgbClr val="000000"/>
                          </a:solidFill>
                          <a:latin typeface="Arial" pitchFamily="34" charset="0"/>
                          <a:cs typeface="Arial" pitchFamily="34" charset="0"/>
                        </a:rPr>
                        <a:t>Investigational Product (IP) </a:t>
                      </a:r>
                      <a:r>
                        <a:rPr lang="en-CA" sz="1100" kern="1400" dirty="0" smtClean="0">
                          <a:solidFill>
                            <a:srgbClr val="000000"/>
                          </a:solidFill>
                          <a:latin typeface="Arial" pitchFamily="34" charset="0"/>
                          <a:cs typeface="Arial" pitchFamily="34" charset="0"/>
                        </a:rPr>
                        <a:t>Daily dose delivered is &lt; 80% prescribed over 3 day average.                </a:t>
                      </a:r>
                      <a:endParaRPr lang="en-CA" sz="1100" kern="1400" dirty="0">
                        <a:solidFill>
                          <a:srgbClr val="000000"/>
                        </a:solidFill>
                        <a:latin typeface="Arial" pitchFamily="34" charset="0"/>
                        <a:cs typeface="Arial" pitchFamily="34" charset="0"/>
                      </a:endParaRPr>
                    </a:p>
                    <a:p>
                      <a:pPr marL="85725" marR="0" lvl="0" indent="0" algn="l" rtl="0">
                        <a:spcBef>
                          <a:spcPts val="0"/>
                        </a:spcBef>
                        <a:spcAft>
                          <a:spcPts val="0"/>
                        </a:spcAft>
                      </a:pPr>
                      <a:r>
                        <a:rPr lang="en-CA" sz="1100" kern="1400" dirty="0" smtClean="0">
                          <a:solidFill>
                            <a:srgbClr val="000000"/>
                          </a:solidFill>
                          <a:latin typeface="Arial" pitchFamily="34" charset="0"/>
                          <a:cs typeface="Arial" pitchFamily="34" charset="0"/>
                        </a:rPr>
                        <a:t>     2</a:t>
                      </a:r>
                      <a:r>
                        <a:rPr lang="en-CA" sz="1100" kern="1400" dirty="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IP dispensing/dosing error </a:t>
                      </a:r>
                    </a:p>
                    <a:p>
                      <a:pPr marL="85725" marR="0" lvl="0" indent="0" algn="l" rtl="0">
                        <a:spcBef>
                          <a:spcPts val="0"/>
                        </a:spcBef>
                        <a:spcAft>
                          <a:spcPts val="0"/>
                        </a:spcAft>
                      </a:pPr>
                      <a:r>
                        <a:rPr lang="en-CA" sz="1100" kern="1400" dirty="0" smtClean="0">
                          <a:solidFill>
                            <a:srgbClr val="000000"/>
                          </a:solidFill>
                          <a:latin typeface="Arial" pitchFamily="34" charset="0"/>
                          <a:cs typeface="Arial" pitchFamily="34" charset="0"/>
                        </a:rPr>
                        <a:t>     3) Accidental </a:t>
                      </a:r>
                      <a:r>
                        <a:rPr lang="en-CA" sz="1100" kern="1400" dirty="0" err="1" smtClean="0">
                          <a:solidFill>
                            <a:srgbClr val="000000"/>
                          </a:solidFill>
                          <a:latin typeface="Arial" pitchFamily="34" charset="0"/>
                          <a:cs typeface="Arial" pitchFamily="34" charset="0"/>
                        </a:rPr>
                        <a:t>unblinding</a:t>
                      </a:r>
                      <a:r>
                        <a:rPr lang="en-CA" sz="1100" kern="1400" dirty="0" smtClean="0">
                          <a:solidFill>
                            <a:srgbClr val="000000"/>
                          </a:solidFill>
                          <a:latin typeface="Arial" pitchFamily="34" charset="0"/>
                          <a:cs typeface="Arial" pitchFamily="34" charset="0"/>
                        </a:rPr>
                        <a:t> </a:t>
                      </a:r>
                      <a:r>
                        <a:rPr lang="en-CA" sz="1100" i="1" kern="1400" dirty="0" smtClean="0">
                          <a:solidFill>
                            <a:srgbClr val="000000"/>
                          </a:solidFill>
                          <a:latin typeface="Arial" pitchFamily="34" charset="0"/>
                          <a:cs typeface="Arial" pitchFamily="34" charset="0"/>
                        </a:rPr>
                        <a:t>of IP</a:t>
                      </a:r>
                      <a:endParaRPr lang="en-CA" sz="1100" kern="1400" dirty="0" smtClean="0">
                        <a:solidFill>
                          <a:srgbClr val="000000"/>
                        </a:solidFill>
                        <a:latin typeface="Arial" pitchFamily="34" charset="0"/>
                        <a:cs typeface="Arial" pitchFamily="34" charset="0"/>
                      </a:endParaRPr>
                    </a:p>
                    <a:p>
                      <a:pPr marL="85725" marR="0" lvl="0" indent="0" algn="l" rtl="0">
                        <a:spcBef>
                          <a:spcPts val="0"/>
                        </a:spcBef>
                        <a:spcAft>
                          <a:spcPts val="0"/>
                        </a:spcAft>
                      </a:pPr>
                      <a:r>
                        <a:rPr lang="en-CA" sz="1100" kern="1400" dirty="0" smtClean="0">
                          <a:solidFill>
                            <a:srgbClr val="000000"/>
                          </a:solidFill>
                          <a:latin typeface="Arial" pitchFamily="34" charset="0"/>
                          <a:cs typeface="Arial" pitchFamily="34" charset="0"/>
                        </a:rPr>
                        <a:t>     4</a:t>
                      </a:r>
                      <a:r>
                        <a:rPr lang="en-CA" sz="1100" kern="1400" dirty="0">
                          <a:solidFill>
                            <a:srgbClr val="000000"/>
                          </a:solidFill>
                          <a:latin typeface="Arial" pitchFamily="34" charset="0"/>
                          <a:cs typeface="Arial" pitchFamily="34" charset="0"/>
                        </a:rPr>
                        <a:t>) Enrollment of a patient that does not fulfill inclusion/exclusion </a:t>
                      </a:r>
                      <a:r>
                        <a:rPr lang="en-CA" sz="1100" kern="1400" dirty="0" smtClean="0">
                          <a:solidFill>
                            <a:srgbClr val="000000"/>
                          </a:solidFill>
                          <a:latin typeface="Arial" pitchFamily="34" charset="0"/>
                          <a:cs typeface="Arial" pitchFamily="34" charset="0"/>
                        </a:rPr>
                        <a:t>criteria</a:t>
                      </a:r>
                    </a:p>
                    <a:p>
                      <a:pPr marL="85725" marR="0" lvl="0" indent="0" algn="l" rtl="0">
                        <a:spcBef>
                          <a:spcPts val="0"/>
                        </a:spcBef>
                        <a:spcAft>
                          <a:spcPts val="0"/>
                        </a:spcAft>
                      </a:pPr>
                      <a:r>
                        <a:rPr lang="en-US" sz="1100" kern="1400" dirty="0" smtClean="0">
                          <a:solidFill>
                            <a:srgbClr val="000000"/>
                          </a:solidFill>
                          <a:latin typeface="Arial" pitchFamily="34" charset="0"/>
                          <a:cs typeface="Arial" pitchFamily="34" charset="0"/>
                        </a:rPr>
                        <a:t>     5) Open label glutamine given</a:t>
                      </a:r>
                      <a:endParaRPr lang="en-CA" sz="1100" kern="1400" dirty="0">
                        <a:solidFill>
                          <a:srgbClr val="000000"/>
                        </a:solidFill>
                        <a:latin typeface="Arial" pitchFamily="34" charset="0"/>
                        <a:cs typeface="Arial" pitchFamily="34" charset="0"/>
                      </a:endParaRPr>
                    </a:p>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     6)</a:t>
                      </a:r>
                      <a:r>
                        <a:rPr lang="en-CA" sz="1100" kern="1400" dirty="0">
                          <a:solidFill>
                            <a:srgbClr val="000000"/>
                          </a:solidFill>
                          <a:latin typeface="Arial" pitchFamily="34" charset="0"/>
                          <a:cs typeface="Arial" pitchFamily="34" charset="0"/>
                        </a:rPr>
                        <a:t> Unapproved </a:t>
                      </a:r>
                      <a:r>
                        <a:rPr lang="en-CA" sz="1100" kern="1400" dirty="0" smtClean="0">
                          <a:solidFill>
                            <a:srgbClr val="000000"/>
                          </a:solidFill>
                          <a:latin typeface="Arial" pitchFamily="34" charset="0"/>
                          <a:cs typeface="Arial" pitchFamily="34" charset="0"/>
                        </a:rPr>
                        <a:t>EN formula given</a:t>
                      </a:r>
                      <a:endParaRPr lang="en-CA" sz="1100" kern="1400" dirty="0">
                        <a:solidFill>
                          <a:srgbClr val="000000"/>
                        </a:solidFill>
                        <a:latin typeface="Arial" pitchFamily="34" charset="0"/>
                        <a:cs typeface="Arial" pitchFamily="34" charset="0"/>
                      </a:endParaRPr>
                    </a:p>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     7)</a:t>
                      </a:r>
                      <a:r>
                        <a:rPr lang="en-CA" sz="1100" kern="1400" dirty="0">
                          <a:solidFill>
                            <a:srgbClr val="000000"/>
                          </a:solidFill>
                          <a:latin typeface="Arial" pitchFamily="34" charset="0"/>
                          <a:cs typeface="Arial" pitchFamily="34" charset="0"/>
                        </a:rPr>
                        <a:t> Other, </a:t>
                      </a:r>
                      <a:r>
                        <a:rPr lang="en-CA" sz="1100" kern="1400" dirty="0" smtClean="0">
                          <a:solidFill>
                            <a:srgbClr val="000000"/>
                          </a:solidFill>
                          <a:latin typeface="Arial" pitchFamily="34" charset="0"/>
                          <a:cs typeface="Arial" pitchFamily="34" charset="0"/>
                        </a:rPr>
                        <a:t>specify</a:t>
                      </a:r>
                    </a:p>
                    <a:p>
                      <a:pPr marL="85725"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18576">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General              Instructions</a:t>
                      </a:r>
                      <a:endParaRPr lang="en-US"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smtClean="0">
                          <a:solidFill>
                            <a:srgbClr val="000000"/>
                          </a:solidFill>
                          <a:latin typeface="Arial" pitchFamily="34" charset="0"/>
                          <a:cs typeface="Arial" pitchFamily="34" charset="0"/>
                        </a:rPr>
                        <a:t>Complete </a:t>
                      </a:r>
                      <a:r>
                        <a:rPr lang="en-CA" sz="1100" kern="1400" dirty="0">
                          <a:solidFill>
                            <a:srgbClr val="000000"/>
                          </a:solidFill>
                          <a:latin typeface="Arial" pitchFamily="34" charset="0"/>
                          <a:cs typeface="Arial" pitchFamily="34" charset="0"/>
                        </a:rPr>
                        <a:t>Protocol Violation </a:t>
                      </a:r>
                      <a:r>
                        <a:rPr lang="en-CA" sz="1100" kern="1400" dirty="0" smtClean="0">
                          <a:solidFill>
                            <a:srgbClr val="000000"/>
                          </a:solidFill>
                          <a:latin typeface="Arial" pitchFamily="34" charset="0"/>
                          <a:cs typeface="Arial" pitchFamily="34" charset="0"/>
                        </a:rPr>
                        <a:t>(PV) forms in </a:t>
                      </a:r>
                      <a:r>
                        <a:rPr lang="en-CA" sz="1100" kern="1400" dirty="0" err="1" smtClean="0">
                          <a:solidFill>
                            <a:srgbClr val="000000"/>
                          </a:solidFill>
                          <a:latin typeface="Arial" pitchFamily="34" charset="0"/>
                          <a:cs typeface="Arial" pitchFamily="34" charset="0"/>
                        </a:rPr>
                        <a:t>REDCap</a:t>
                      </a:r>
                      <a:r>
                        <a:rPr lang="en-CA" sz="1100" kern="1400" dirty="0" smtClean="0">
                          <a:solidFill>
                            <a:srgbClr val="000000"/>
                          </a:solidFill>
                          <a:latin typeface="Arial" panose="020B0604020202020204" pitchFamily="34" charset="0"/>
                          <a:cs typeface="Arial" panose="020B0604020202020204" pitchFamily="34" charset="0"/>
                        </a:rPr>
                        <a:t>™ within </a:t>
                      </a:r>
                      <a:r>
                        <a:rPr lang="en-CA" sz="1100" b="0" u="none" kern="1400" dirty="0">
                          <a:solidFill>
                            <a:srgbClr val="000000"/>
                          </a:solidFill>
                          <a:latin typeface="Arial" pitchFamily="34" charset="0"/>
                          <a:cs typeface="Arial" pitchFamily="34" charset="0"/>
                        </a:rPr>
                        <a:t>24 hours of </a:t>
                      </a:r>
                      <a:r>
                        <a:rPr lang="en-CA" sz="1100" kern="1400" dirty="0" smtClean="0">
                          <a:solidFill>
                            <a:srgbClr val="000000"/>
                          </a:solidFill>
                          <a:latin typeface="Arial" pitchFamily="34" charset="0"/>
                          <a:cs typeface="Arial" pitchFamily="34" charset="0"/>
                        </a:rPr>
                        <a:t>becoming </a:t>
                      </a:r>
                      <a:r>
                        <a:rPr lang="en-CA" sz="1100" kern="1400" dirty="0">
                          <a:solidFill>
                            <a:srgbClr val="000000"/>
                          </a:solidFill>
                          <a:latin typeface="Arial" pitchFamily="34" charset="0"/>
                          <a:cs typeface="Arial" pitchFamily="34" charset="0"/>
                        </a:rPr>
                        <a:t>aware of the </a:t>
                      </a:r>
                      <a:r>
                        <a:rPr lang="en-CA" sz="1100" kern="1400" dirty="0" smtClean="0">
                          <a:solidFill>
                            <a:srgbClr val="000000"/>
                          </a:solidFill>
                          <a:latin typeface="Arial" pitchFamily="34" charset="0"/>
                          <a:cs typeface="Arial" pitchFamily="34" charset="0"/>
                        </a:rPr>
                        <a:t>violation. </a:t>
                      </a:r>
                      <a:r>
                        <a:rPr lang="en-CA" sz="1100" u="sng" kern="1400" dirty="0" smtClean="0">
                          <a:solidFill>
                            <a:srgbClr val="000000"/>
                          </a:solidFill>
                          <a:latin typeface="Arial" pitchFamily="34" charset="0"/>
                          <a:cs typeface="Arial" pitchFamily="34" charset="0"/>
                        </a:rPr>
                        <a:t>ONLY</a:t>
                      </a:r>
                      <a:r>
                        <a:rPr lang="en-CA" sz="1100" kern="1400" dirty="0" smtClean="0">
                          <a:solidFill>
                            <a:srgbClr val="000000"/>
                          </a:solidFill>
                          <a:latin typeface="Arial" pitchFamily="34" charset="0"/>
                          <a:cs typeface="Arial" pitchFamily="34" charset="0"/>
                        </a:rPr>
                        <a:t> complete</a:t>
                      </a:r>
                      <a:r>
                        <a:rPr lang="en-CA" sz="1100" kern="1400" baseline="0" dirty="0" smtClean="0">
                          <a:solidFill>
                            <a:srgbClr val="000000"/>
                          </a:solidFill>
                          <a:latin typeface="Arial" pitchFamily="34" charset="0"/>
                          <a:cs typeface="Arial" pitchFamily="34" charset="0"/>
                        </a:rPr>
                        <a:t> the PV form on days you are reporting a protocol violation.</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186506">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 of Data Collection </a:t>
                      </a: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CA" sz="1100" kern="1400" dirty="0">
                          <a:solidFill>
                            <a:srgbClr val="000000"/>
                          </a:solidFill>
                          <a:latin typeface="Arial" pitchFamily="34" charset="0"/>
                          <a:cs typeface="Arial" pitchFamily="34" charset="0"/>
                        </a:rPr>
                        <a:t>Protocol </a:t>
                      </a:r>
                      <a:r>
                        <a:rPr lang="en-CA" sz="1100" kern="1400" dirty="0" smtClean="0">
                          <a:solidFill>
                            <a:srgbClr val="000000"/>
                          </a:solidFill>
                          <a:latin typeface="Arial" pitchFamily="34" charset="0"/>
                          <a:cs typeface="Arial" pitchFamily="34" charset="0"/>
                        </a:rPr>
                        <a:t>Violations </a:t>
                      </a:r>
                      <a:r>
                        <a:rPr lang="en-CA" sz="1100" kern="1400" dirty="0">
                          <a:solidFill>
                            <a:srgbClr val="000000"/>
                          </a:solidFill>
                          <a:latin typeface="Arial" pitchFamily="34" charset="0"/>
                          <a:cs typeface="Arial" pitchFamily="34" charset="0"/>
                        </a:rPr>
                        <a:t>are to be reported from randomization until </a:t>
                      </a:r>
                      <a:r>
                        <a:rPr lang="en-CA" sz="1100" u="sng" kern="1400" dirty="0" smtClean="0">
                          <a:solidFill>
                            <a:srgbClr val="000000"/>
                          </a:solidFill>
                          <a:latin typeface="Arial" pitchFamily="34" charset="0"/>
                          <a:cs typeface="Arial" pitchFamily="34" charset="0"/>
                        </a:rPr>
                        <a:t>&gt;</a:t>
                      </a:r>
                      <a:r>
                        <a:rPr lang="en-CA" sz="1100" kern="1400" dirty="0" smtClean="0">
                          <a:solidFill>
                            <a:srgbClr val="000000"/>
                          </a:solidFill>
                          <a:latin typeface="Arial" pitchFamily="34" charset="0"/>
                          <a:cs typeface="Arial" pitchFamily="34" charset="0"/>
                        </a:rPr>
                        <a:t>10</a:t>
                      </a:r>
                      <a:r>
                        <a:rPr lang="en-CA" sz="1100" kern="1400" baseline="0" dirty="0" smtClean="0">
                          <a:solidFill>
                            <a:srgbClr val="000000"/>
                          </a:solidFill>
                          <a:latin typeface="Arial" pitchFamily="34" charset="0"/>
                          <a:cs typeface="Arial" pitchFamily="34" charset="0"/>
                        </a:rPr>
                        <a:t> days post last s</a:t>
                      </a:r>
                      <a:r>
                        <a:rPr lang="en-CA" sz="1100" kern="1400" dirty="0" smtClean="0">
                          <a:solidFill>
                            <a:srgbClr val="000000"/>
                          </a:solidFill>
                          <a:latin typeface="Arial" pitchFamily="34" charset="0"/>
                          <a:cs typeface="Arial" pitchFamily="34" charset="0"/>
                        </a:rPr>
                        <a:t>uccessful graft</a:t>
                      </a:r>
                      <a:r>
                        <a:rPr lang="en-CA" sz="1100" kern="1400" baseline="0" dirty="0" smtClean="0">
                          <a:solidFill>
                            <a:srgbClr val="000000"/>
                          </a:solidFill>
                          <a:latin typeface="Arial" pitchFamily="34" charset="0"/>
                          <a:cs typeface="Arial" pitchFamily="34" charset="0"/>
                        </a:rPr>
                        <a:t> (stop of study IP + 3 days)</a:t>
                      </a:r>
                      <a:r>
                        <a:rPr lang="en-CA" sz="1100" kern="1400" dirty="0" smtClean="0">
                          <a:solidFill>
                            <a:srgbClr val="000000"/>
                          </a:solidFill>
                          <a:latin typeface="Arial" pitchFamily="34" charset="0"/>
                          <a:cs typeface="Arial" pitchFamily="34" charset="0"/>
                        </a:rPr>
                        <a:t> </a:t>
                      </a:r>
                      <a:r>
                        <a:rPr lang="en-CA" sz="1100" kern="1400" dirty="0">
                          <a:solidFill>
                            <a:srgbClr val="000000"/>
                          </a:solidFill>
                          <a:latin typeface="Arial" pitchFamily="34" charset="0"/>
                          <a:cs typeface="Arial" pitchFamily="34" charset="0"/>
                        </a:rPr>
                        <a:t>or </a:t>
                      </a:r>
                      <a:r>
                        <a:rPr lang="en-CA" sz="1100" kern="1400" dirty="0" smtClean="0">
                          <a:solidFill>
                            <a:srgbClr val="000000"/>
                          </a:solidFill>
                          <a:latin typeface="Arial" pitchFamily="34" charset="0"/>
                          <a:cs typeface="Arial" pitchFamily="34" charset="0"/>
                        </a:rPr>
                        <a:t>ACU </a:t>
                      </a:r>
                      <a:r>
                        <a:rPr lang="en-CA" sz="1100" kern="1400" dirty="0">
                          <a:solidFill>
                            <a:srgbClr val="000000"/>
                          </a:solidFill>
                          <a:latin typeface="Arial" pitchFamily="34" charset="0"/>
                          <a:cs typeface="Arial" pitchFamily="34" charset="0"/>
                        </a:rPr>
                        <a:t>discharge or 3 months </a:t>
                      </a:r>
                      <a:r>
                        <a:rPr lang="en-CA" sz="1100" kern="1400" dirty="0" smtClean="0">
                          <a:solidFill>
                            <a:srgbClr val="000000"/>
                          </a:solidFill>
                          <a:latin typeface="Arial" pitchFamily="34" charset="0"/>
                          <a:cs typeface="Arial" pitchFamily="34" charset="0"/>
                        </a:rPr>
                        <a:t>after ACU </a:t>
                      </a:r>
                      <a:r>
                        <a:rPr lang="en-CA" sz="1100" kern="1400" dirty="0">
                          <a:solidFill>
                            <a:srgbClr val="000000"/>
                          </a:solidFill>
                          <a:latin typeface="Arial" pitchFamily="34" charset="0"/>
                          <a:cs typeface="Arial" pitchFamily="34" charset="0"/>
                        </a:rPr>
                        <a:t>admission, whichever comes </a:t>
                      </a:r>
                      <a:r>
                        <a:rPr lang="en-CA" sz="1100" kern="1400" dirty="0" smtClean="0">
                          <a:solidFill>
                            <a:srgbClr val="000000"/>
                          </a:solidFill>
                          <a:latin typeface="Arial" pitchFamily="34" charset="0"/>
                          <a:cs typeface="Arial" pitchFamily="34" charset="0"/>
                        </a:rPr>
                        <a:t>first.</a:t>
                      </a:r>
                    </a:p>
                    <a:p>
                      <a:pPr marL="85725" marR="0" indent="0" algn="l" rtl="0">
                        <a:spcBef>
                          <a:spcPts val="0"/>
                        </a:spcBef>
                        <a:spcAft>
                          <a:spcPts val="0"/>
                        </a:spcAft>
                      </a:pPr>
                      <a:endParaRPr lang="en-CA" sz="1100" kern="1400" dirty="0">
                        <a:solidFill>
                          <a:srgbClr val="000000"/>
                        </a:solidFill>
                        <a:latin typeface="Arial" pitchFamily="34" charset="0"/>
                        <a:cs typeface="Arial" pitchFamily="34" charset="0"/>
                      </a:endParaRPr>
                    </a:p>
                    <a:p>
                      <a:pPr marL="85725" marR="0" indent="0" algn="l" rtl="0">
                        <a:spcBef>
                          <a:spcPts val="0"/>
                        </a:spcBef>
                        <a:spcAft>
                          <a:spcPts val="0"/>
                        </a:spcAft>
                      </a:pPr>
                      <a:r>
                        <a:rPr lang="en-CA" sz="1100" kern="1400" dirty="0">
                          <a:solidFill>
                            <a:srgbClr val="000000"/>
                          </a:solidFill>
                          <a:latin typeface="Arial" pitchFamily="34" charset="0"/>
                          <a:cs typeface="Arial" pitchFamily="34" charset="0"/>
                        </a:rPr>
                        <a:t>Protocol Violations that relate to the </a:t>
                      </a:r>
                      <a:r>
                        <a:rPr lang="en-CA" sz="1100" kern="1400" dirty="0" smtClean="0">
                          <a:solidFill>
                            <a:srgbClr val="000000"/>
                          </a:solidFill>
                          <a:latin typeface="Arial" pitchFamily="34" charset="0"/>
                          <a:cs typeface="Arial" pitchFamily="34" charset="0"/>
                        </a:rPr>
                        <a:t>&lt; 80</a:t>
                      </a:r>
                      <a:r>
                        <a:rPr lang="en-CA" sz="1100" kern="1400" dirty="0">
                          <a:solidFill>
                            <a:srgbClr val="000000"/>
                          </a:solidFill>
                          <a:latin typeface="Arial" pitchFamily="34" charset="0"/>
                          <a:cs typeface="Arial" pitchFamily="34" charset="0"/>
                        </a:rPr>
                        <a:t>% dosing delivered do </a:t>
                      </a:r>
                      <a:r>
                        <a:rPr lang="en-CA" sz="1100" b="0" u="sng" kern="1400" dirty="0" smtClean="0">
                          <a:solidFill>
                            <a:srgbClr val="000000"/>
                          </a:solidFill>
                          <a:latin typeface="Arial" pitchFamily="34" charset="0"/>
                          <a:cs typeface="Arial" pitchFamily="34" charset="0"/>
                        </a:rPr>
                        <a:t>NOT</a:t>
                      </a:r>
                      <a:r>
                        <a:rPr lang="en-CA" sz="1100" b="1" u="none" kern="1400" baseline="0" dirty="0" smtClean="0">
                          <a:solidFill>
                            <a:srgbClr val="000000"/>
                          </a:solidFill>
                          <a:latin typeface="Arial" pitchFamily="34" charset="0"/>
                          <a:cs typeface="Arial" pitchFamily="34" charset="0"/>
                        </a:rPr>
                        <a:t> </a:t>
                      </a:r>
                      <a:r>
                        <a:rPr lang="en-CA" sz="1100" u="none" kern="1400" dirty="0" smtClean="0">
                          <a:solidFill>
                            <a:srgbClr val="000000"/>
                          </a:solidFill>
                          <a:latin typeface="Arial" pitchFamily="34" charset="0"/>
                          <a:cs typeface="Arial" pitchFamily="34" charset="0"/>
                        </a:rPr>
                        <a:t>have</a:t>
                      </a:r>
                      <a:r>
                        <a:rPr lang="en-CA" sz="1100" kern="1400" dirty="0" smtClean="0">
                          <a:solidFill>
                            <a:srgbClr val="000000"/>
                          </a:solidFill>
                          <a:latin typeface="Arial" pitchFamily="34" charset="0"/>
                          <a:cs typeface="Arial" pitchFamily="34" charset="0"/>
                        </a:rPr>
                        <a:t> </a:t>
                      </a:r>
                      <a:r>
                        <a:rPr lang="en-CA" sz="1100" kern="1400" dirty="0">
                          <a:solidFill>
                            <a:srgbClr val="000000"/>
                          </a:solidFill>
                          <a:latin typeface="Arial" pitchFamily="34" charset="0"/>
                          <a:cs typeface="Arial" pitchFamily="34" charset="0"/>
                        </a:rPr>
                        <a:t>to be reported on the following days</a:t>
                      </a:r>
                      <a:r>
                        <a:rPr lang="en-CA" sz="1100" kern="1400" dirty="0" smtClean="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p>
                      <a:pPr marL="623888" marR="0" lvl="1" indent="-176213" algn="l" rtl="0">
                        <a:spcBef>
                          <a:spcPts val="0"/>
                        </a:spcBef>
                        <a:spcAft>
                          <a:spcPts val="0"/>
                        </a:spcAft>
                        <a:buFont typeface="Wingdings" panose="05000000000000000000" pitchFamily="2" charset="2"/>
                        <a:buChar char="§"/>
                      </a:pPr>
                      <a:r>
                        <a:rPr lang="en-CA" sz="1100" kern="1400" dirty="0" smtClean="0">
                          <a:solidFill>
                            <a:srgbClr val="000000"/>
                          </a:solidFill>
                          <a:latin typeface="Arial" pitchFamily="34" charset="0"/>
                          <a:cs typeface="Arial" pitchFamily="34" charset="0"/>
                        </a:rPr>
                        <a:t>Day </a:t>
                      </a:r>
                      <a:r>
                        <a:rPr lang="en-CA" sz="1100" kern="1400" dirty="0">
                          <a:solidFill>
                            <a:srgbClr val="000000"/>
                          </a:solidFill>
                          <a:latin typeface="Arial" pitchFamily="34" charset="0"/>
                          <a:cs typeface="Arial" pitchFamily="34" charset="0"/>
                        </a:rPr>
                        <a:t>of randomization</a:t>
                      </a:r>
                    </a:p>
                    <a:p>
                      <a:pPr marL="623888" marR="0" lvl="1" indent="-176213" algn="l" rtl="0">
                        <a:spcBef>
                          <a:spcPts val="0"/>
                        </a:spcBef>
                        <a:spcAft>
                          <a:spcPts val="0"/>
                        </a:spcAft>
                        <a:buFont typeface="Wingdings" panose="05000000000000000000" pitchFamily="2" charset="2"/>
                        <a:buChar char="§"/>
                      </a:pPr>
                      <a:r>
                        <a:rPr lang="en-CA" sz="1100" kern="1400" dirty="0" smtClean="0">
                          <a:solidFill>
                            <a:srgbClr val="000000"/>
                          </a:solidFill>
                          <a:latin typeface="Arial" pitchFamily="34" charset="0"/>
                          <a:cs typeface="Arial" pitchFamily="34" charset="0"/>
                        </a:rPr>
                        <a:t>Day </a:t>
                      </a:r>
                      <a:r>
                        <a:rPr lang="en-CA" sz="1100" kern="1400" dirty="0">
                          <a:solidFill>
                            <a:srgbClr val="000000"/>
                          </a:solidFill>
                          <a:latin typeface="Arial" pitchFamily="34" charset="0"/>
                          <a:cs typeface="Arial" pitchFamily="34" charset="0"/>
                        </a:rPr>
                        <a:t>of discharge or end of study treatment </a:t>
                      </a:r>
                      <a:r>
                        <a:rPr lang="en-CA" sz="1100" kern="1400" dirty="0" smtClean="0">
                          <a:solidFill>
                            <a:srgbClr val="000000"/>
                          </a:solidFill>
                          <a:latin typeface="Arial" pitchFamily="34" charset="0"/>
                          <a:cs typeface="Arial" pitchFamily="34" charset="0"/>
                        </a:rPr>
                        <a:t>( </a:t>
                      </a:r>
                      <a:r>
                        <a:rPr lang="en-CA" sz="1100" u="sng" kern="1400" dirty="0" smtClean="0">
                          <a:solidFill>
                            <a:srgbClr val="000000"/>
                          </a:solidFill>
                          <a:latin typeface="Arial" pitchFamily="34" charset="0"/>
                          <a:cs typeface="Arial" pitchFamily="34" charset="0"/>
                        </a:rPr>
                        <a:t>&gt;</a:t>
                      </a:r>
                      <a:r>
                        <a:rPr lang="en-CA" sz="1100" u="none" kern="140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7 </a:t>
                      </a:r>
                      <a:r>
                        <a:rPr lang="en-CA" sz="1100" kern="1400" dirty="0">
                          <a:solidFill>
                            <a:srgbClr val="000000"/>
                          </a:solidFill>
                          <a:latin typeface="Arial" pitchFamily="34" charset="0"/>
                          <a:cs typeface="Arial" pitchFamily="34" charset="0"/>
                        </a:rPr>
                        <a:t>days post last successful </a:t>
                      </a:r>
                      <a:r>
                        <a:rPr lang="en-CA" sz="1100" kern="1400" dirty="0" smtClean="0">
                          <a:solidFill>
                            <a:srgbClr val="000000"/>
                          </a:solidFill>
                          <a:latin typeface="Arial" pitchFamily="34" charset="0"/>
                          <a:cs typeface="Arial" pitchFamily="34" charset="0"/>
                        </a:rPr>
                        <a:t>graft)</a:t>
                      </a:r>
                      <a:endParaRPr lang="en-CA" sz="1100" kern="1400" dirty="0">
                        <a:solidFill>
                          <a:srgbClr val="000000"/>
                        </a:solidFill>
                        <a:latin typeface="Arial" pitchFamily="34" charset="0"/>
                        <a:cs typeface="Arial" pitchFamily="34" charset="0"/>
                      </a:endParaRPr>
                    </a:p>
                    <a:p>
                      <a:pPr marL="623888" marR="0" lvl="1" indent="-176213" algn="l" rtl="0">
                        <a:spcBef>
                          <a:spcPts val="0"/>
                        </a:spcBef>
                        <a:spcAft>
                          <a:spcPts val="0"/>
                        </a:spcAft>
                        <a:buFont typeface="Wingdings" panose="05000000000000000000" pitchFamily="2" charset="2"/>
                        <a:buChar char="§"/>
                      </a:pPr>
                      <a:r>
                        <a:rPr lang="en-CA" sz="1100" kern="1400" dirty="0" smtClean="0">
                          <a:solidFill>
                            <a:srgbClr val="000000"/>
                          </a:solidFill>
                          <a:latin typeface="Arial" pitchFamily="34" charset="0"/>
                          <a:cs typeface="Arial" pitchFamily="34" charset="0"/>
                        </a:rPr>
                        <a:t>Day </a:t>
                      </a:r>
                      <a:r>
                        <a:rPr lang="en-CA" sz="1100" kern="1400" dirty="0">
                          <a:solidFill>
                            <a:srgbClr val="000000"/>
                          </a:solidFill>
                          <a:latin typeface="Arial" pitchFamily="34" charset="0"/>
                          <a:cs typeface="Arial" pitchFamily="34" charset="0"/>
                        </a:rPr>
                        <a:t>of death</a:t>
                      </a: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6864">
                <a:tc>
                  <a:txBody>
                    <a:bodyPr/>
                    <a:lstStyle/>
                    <a:p>
                      <a:pPr marR="0" indent="0" algn="r" rtl="0">
                        <a:spcBef>
                          <a:spcPts val="0"/>
                        </a:spcBef>
                        <a:spcAft>
                          <a:spcPts val="0"/>
                        </a:spcAft>
                      </a:pPr>
                      <a:r>
                        <a:rPr lang="en-US" sz="1100" b="0" i="1" kern="1400" dirty="0">
                          <a:solidFill>
                            <a:srgbClr val="000000"/>
                          </a:solidFill>
                          <a:latin typeface="Arial" pitchFamily="34" charset="0"/>
                          <a:cs typeface="Arial" pitchFamily="34" charset="0"/>
                        </a:rPr>
                        <a:t>Date Violation </a:t>
                      </a:r>
                    </a:p>
                    <a:p>
                      <a:pPr marR="0" indent="0" algn="r" rtl="0">
                        <a:spcBef>
                          <a:spcPts val="0"/>
                        </a:spcBef>
                        <a:spcAft>
                          <a:spcPts val="0"/>
                        </a:spcAft>
                      </a:pPr>
                      <a:r>
                        <a:rPr lang="en-US" sz="1100" b="0" i="1" kern="1400" dirty="0" smtClean="0">
                          <a:solidFill>
                            <a:srgbClr val="000000"/>
                          </a:solidFill>
                          <a:latin typeface="Arial" pitchFamily="34" charset="0"/>
                          <a:cs typeface="Arial" pitchFamily="34" charset="0"/>
                        </a:rPr>
                        <a:t>Occurred</a:t>
                      </a: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pPr>
                      <a:r>
                        <a:rPr lang="en-US" sz="1100" kern="1400" dirty="0" smtClean="0">
                          <a:solidFill>
                            <a:srgbClr val="000000"/>
                          </a:solidFill>
                          <a:latin typeface="Arial" pitchFamily="34" charset="0"/>
                          <a:cs typeface="Arial" pitchFamily="34" charset="0"/>
                        </a:rPr>
                        <a:t>Enter the PV data in </a:t>
                      </a:r>
                      <a:r>
                        <a:rPr lang="en-US" sz="1100" kern="1400" baseline="0" dirty="0" err="1" smtClean="0">
                          <a:solidFill>
                            <a:srgbClr val="000000"/>
                          </a:solidFill>
                          <a:latin typeface="Arial" pitchFamily="34" charset="0"/>
                          <a:cs typeface="Arial" pitchFamily="34" charset="0"/>
                        </a:rPr>
                        <a:t>REDCap</a:t>
                      </a:r>
                      <a:r>
                        <a:rPr lang="en-US" sz="1100" kern="1400" baseline="0" dirty="0" smtClean="0">
                          <a:solidFill>
                            <a:srgbClr val="000000"/>
                          </a:solidFill>
                          <a:latin typeface="Arial" panose="020B0604020202020204" pitchFamily="34" charset="0"/>
                          <a:ea typeface="DFKai-SB"/>
                          <a:cs typeface="Arial" panose="020B0604020202020204" pitchFamily="34" charset="0"/>
                        </a:rPr>
                        <a:t>™ </a:t>
                      </a:r>
                      <a:r>
                        <a:rPr lang="en-CA" sz="1100" kern="1400" baseline="0" dirty="0" smtClean="0">
                          <a:solidFill>
                            <a:srgbClr val="000000"/>
                          </a:solidFill>
                          <a:latin typeface="Arial" panose="020B0604020202020204" pitchFamily="34" charset="0"/>
                          <a:ea typeface="DFKai-SB"/>
                          <a:cs typeface="Arial" panose="020B0604020202020204" pitchFamily="34" charset="0"/>
                        </a:rPr>
                        <a:t>on the study day </a:t>
                      </a:r>
                      <a:r>
                        <a:rPr lang="en-US" sz="1100" kern="1400" baseline="0" dirty="0" smtClean="0">
                          <a:solidFill>
                            <a:srgbClr val="000000"/>
                          </a:solidFill>
                          <a:latin typeface="Arial" panose="020B0604020202020204" pitchFamily="34" charset="0"/>
                          <a:ea typeface="DFKai-SB"/>
                          <a:cs typeface="Arial" panose="020B0604020202020204" pitchFamily="34" charset="0"/>
                        </a:rPr>
                        <a:t>corresponding </a:t>
                      </a:r>
                      <a:r>
                        <a:rPr lang="en-US" sz="1100" kern="1400" dirty="0" smtClean="0">
                          <a:solidFill>
                            <a:srgbClr val="000000"/>
                          </a:solidFill>
                          <a:latin typeface="Arial" pitchFamily="34" charset="0"/>
                          <a:cs typeface="Arial" pitchFamily="34" charset="0"/>
                        </a:rPr>
                        <a:t>to the date the PV occurred. </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686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Are you reporting a protocol</a:t>
                      </a:r>
                      <a:r>
                        <a:rPr lang="en-US" sz="1100" b="1" kern="1400" baseline="0" dirty="0" smtClean="0">
                          <a:solidFill>
                            <a:srgbClr val="000000"/>
                          </a:solidFill>
                          <a:latin typeface="Arial" pitchFamily="34" charset="0"/>
                          <a:cs typeface="Arial" pitchFamily="34" charset="0"/>
                        </a:rPr>
                        <a:t> violation today?</a:t>
                      </a:r>
                      <a:endParaRPr lang="en-US" sz="1100" b="1" kern="1400" dirty="0" smtClean="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Select </a:t>
                      </a:r>
                      <a:r>
                        <a:rPr lang="en-US" sz="1100" i="0" kern="1400" baseline="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to </a:t>
                      </a:r>
                      <a:r>
                        <a:rPr lang="en-US" sz="1100" kern="1400" baseline="0" dirty="0" smtClean="0">
                          <a:solidFill>
                            <a:srgbClr val="000000"/>
                          </a:solidFill>
                          <a:latin typeface="Arial" pitchFamily="34" charset="0"/>
                          <a:cs typeface="Arial" pitchFamily="34" charset="0"/>
                        </a:rPr>
                        <a:t>“</a:t>
                      </a:r>
                      <a:r>
                        <a:rPr lang="en-US" sz="1100" i="1" kern="1400" baseline="0" dirty="0" smtClean="0">
                          <a:solidFill>
                            <a:srgbClr val="000000"/>
                          </a:solidFill>
                          <a:latin typeface="Arial" pitchFamily="34" charset="0"/>
                          <a:cs typeface="Arial" pitchFamily="34" charset="0"/>
                        </a:rPr>
                        <a:t>Are you reporting a protocol violation today?” </a:t>
                      </a:r>
                      <a:r>
                        <a:rPr lang="en-US" sz="1100" kern="1400" baseline="0" dirty="0" smtClean="0">
                          <a:solidFill>
                            <a:srgbClr val="000000"/>
                          </a:solidFill>
                          <a:latin typeface="Arial" pitchFamily="34" charset="0"/>
                          <a:cs typeface="Arial" pitchFamily="34" charset="0"/>
                        </a:rPr>
                        <a:t>to open the form and enter the protocol violation data. </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9436">
                <a:tc>
                  <a:txBody>
                    <a:bodyPr/>
                    <a:lstStyle/>
                    <a:p>
                      <a:pPr marR="0" indent="0" algn="r" rtl="0">
                        <a:spcBef>
                          <a:spcPts val="0"/>
                        </a:spcBef>
                        <a:spcAft>
                          <a:spcPts val="0"/>
                        </a:spcAft>
                      </a:pPr>
                      <a:r>
                        <a:rPr lang="en-US" sz="1100" b="0" i="1" kern="1400" dirty="0" smtClean="0">
                          <a:solidFill>
                            <a:srgbClr val="000000"/>
                          </a:solidFill>
                          <a:latin typeface="Arial" pitchFamily="34" charset="0"/>
                          <a:cs typeface="Arial" pitchFamily="34" charset="0"/>
                        </a:rPr>
                        <a:t>Protocol </a:t>
                      </a:r>
                    </a:p>
                    <a:p>
                      <a:pPr marR="0" indent="0" algn="r" rtl="0">
                        <a:spcBef>
                          <a:spcPts val="0"/>
                        </a:spcBef>
                        <a:spcAft>
                          <a:spcPts val="0"/>
                        </a:spcAft>
                      </a:pPr>
                      <a:r>
                        <a:rPr lang="en-US" sz="1100" b="0" i="1" kern="1400" dirty="0" smtClean="0">
                          <a:solidFill>
                            <a:srgbClr val="000000"/>
                          </a:solidFill>
                          <a:latin typeface="Arial" pitchFamily="34" charset="0"/>
                          <a:cs typeface="Arial" pitchFamily="34" charset="0"/>
                        </a:rPr>
                        <a:t>Violation # </a:t>
                      </a: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US" sz="1100" i="1" kern="1400" dirty="0" smtClean="0">
                          <a:solidFill>
                            <a:srgbClr val="000000"/>
                          </a:solidFill>
                          <a:latin typeface="Arial" pitchFamily="34" charset="0"/>
                          <a:cs typeface="Arial" pitchFamily="34" charset="0"/>
                        </a:rPr>
                        <a:t>For your reference</a:t>
                      </a:r>
                      <a:r>
                        <a:rPr lang="en-US" sz="1100" i="1" kern="1400" baseline="0" dirty="0" smtClean="0">
                          <a:solidFill>
                            <a:srgbClr val="000000"/>
                          </a:solidFill>
                          <a:latin typeface="Arial" pitchFamily="34" charset="0"/>
                          <a:cs typeface="Arial" pitchFamily="34" charset="0"/>
                        </a:rPr>
                        <a:t> only, circle </a:t>
                      </a:r>
                      <a:r>
                        <a:rPr lang="en-US" sz="1100" kern="1400" dirty="0" smtClean="0">
                          <a:solidFill>
                            <a:srgbClr val="000000"/>
                          </a:solidFill>
                          <a:latin typeface="Arial" pitchFamily="34" charset="0"/>
                          <a:cs typeface="Arial" pitchFamily="34" charset="0"/>
                        </a:rPr>
                        <a:t>the PV number (1 - 6</a:t>
                      </a:r>
                      <a:r>
                        <a:rPr lang="en-US" sz="1100" kern="1400" baseline="0" dirty="0" smtClean="0">
                          <a:solidFill>
                            <a:srgbClr val="000000"/>
                          </a:solidFill>
                          <a:latin typeface="Arial" pitchFamily="34" charset="0"/>
                          <a:cs typeface="Arial" pitchFamily="34" charset="0"/>
                        </a:rPr>
                        <a:t>) being reported on the </a:t>
                      </a:r>
                      <a:r>
                        <a:rPr lang="en-CA" sz="1100" kern="1400" baseline="0" dirty="0" smtClean="0">
                          <a:solidFill>
                            <a:srgbClr val="000000"/>
                          </a:solidFill>
                          <a:latin typeface="Arial" panose="020B0604020202020204" pitchFamily="34" charset="0"/>
                          <a:ea typeface="DFKai-SB"/>
                          <a:cs typeface="Arial" panose="020B0604020202020204" pitchFamily="34" charset="0"/>
                        </a:rPr>
                        <a:t>study day </a:t>
                      </a:r>
                      <a:r>
                        <a:rPr lang="en-US" sz="1100" kern="1400" baseline="0" dirty="0" smtClean="0">
                          <a:solidFill>
                            <a:srgbClr val="000000"/>
                          </a:solidFill>
                          <a:latin typeface="Arial" panose="020B0604020202020204" pitchFamily="34" charset="0"/>
                          <a:ea typeface="DFKai-SB"/>
                          <a:cs typeface="Arial" panose="020B0604020202020204" pitchFamily="34" charset="0"/>
                        </a:rPr>
                        <a:t>corresponding </a:t>
                      </a:r>
                      <a:r>
                        <a:rPr lang="en-US" sz="1100" kern="1400" dirty="0" smtClean="0">
                          <a:solidFill>
                            <a:srgbClr val="000000"/>
                          </a:solidFill>
                          <a:latin typeface="Arial" pitchFamily="34" charset="0"/>
                          <a:cs typeface="Arial" pitchFamily="34" charset="0"/>
                        </a:rPr>
                        <a:t>to the date the PV occurred. Each day starts with #1.</a:t>
                      </a:r>
                      <a:endParaRPr lang="en-CA" sz="1100" kern="1400" dirty="0" smtClean="0">
                        <a:solidFill>
                          <a:srgbClr val="000000"/>
                        </a:solidFill>
                        <a:latin typeface="Arial" pitchFamily="34" charset="0"/>
                        <a:cs typeface="Arial" pitchFamily="34" charset="0"/>
                      </a:endParaRPr>
                    </a:p>
                    <a:p>
                      <a:pPr marL="85725"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5725"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This will</a:t>
                      </a:r>
                      <a:r>
                        <a:rPr lang="en-US" sz="1100" kern="1400" dirty="0" smtClean="0">
                          <a:solidFill>
                            <a:srgbClr val="000000"/>
                          </a:solidFill>
                          <a:latin typeface="Arial" pitchFamily="34" charset="0"/>
                          <a:cs typeface="Arial" pitchFamily="34" charset="0"/>
                        </a:rPr>
                        <a:t> correspond</a:t>
                      </a:r>
                      <a:r>
                        <a:rPr lang="en-US" sz="1100" kern="1400" baseline="0" dirty="0" smtClean="0">
                          <a:solidFill>
                            <a:srgbClr val="000000"/>
                          </a:solidFill>
                          <a:latin typeface="Arial" pitchFamily="34" charset="0"/>
                          <a:cs typeface="Arial" pitchFamily="34" charset="0"/>
                        </a:rPr>
                        <a:t> to the PV# displayed </a:t>
                      </a:r>
                      <a:r>
                        <a:rPr lang="en-US" sz="1100" kern="1400" dirty="0" smtClean="0">
                          <a:solidFill>
                            <a:srgbClr val="000000"/>
                          </a:solidFill>
                          <a:latin typeface="Arial" pitchFamily="34" charset="0"/>
                          <a:cs typeface="Arial" pitchFamily="34" charset="0"/>
                        </a:rPr>
                        <a:t>in </a:t>
                      </a:r>
                      <a:r>
                        <a:rPr lang="en-US" sz="1100" kern="1400" baseline="0" dirty="0" err="1" smtClean="0">
                          <a:solidFill>
                            <a:srgbClr val="000000"/>
                          </a:solidFill>
                          <a:latin typeface="Arial" pitchFamily="34" charset="0"/>
                          <a:cs typeface="Arial" pitchFamily="34" charset="0"/>
                        </a:rPr>
                        <a:t>REDCap</a:t>
                      </a:r>
                      <a:r>
                        <a:rPr lang="en-US" sz="1100" kern="1400" baseline="0" dirty="0" smtClean="0">
                          <a:solidFill>
                            <a:srgbClr val="000000"/>
                          </a:solidFill>
                          <a:latin typeface="Arial" panose="020B0604020202020204" pitchFamily="34" charset="0"/>
                          <a:ea typeface="DFKai-SB"/>
                          <a:cs typeface="Arial" panose="020B0604020202020204" pitchFamily="34" charset="0"/>
                        </a:rPr>
                        <a:t>™, see screenshot below:</a:t>
                      </a:r>
                    </a:p>
                    <a:p>
                      <a:pPr marL="85725" marR="0" indent="0" algn="l" rtl="0">
                        <a:spcBef>
                          <a:spcPts val="0"/>
                        </a:spcBef>
                        <a:spcAft>
                          <a:spcPts val="0"/>
                        </a:spcAft>
                      </a:pPr>
                      <a:endParaRPr lang="en-US" sz="1100" kern="1400" baseline="0" dirty="0" smtClean="0">
                        <a:solidFill>
                          <a:srgbClr val="000000"/>
                        </a:solidFill>
                        <a:latin typeface="Arial" panose="020B0604020202020204" pitchFamily="34" charset="0"/>
                        <a:ea typeface="DFKai-SB"/>
                        <a:cs typeface="Arial" panose="020B0604020202020204" pitchFamily="34" charset="0"/>
                      </a:endParaRPr>
                    </a:p>
                    <a:p>
                      <a:pPr marL="85725" marR="0" indent="0" algn="l" rtl="0">
                        <a:spcBef>
                          <a:spcPts val="0"/>
                        </a:spcBef>
                        <a:spcAft>
                          <a:spcPts val="0"/>
                        </a:spcAft>
                      </a:pPr>
                      <a:endParaRPr lang="en-US" sz="1100" kern="1400" baseline="0" dirty="0" smtClean="0">
                        <a:solidFill>
                          <a:srgbClr val="000000"/>
                        </a:solidFill>
                        <a:latin typeface="Arial" panose="020B0604020202020204" pitchFamily="34" charset="0"/>
                        <a:ea typeface="DFKai-SB"/>
                        <a:cs typeface="Arial" panose="020B0604020202020204" pitchFamily="34" charset="0"/>
                      </a:endParaRPr>
                    </a:p>
                    <a:p>
                      <a:pPr marL="85725" marR="0" indent="0" algn="l" rtl="0">
                        <a:spcBef>
                          <a:spcPts val="0"/>
                        </a:spcBef>
                        <a:spcAft>
                          <a:spcPts val="0"/>
                        </a:spcAft>
                      </a:pPr>
                      <a:endParaRPr lang="en-US" sz="1100" kern="1400" baseline="0" dirty="0" smtClean="0">
                        <a:solidFill>
                          <a:srgbClr val="000000"/>
                        </a:solidFill>
                        <a:latin typeface="Arial" panose="020B0604020202020204" pitchFamily="34" charset="0"/>
                        <a:ea typeface="DFKai-SB"/>
                        <a:cs typeface="Arial" panose="020B0604020202020204" pitchFamily="34" charset="0"/>
                      </a:endParaRPr>
                    </a:p>
                    <a:p>
                      <a:pPr marL="85725" marR="0" indent="0" algn="l" rtl="0">
                        <a:spcBef>
                          <a:spcPts val="0"/>
                        </a:spcBef>
                        <a:spcAft>
                          <a:spcPts val="0"/>
                        </a:spcAft>
                      </a:pPr>
                      <a:endParaRPr lang="en-US" sz="1100" kern="1400" baseline="0" dirty="0" smtClean="0">
                        <a:solidFill>
                          <a:srgbClr val="000000"/>
                        </a:solidFill>
                        <a:latin typeface="Arial" panose="020B0604020202020204" pitchFamily="34" charset="0"/>
                        <a:ea typeface="DFKai-SB"/>
                        <a:cs typeface="Arial" panose="020B0604020202020204" pitchFamily="34" charset="0"/>
                      </a:endParaRPr>
                    </a:p>
                    <a:p>
                      <a:pPr marL="85725" marR="0" indent="0" algn="l" rtl="0">
                        <a:spcBef>
                          <a:spcPts val="0"/>
                        </a:spcBef>
                        <a:spcAft>
                          <a:spcPts val="0"/>
                        </a:spcAft>
                      </a:pPr>
                      <a:endParaRPr lang="en-US" sz="1100" kern="1400" baseline="0" dirty="0" smtClean="0">
                        <a:solidFill>
                          <a:srgbClr val="000000"/>
                        </a:solidFill>
                        <a:latin typeface="Arial" panose="020B0604020202020204" pitchFamily="34" charset="0"/>
                        <a:ea typeface="DFKai-SB"/>
                        <a:cs typeface="Arial" panose="020B0604020202020204" pitchFamily="34" charset="0"/>
                      </a:endParaRPr>
                    </a:p>
                    <a:p>
                      <a:pPr marL="85725" marR="0" indent="0" algn="l" rtl="0">
                        <a:spcBef>
                          <a:spcPts val="0"/>
                        </a:spcBef>
                        <a:spcAft>
                          <a:spcPts val="0"/>
                        </a:spcAft>
                      </a:pP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364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Date Violation </a:t>
                      </a: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Discovered</a:t>
                      </a:r>
                      <a:endParaRPr lang="en-US"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Enter the date the violation was identified by the site research staff</a:t>
                      </a:r>
                      <a:r>
                        <a:rPr lang="en-CA" sz="1100" kern="1400" baseline="0" dirty="0" smtClean="0">
                          <a:solidFill>
                            <a:srgbClr val="000000"/>
                          </a:solidFill>
                          <a:latin typeface="Arial" pitchFamily="34" charset="0"/>
                          <a:cs typeface="Arial" pitchFamily="34" charset="0"/>
                        </a:rPr>
                        <a:t> (YYYY-MM-DD).</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53996">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Local </a:t>
                      </a:r>
                      <a:r>
                        <a:rPr lang="en-US" sz="1100" b="1" kern="1400" dirty="0" smtClean="0">
                          <a:solidFill>
                            <a:srgbClr val="000000"/>
                          </a:solidFill>
                          <a:latin typeface="Arial" pitchFamily="34" charset="0"/>
                          <a:cs typeface="Arial" pitchFamily="34" charset="0"/>
                        </a:rPr>
                        <a:t>Investigator </a:t>
                      </a:r>
                      <a:r>
                        <a:rPr lang="en-US" sz="1100" b="1" kern="1400" dirty="0">
                          <a:solidFill>
                            <a:srgbClr val="000000"/>
                          </a:solidFill>
                          <a:latin typeface="Arial" pitchFamily="34" charset="0"/>
                          <a:cs typeface="Arial" pitchFamily="34" charset="0"/>
                        </a:rPr>
                        <a:t>Aware?</a:t>
                      </a:r>
                      <a:endParaRPr lang="en-US"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5725" marR="0" indent="0" algn="l" rtl="0">
                        <a:spcBef>
                          <a:spcPts val="0"/>
                        </a:spcBef>
                        <a:spcAft>
                          <a:spcPts val="0"/>
                        </a:spcAft>
                        <a:tabLst>
                          <a:tab pos="85725" algn="l"/>
                        </a:tabLst>
                      </a:pPr>
                      <a:r>
                        <a:rPr lang="en-CA" sz="1100" kern="1400" dirty="0">
                          <a:solidFill>
                            <a:srgbClr val="000000"/>
                          </a:solidFill>
                          <a:latin typeface="Arial" pitchFamily="34" charset="0"/>
                          <a:cs typeface="Arial" pitchFamily="34" charset="0"/>
                        </a:rPr>
                        <a:t>Indicate whether the local </a:t>
                      </a:r>
                      <a:r>
                        <a:rPr lang="en-CA" sz="1100" kern="1400" dirty="0" smtClean="0">
                          <a:solidFill>
                            <a:srgbClr val="000000"/>
                          </a:solidFill>
                          <a:latin typeface="Arial" pitchFamily="34" charset="0"/>
                          <a:cs typeface="Arial" pitchFamily="34" charset="0"/>
                        </a:rPr>
                        <a:t>qualified investigator has </a:t>
                      </a:r>
                      <a:r>
                        <a:rPr lang="en-CA" sz="1100" kern="1400" dirty="0">
                          <a:solidFill>
                            <a:srgbClr val="000000"/>
                          </a:solidFill>
                          <a:latin typeface="Arial" pitchFamily="34" charset="0"/>
                          <a:cs typeface="Arial" pitchFamily="34" charset="0"/>
                        </a:rPr>
                        <a:t>been made aware of this violation, </a:t>
                      </a:r>
                      <a:r>
                        <a:rPr lang="en-CA" sz="1100" kern="140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CA" sz="1100" i="0" kern="1400" dirty="0" smtClean="0">
                          <a:solidFill>
                            <a:srgbClr val="000000"/>
                          </a:solidFill>
                          <a:latin typeface="Arial" pitchFamily="34" charset="0"/>
                          <a:cs typeface="Arial" pitchFamily="34" charset="0"/>
                        </a:rPr>
                        <a:t>” or “NO”.</a:t>
                      </a:r>
                      <a:endParaRPr lang="en-CA" sz="1100" i="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9113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1138" name="Text Box 2"/>
          <p:cNvSpPr txBox="1">
            <a:spLocks noChangeArrowheads="1"/>
          </p:cNvSpPr>
          <p:nvPr/>
        </p:nvSpPr>
        <p:spPr bwMode="auto">
          <a:xfrm>
            <a:off x="188640" y="632445"/>
            <a:ext cx="6257948" cy="4111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Protocol Violation Instructions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8594"/>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45</a:t>
            </a:fld>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680" y="7323322"/>
            <a:ext cx="4392489" cy="777070"/>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1772816" y="7740352"/>
            <a:ext cx="1728192" cy="338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7600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703379605"/>
              </p:ext>
            </p:extLst>
          </p:nvPr>
        </p:nvGraphicFramePr>
        <p:xfrm>
          <a:off x="188640" y="1023460"/>
          <a:ext cx="6572272" cy="6695620"/>
        </p:xfrm>
        <a:graphic>
          <a:graphicData uri="http://schemas.openxmlformats.org/drawingml/2006/table">
            <a:tbl>
              <a:tblPr/>
              <a:tblGrid>
                <a:gridCol w="1269924"/>
                <a:gridCol w="5302348"/>
              </a:tblGrid>
              <a:tr h="34364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Violation </a:t>
                      </a:r>
                      <a:endParaRPr lang="en-US"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 </a:t>
                      </a:r>
                      <a:r>
                        <a:rPr lang="en-CA" sz="1100" b="0" kern="1400" dirty="0" smtClean="0">
                          <a:solidFill>
                            <a:srgbClr val="000000"/>
                          </a:solidFill>
                          <a:latin typeface="Arial" pitchFamily="34" charset="0"/>
                          <a:cs typeface="Arial" pitchFamily="34" charset="0"/>
                        </a:rPr>
                        <a:t>Select</a:t>
                      </a:r>
                      <a:r>
                        <a:rPr lang="en-CA" sz="1100" b="0" kern="1400" baseline="0" dirty="0" smtClean="0">
                          <a:solidFill>
                            <a:srgbClr val="000000"/>
                          </a:solidFill>
                          <a:latin typeface="Arial" pitchFamily="34" charset="0"/>
                          <a:cs typeface="Arial" pitchFamily="34" charset="0"/>
                        </a:rPr>
                        <a:t> one protocol violation per report </a:t>
                      </a:r>
                      <a:r>
                        <a:rPr lang="en-CA" sz="1100" b="0" kern="1400" dirty="0" smtClean="0">
                          <a:solidFill>
                            <a:srgbClr val="000000"/>
                          </a:solidFill>
                          <a:latin typeface="Arial" pitchFamily="34" charset="0"/>
                          <a:cs typeface="Arial" pitchFamily="34" charset="0"/>
                        </a:rPr>
                        <a:t>:</a:t>
                      </a:r>
                      <a:endParaRPr lang="en-CA" sz="1100" b="0" kern="1400" dirty="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Dose delivered over a 3 day average is &lt; 80</a:t>
                      </a:r>
                      <a:r>
                        <a:rPr lang="en-CA" sz="1100" kern="1400" baseline="0" dirty="0" smtClean="0">
                          <a:solidFill>
                            <a:srgbClr val="000000"/>
                          </a:solidFill>
                          <a:latin typeface="Arial" pitchFamily="34" charset="0"/>
                          <a:cs typeface="Arial" pitchFamily="34" charset="0"/>
                        </a:rPr>
                        <a:t> % prescribed</a:t>
                      </a:r>
                      <a:endParaRPr lang="en-CA" sz="1100" kern="140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Dispensing/dosing error  </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Accidental </a:t>
                      </a:r>
                      <a:r>
                        <a:rPr lang="en-CA" sz="1100" kern="1400" dirty="0" err="1" smtClean="0">
                          <a:solidFill>
                            <a:srgbClr val="000000"/>
                          </a:solidFill>
                          <a:latin typeface="Arial" pitchFamily="34" charset="0"/>
                          <a:cs typeface="Arial" pitchFamily="34" charset="0"/>
                        </a:rPr>
                        <a:t>unblinding</a:t>
                      </a:r>
                      <a:endParaRPr lang="en-CA" sz="1100" kern="140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Enrollment of a patient</a:t>
                      </a:r>
                      <a:r>
                        <a:rPr lang="en-CA" sz="1100" kern="1400" baseline="0" dirty="0" smtClean="0">
                          <a:solidFill>
                            <a:srgbClr val="000000"/>
                          </a:solidFill>
                          <a:latin typeface="Arial" pitchFamily="34" charset="0"/>
                          <a:cs typeface="Arial" pitchFamily="34" charset="0"/>
                        </a:rPr>
                        <a:t> that does not fulfill inclusion/exclusion criteria</a:t>
                      </a:r>
                      <a:endParaRPr lang="en-CA" sz="1100" kern="140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Open label</a:t>
                      </a:r>
                      <a:r>
                        <a:rPr lang="en-CA" sz="1100" kern="1400" baseline="0" dirty="0" smtClean="0">
                          <a:solidFill>
                            <a:srgbClr val="000000"/>
                          </a:solidFill>
                          <a:latin typeface="Arial" pitchFamily="34" charset="0"/>
                          <a:cs typeface="Arial" pitchFamily="34" charset="0"/>
                        </a:rPr>
                        <a:t> glutamine given</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Unapproved EN formula given</a:t>
                      </a:r>
                      <a:endParaRPr lang="en-CA" sz="1100" kern="140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Other (specify) _________________________</a:t>
                      </a: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4364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Reason for Violation</a:t>
                      </a:r>
                      <a:endParaRPr lang="en-US" sz="1100" b="1"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rgbClr val="000000"/>
                          </a:solidFill>
                          <a:latin typeface="Arial" pitchFamily="34" charset="0"/>
                          <a:cs typeface="Arial" pitchFamily="34" charset="0"/>
                        </a:rPr>
                        <a:t>If</a:t>
                      </a:r>
                      <a:r>
                        <a:rPr lang="en-US" sz="1100" kern="1400" baseline="0" dirty="0" smtClean="0">
                          <a:solidFill>
                            <a:srgbClr val="000000"/>
                          </a:solidFill>
                          <a:latin typeface="Arial" pitchFamily="34" charset="0"/>
                          <a:cs typeface="Arial" pitchFamily="34" charset="0"/>
                        </a:rPr>
                        <a:t> violation was indicated as “Dose delivered over a 3 day average is &lt; 80% prescribed”, select </a:t>
                      </a:r>
                      <a:r>
                        <a:rPr lang="en-US" sz="1100" b="0" u="sng" kern="1400" baseline="0" dirty="0" smtClean="0">
                          <a:solidFill>
                            <a:srgbClr val="000000"/>
                          </a:solidFill>
                          <a:latin typeface="Arial" pitchFamily="34" charset="0"/>
                          <a:cs typeface="Arial" pitchFamily="34" charset="0"/>
                        </a:rPr>
                        <a:t>ALL</a:t>
                      </a:r>
                      <a:r>
                        <a:rPr lang="en-US" sz="1100" b="0" u="none" kern="1400" baseline="0" dirty="0" smtClean="0">
                          <a:solidFill>
                            <a:srgbClr val="000000"/>
                          </a:solidFill>
                          <a:latin typeface="Arial" pitchFamily="34" charset="0"/>
                          <a:cs typeface="Arial" pitchFamily="34" charset="0"/>
                        </a:rPr>
                        <a:t> that apply </a:t>
                      </a:r>
                      <a:r>
                        <a:rPr lang="en-US" sz="1100" b="0" kern="1400" baseline="0" dirty="0" smtClean="0">
                          <a:solidFill>
                            <a:srgbClr val="000000"/>
                          </a:solidFill>
                          <a:latin typeface="Arial" pitchFamily="34" charset="0"/>
                          <a:cs typeface="Arial" pitchFamily="34" charset="0"/>
                        </a:rPr>
                        <a:t>under “Reasons for Violation”.</a:t>
                      </a:r>
                    </a:p>
                    <a:p>
                      <a:pPr marR="0" indent="0" algn="l" rtl="0">
                        <a:spcBef>
                          <a:spcPts val="0"/>
                        </a:spcBef>
                        <a:spcAft>
                          <a:spcPts val="0"/>
                        </a:spcAft>
                      </a:pPr>
                      <a:endParaRPr lang="en-US" sz="1100" b="0" kern="1400" baseline="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High gastric residual</a:t>
                      </a:r>
                      <a:r>
                        <a:rPr lang="en-US" sz="1100" kern="1400" baseline="0" dirty="0" smtClean="0">
                          <a:solidFill>
                            <a:srgbClr val="000000"/>
                          </a:solidFill>
                          <a:latin typeface="Arial" pitchFamily="34" charset="0"/>
                          <a:cs typeface="Arial" pitchFamily="34" charset="0"/>
                        </a:rPr>
                        <a:t> volumes</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Vomiting / emesis</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Bowel perforation / obstruction</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Held for procedure</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Patient declined / refused study supplement</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Other, specify details</a:t>
                      </a:r>
                      <a:endParaRPr lang="en-US" sz="1100" b="0" kern="1400" baseline="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endParaRPr lang="en-US" sz="1100" kern="1400" dirty="0" smtClean="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43647">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Supporting</a:t>
                      </a:r>
                      <a:r>
                        <a:rPr lang="en-US" sz="1100" b="1" kern="1400" baseline="0" dirty="0" smtClean="0">
                          <a:solidFill>
                            <a:srgbClr val="000000"/>
                          </a:solidFill>
                          <a:latin typeface="Arial" pitchFamily="34" charset="0"/>
                          <a:cs typeface="Arial" pitchFamily="34" charset="0"/>
                        </a:rPr>
                        <a:t> Documentation</a:t>
                      </a:r>
                      <a:endParaRPr lang="en-US" sz="1100" b="1"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rgbClr val="000000"/>
                          </a:solidFill>
                          <a:latin typeface="Arial" pitchFamily="34" charset="0"/>
                          <a:cs typeface="Arial" pitchFamily="34" charset="0"/>
                        </a:rPr>
                        <a:t>Indicate if</a:t>
                      </a:r>
                      <a:r>
                        <a:rPr lang="en-US" sz="1100" kern="1400" baseline="0" dirty="0" smtClean="0">
                          <a:solidFill>
                            <a:srgbClr val="000000"/>
                          </a:solidFill>
                          <a:latin typeface="Arial" pitchFamily="34" charset="0"/>
                          <a:cs typeface="Arial" pitchFamily="34" charset="0"/>
                        </a:rPr>
                        <a:t> there a</a:t>
                      </a:r>
                      <a:r>
                        <a:rPr lang="en-US" sz="1100" kern="1400" dirty="0" smtClean="0">
                          <a:solidFill>
                            <a:srgbClr val="000000"/>
                          </a:solidFill>
                          <a:latin typeface="Arial" pitchFamily="34" charset="0"/>
                          <a:cs typeface="Arial" pitchFamily="34" charset="0"/>
                        </a:rPr>
                        <a:t>re supporting files to be emailed or</a:t>
                      </a:r>
                      <a:r>
                        <a:rPr lang="en-US" sz="1100" kern="1400" baseline="0" dirty="0" smtClean="0">
                          <a:solidFill>
                            <a:srgbClr val="000000"/>
                          </a:solidFill>
                          <a:latin typeface="Arial" pitchFamily="34" charset="0"/>
                          <a:cs typeface="Arial" pitchFamily="34" charset="0"/>
                        </a:rPr>
                        <a:t> faxed for this PV by selecting the appropriate response:</a:t>
                      </a:r>
                    </a:p>
                    <a:p>
                      <a:pPr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Yes, by email (preferred)   </a:t>
                      </a:r>
                    </a:p>
                    <a:p>
                      <a:pPr marL="685800" marR="0" indent="-228600"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Yes, by fax</a:t>
                      </a:r>
                    </a:p>
                    <a:p>
                      <a:pPr marL="685800" marR="0" indent="-22860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No</a:t>
                      </a:r>
                    </a:p>
                    <a:p>
                      <a:pPr marL="457200" marR="0" indent="0" algn="l" rtl="0">
                        <a:spcBef>
                          <a:spcPts val="0"/>
                        </a:spcBef>
                        <a:spcAft>
                          <a:spcPts val="0"/>
                        </a:spcAft>
                        <a:buFont typeface="Wingdings" panose="05000000000000000000" pitchFamily="2" charset="2"/>
                        <a:buNone/>
                      </a:pPr>
                      <a:endParaRPr lang="en-US" sz="1100" kern="1400" baseline="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US" sz="1100" b="1" u="sng" kern="1400" baseline="0" dirty="0" smtClean="0">
                          <a:solidFill>
                            <a:schemeClr val="tx1"/>
                          </a:solidFill>
                          <a:latin typeface="Arial" pitchFamily="34" charset="0"/>
                          <a:cs typeface="Arial" pitchFamily="34" charset="0"/>
                        </a:rPr>
                        <a:t>IMPORTANT</a:t>
                      </a:r>
                      <a:r>
                        <a:rPr lang="en-US" sz="1100" kern="1400" baseline="0" dirty="0" smtClean="0">
                          <a:solidFill>
                            <a:srgbClr val="000000"/>
                          </a:solidFill>
                          <a:latin typeface="Arial" pitchFamily="34" charset="0"/>
                          <a:cs typeface="Arial" pitchFamily="34" charset="0"/>
                        </a:rPr>
                        <a:t>: Remember to</a:t>
                      </a:r>
                      <a:r>
                        <a:rPr lang="en-US" sz="1100" b="1" kern="1400" baseline="0" dirty="0" smtClean="0">
                          <a:solidFill>
                            <a:srgbClr val="000000"/>
                          </a:solidFill>
                          <a:latin typeface="Arial" pitchFamily="34" charset="0"/>
                          <a:cs typeface="Arial" pitchFamily="34" charset="0"/>
                        </a:rPr>
                        <a:t> </a:t>
                      </a:r>
                      <a:r>
                        <a:rPr lang="en-US" sz="1100" b="0" u="sng" kern="1400" baseline="0" dirty="0" smtClean="0">
                          <a:solidFill>
                            <a:srgbClr val="000000"/>
                          </a:solidFill>
                          <a:latin typeface="Arial" pitchFamily="34" charset="0"/>
                          <a:cs typeface="Arial" pitchFamily="34" charset="0"/>
                        </a:rPr>
                        <a:t>de-identify</a:t>
                      </a:r>
                      <a:r>
                        <a:rPr lang="en-US" sz="1100" b="1" kern="1400" baseline="0" dirty="0" smtClean="0">
                          <a:solidFill>
                            <a:srgbClr val="000000"/>
                          </a:solidFill>
                          <a:latin typeface="Arial" pitchFamily="34" charset="0"/>
                          <a:cs typeface="Arial" pitchFamily="34" charset="0"/>
                        </a:rPr>
                        <a:t> </a:t>
                      </a:r>
                      <a:r>
                        <a:rPr lang="en-US" sz="1100" kern="1400" baseline="0" dirty="0" smtClean="0">
                          <a:solidFill>
                            <a:srgbClr val="000000"/>
                          </a:solidFill>
                          <a:latin typeface="Arial" pitchFamily="34" charset="0"/>
                          <a:cs typeface="Arial" pitchFamily="34" charset="0"/>
                        </a:rPr>
                        <a:t>any documents before sending them, this includes removing the foll</a:t>
                      </a:r>
                      <a:r>
                        <a:rPr lang="en-US" sz="1100" b="0" kern="1400" baseline="0" dirty="0" smtClean="0">
                          <a:solidFill>
                            <a:srgbClr val="000000"/>
                          </a:solidFill>
                          <a:latin typeface="Arial" pitchFamily="34" charset="0"/>
                          <a:cs typeface="Arial" pitchFamily="34" charset="0"/>
                        </a:rPr>
                        <a:t>owing information:</a:t>
                      </a:r>
                    </a:p>
                    <a:p>
                      <a:pPr marL="628650" marR="0" lvl="1" indent="-171450" algn="l" rtl="0">
                        <a:spcBef>
                          <a:spcPts val="0"/>
                        </a:spcBef>
                        <a:spcAft>
                          <a:spcPts val="0"/>
                        </a:spcAft>
                        <a:buFont typeface="Arial" panose="020B0604020202020204" pitchFamily="34" charset="0"/>
                        <a:buChar char="•"/>
                      </a:pPr>
                      <a:r>
                        <a:rPr lang="en-CA" sz="1100" b="0" i="0" kern="1200" dirty="0" smtClean="0">
                          <a:solidFill>
                            <a:schemeClr val="tx1"/>
                          </a:solidFill>
                          <a:effectLst/>
                          <a:latin typeface="Arial" panose="020B0604020202020204" pitchFamily="34" charset="0"/>
                          <a:ea typeface="+mn-ea"/>
                          <a:cs typeface="Arial" panose="020B0604020202020204" pitchFamily="34" charset="0"/>
                        </a:rPr>
                        <a:t>Subject name</a:t>
                      </a:r>
                    </a:p>
                    <a:p>
                      <a:pPr marL="628650" marR="0" lvl="1" indent="-171450" algn="l" rtl="0">
                        <a:spcBef>
                          <a:spcPts val="0"/>
                        </a:spcBef>
                        <a:spcAft>
                          <a:spcPts val="0"/>
                        </a:spcAft>
                        <a:buFont typeface="Arial" panose="020B0604020202020204" pitchFamily="34" charset="0"/>
                        <a:buChar char="•"/>
                      </a:pPr>
                      <a:r>
                        <a:rPr lang="en-CA" sz="1100" b="0" i="0" kern="1200" dirty="0" smtClean="0">
                          <a:solidFill>
                            <a:schemeClr val="tx1"/>
                          </a:solidFill>
                          <a:effectLst/>
                          <a:latin typeface="Arial" panose="020B0604020202020204" pitchFamily="34" charset="0"/>
                          <a:ea typeface="+mn-ea"/>
                          <a:cs typeface="Arial" panose="020B0604020202020204" pitchFamily="34" charset="0"/>
                        </a:rPr>
                        <a:t>Subject initials</a:t>
                      </a:r>
                    </a:p>
                    <a:p>
                      <a:pPr marL="628650" marR="0" lvl="1" indent="-171450" algn="l" rtl="0">
                        <a:spcBef>
                          <a:spcPts val="0"/>
                        </a:spcBef>
                        <a:spcAft>
                          <a:spcPts val="0"/>
                        </a:spcAft>
                        <a:buFont typeface="Arial" panose="020B0604020202020204" pitchFamily="34" charset="0"/>
                        <a:buChar char="•"/>
                      </a:pPr>
                      <a:r>
                        <a:rPr lang="en-CA" sz="1100" b="0" i="0" kern="1200" dirty="0" smtClean="0">
                          <a:solidFill>
                            <a:schemeClr val="tx1"/>
                          </a:solidFill>
                          <a:effectLst/>
                          <a:latin typeface="Arial" panose="020B0604020202020204" pitchFamily="34" charset="0"/>
                          <a:ea typeface="+mn-ea"/>
                          <a:cs typeface="Arial" panose="020B0604020202020204" pitchFamily="34" charset="0"/>
                        </a:rPr>
                        <a:t>Medical record number</a:t>
                      </a:r>
                    </a:p>
                    <a:p>
                      <a:pPr marL="628650" marR="0" lvl="1" indent="-171450" algn="l" rtl="0">
                        <a:spcBef>
                          <a:spcPts val="0"/>
                        </a:spcBef>
                        <a:spcAft>
                          <a:spcPts val="0"/>
                        </a:spcAft>
                        <a:buFont typeface="Arial" panose="020B0604020202020204" pitchFamily="34" charset="0"/>
                        <a:buChar char="•"/>
                      </a:pPr>
                      <a:r>
                        <a:rPr lang="en-CA" sz="1100" b="0" i="0" kern="1200" dirty="0" smtClean="0">
                          <a:solidFill>
                            <a:schemeClr val="tx1"/>
                          </a:solidFill>
                          <a:effectLst/>
                          <a:latin typeface="Arial" panose="020B0604020202020204" pitchFamily="34" charset="0"/>
                          <a:ea typeface="+mn-ea"/>
                          <a:cs typeface="Arial" panose="020B0604020202020204" pitchFamily="34" charset="0"/>
                        </a:rPr>
                        <a:t>Date of birth (including only month and year)</a:t>
                      </a:r>
                    </a:p>
                    <a:p>
                      <a:pPr marL="628650" marR="0" lvl="1" indent="-171450" algn="l" rtl="0">
                        <a:spcBef>
                          <a:spcPts val="0"/>
                        </a:spcBef>
                        <a:spcAft>
                          <a:spcPts val="0"/>
                        </a:spcAft>
                        <a:buFont typeface="Arial" panose="020B0604020202020204" pitchFamily="34" charset="0"/>
                        <a:buChar char="•"/>
                      </a:pPr>
                      <a:r>
                        <a:rPr lang="en-CA" sz="1100" b="0" i="0" kern="1200" dirty="0" smtClean="0">
                          <a:solidFill>
                            <a:schemeClr val="tx1"/>
                          </a:solidFill>
                          <a:effectLst/>
                          <a:latin typeface="Arial" panose="020B0604020202020204" pitchFamily="34" charset="0"/>
                          <a:ea typeface="+mn-ea"/>
                          <a:cs typeface="Arial" panose="020B0604020202020204" pitchFamily="34" charset="0"/>
                        </a:rPr>
                        <a:t>Other unique hospital identifiers (i.e. lab accession #)</a:t>
                      </a:r>
                      <a:r>
                        <a:rPr lang="en-US" sz="1100" b="0" kern="1400" dirty="0" smtClean="0">
                          <a:solidFill>
                            <a:srgbClr val="000000"/>
                          </a:solidFill>
                          <a:latin typeface="Arial" pitchFamily="34" charset="0"/>
                          <a:cs typeface="Arial" pitchFamily="34" charset="0"/>
                        </a:rPr>
                        <a:t> </a:t>
                      </a:r>
                      <a:endParaRPr lang="en-CA" sz="1100" b="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7717">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Action </a:t>
                      </a:r>
                      <a:r>
                        <a:rPr lang="en-CA" sz="1100" b="1" kern="1400" dirty="0" smtClean="0">
                          <a:solidFill>
                            <a:srgbClr val="000000"/>
                          </a:solidFill>
                          <a:latin typeface="Arial" pitchFamily="34" charset="0"/>
                          <a:cs typeface="Arial" pitchFamily="34" charset="0"/>
                        </a:rPr>
                        <a:t>Taken </a:t>
                      </a:r>
                      <a:r>
                        <a:rPr lang="en-CA" sz="1100" b="1" kern="1400" dirty="0">
                          <a:solidFill>
                            <a:srgbClr val="000000"/>
                          </a:solidFill>
                          <a:latin typeface="Arial" pitchFamily="34" charset="0"/>
                          <a:cs typeface="Arial" pitchFamily="34" charset="0"/>
                        </a:rPr>
                        <a:t>b</a:t>
                      </a:r>
                      <a:r>
                        <a:rPr lang="en-CA" sz="1100" b="1" kern="1400" dirty="0" smtClean="0">
                          <a:solidFill>
                            <a:srgbClr val="000000"/>
                          </a:solidFill>
                          <a:latin typeface="Arial" pitchFamily="34" charset="0"/>
                          <a:cs typeface="Arial" pitchFamily="34" charset="0"/>
                        </a:rPr>
                        <a:t>y RC</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smtClean="0">
                          <a:solidFill>
                            <a:srgbClr val="000000"/>
                          </a:solidFill>
                          <a:latin typeface="Arial" pitchFamily="34" charset="0"/>
                          <a:cs typeface="Arial" pitchFamily="34" charset="0"/>
                        </a:rPr>
                        <a:t>  Describe </a:t>
                      </a:r>
                      <a:r>
                        <a:rPr lang="en-CA" sz="1100" kern="1400" dirty="0">
                          <a:solidFill>
                            <a:srgbClr val="000000"/>
                          </a:solidFill>
                          <a:latin typeface="Arial" pitchFamily="34" charset="0"/>
                          <a:cs typeface="Arial" pitchFamily="34" charset="0"/>
                        </a:rPr>
                        <a:t>the action taken by the Research </a:t>
                      </a:r>
                      <a:r>
                        <a:rPr lang="en-CA" sz="1100" kern="1400" dirty="0" smtClean="0">
                          <a:solidFill>
                            <a:srgbClr val="000000"/>
                          </a:solidFill>
                          <a:latin typeface="Arial" pitchFamily="34" charset="0"/>
                          <a:cs typeface="Arial" pitchFamily="34" charset="0"/>
                        </a:rPr>
                        <a:t>Coordinator/Responsible</a:t>
                      </a:r>
                      <a:r>
                        <a:rPr lang="en-CA" sz="1100" kern="1400" baseline="0" dirty="0" smtClean="0">
                          <a:solidFill>
                            <a:srgbClr val="000000"/>
                          </a:solidFill>
                          <a:latin typeface="Arial" pitchFamily="34" charset="0"/>
                          <a:cs typeface="Arial" pitchFamily="34" charset="0"/>
                        </a:rPr>
                        <a:t> Delegate </a:t>
                      </a:r>
                      <a:r>
                        <a:rPr lang="en-CA" sz="1100" kern="1400" dirty="0" smtClean="0">
                          <a:solidFill>
                            <a:srgbClr val="000000"/>
                          </a:solidFill>
                          <a:latin typeface="Arial" pitchFamily="34" charset="0"/>
                          <a:cs typeface="Arial" pitchFamily="34" charset="0"/>
                        </a:rPr>
                        <a:t>to   </a:t>
                      </a:r>
                    </a:p>
                    <a:p>
                      <a:pPr marR="0" indent="0" algn="l" rtl="0">
                        <a:spcBef>
                          <a:spcPts val="0"/>
                        </a:spcBef>
                        <a:spcAft>
                          <a:spcPts val="0"/>
                        </a:spcAft>
                      </a:pPr>
                      <a:r>
                        <a:rPr lang="en-CA" sz="1100" kern="1400" dirty="0" smtClean="0">
                          <a:solidFill>
                            <a:srgbClr val="000000"/>
                          </a:solidFill>
                          <a:latin typeface="Arial" pitchFamily="34" charset="0"/>
                          <a:cs typeface="Arial" pitchFamily="34" charset="0"/>
                        </a:rPr>
                        <a:t>  prevent the violation/problem </a:t>
                      </a:r>
                      <a:r>
                        <a:rPr lang="en-CA" sz="1100" kern="1400" dirty="0">
                          <a:solidFill>
                            <a:srgbClr val="000000"/>
                          </a:solidFill>
                          <a:latin typeface="Arial" pitchFamily="34" charset="0"/>
                          <a:cs typeface="Arial" pitchFamily="34" charset="0"/>
                        </a:rPr>
                        <a:t>from </a:t>
                      </a:r>
                      <a:r>
                        <a:rPr lang="en-CA" sz="1100" kern="1400" dirty="0" smtClean="0">
                          <a:solidFill>
                            <a:srgbClr val="000000"/>
                          </a:solidFill>
                          <a:latin typeface="Arial" pitchFamily="34" charset="0"/>
                          <a:cs typeface="Arial" pitchFamily="34" charset="0"/>
                        </a:rPr>
                        <a:t>occurring again. </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2215">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Another Protocol Violation</a:t>
                      </a:r>
                      <a:r>
                        <a:rPr lang="en-US" sz="1100" b="1" kern="1400" baseline="0" dirty="0" smtClean="0">
                          <a:solidFill>
                            <a:srgbClr val="000000"/>
                          </a:solidFill>
                          <a:latin typeface="Arial" pitchFamily="34" charset="0"/>
                          <a:cs typeface="Arial" pitchFamily="34" charset="0"/>
                        </a:rPr>
                        <a:t> to Add?</a:t>
                      </a:r>
                      <a:endParaRPr lang="en-CA" sz="1100" b="1"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Indicate if you have another Protocol Violation to </a:t>
                      </a:r>
                      <a:r>
                        <a:rPr lang="en-US" sz="1100" i="0" kern="1400" baseline="0" dirty="0" smtClean="0">
                          <a:solidFill>
                            <a:srgbClr val="000000"/>
                          </a:solidFill>
                          <a:latin typeface="Arial" pitchFamily="34" charset="0"/>
                          <a:cs typeface="Arial" pitchFamily="34" charset="0"/>
                        </a:rPr>
                        <a:t>report by selecting "YES" or "NO". </a:t>
                      </a:r>
                    </a:p>
                    <a:p>
                      <a:pPr marL="88900" marR="0" indent="0" algn="l" defTabSz="914400" rtl="0" eaLnBrk="1" fontAlgn="auto" latinLnBrk="0" hangingPunct="1">
                        <a:lnSpc>
                          <a:spcPct val="100000"/>
                        </a:lnSpc>
                        <a:spcBef>
                          <a:spcPts val="0"/>
                        </a:spcBef>
                        <a:spcAft>
                          <a:spcPts val="0"/>
                        </a:spcAft>
                        <a:buClrTx/>
                        <a:buSzTx/>
                        <a:buFontTx/>
                        <a:buNone/>
                        <a:tabLst/>
                        <a:defRPr/>
                      </a:pPr>
                      <a:endParaRPr lang="en-US" sz="1100" i="0" kern="1400" baseline="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Select "YES" to open the next PV form and enter the data. </a:t>
                      </a: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You may report up to 6 PVs per patient per day. </a:t>
                      </a: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If you have more than 6 PVs to report on one study day, contact the Project Leader.</a:t>
                      </a:r>
                      <a:endParaRPr lang="en-CA" sz="1100" kern="1400" dirty="0">
                        <a:solidFill>
                          <a:srgbClr val="000000"/>
                        </a:solidFill>
                        <a:latin typeface="Arial" pitchFamily="34" charset="0"/>
                        <a:cs typeface="Arial" pitchFamily="34" charset="0"/>
                      </a:endParaRPr>
                    </a:p>
                  </a:txBody>
                  <a:tcPr marL="15766" marR="15766" marT="15766" marB="1576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5" name="Text Box 2"/>
          <p:cNvSpPr txBox="1">
            <a:spLocks noChangeArrowheads="1"/>
          </p:cNvSpPr>
          <p:nvPr/>
        </p:nvSpPr>
        <p:spPr bwMode="auto">
          <a:xfrm>
            <a:off x="188640" y="632445"/>
            <a:ext cx="6257948" cy="41116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Protocol Violation Instructions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7" name="Straight Connector 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8594"/>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46</a:t>
            </a:fld>
            <a:endParaRPr lang="en-CA" dirty="0"/>
          </a:p>
        </p:txBody>
      </p:sp>
    </p:spTree>
    <p:extLst>
      <p:ext uri="{BB962C8B-B14F-4D97-AF65-F5344CB8AC3E}">
        <p14:creationId xmlns:p14="http://schemas.microsoft.com/office/powerpoint/2010/main" val="1524235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113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88594"/>
            <a:ext cx="1368152" cy="594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3220524789"/>
              </p:ext>
            </p:extLst>
          </p:nvPr>
        </p:nvGraphicFramePr>
        <p:xfrm>
          <a:off x="113582" y="755576"/>
          <a:ext cx="6500860" cy="6455422"/>
        </p:xfrm>
        <a:graphic>
          <a:graphicData uri="http://schemas.openxmlformats.org/drawingml/2006/table">
            <a:tbl>
              <a:tblPr/>
              <a:tblGrid>
                <a:gridCol w="3214140"/>
                <a:gridCol w="1825851"/>
                <a:gridCol w="1460869"/>
              </a:tblGrid>
              <a:tr h="303539">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Date PV occurred </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endParaRPr lang="en-US" sz="1100" b="0" kern="1400" dirty="0" smtClean="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100" kern="1400" baseline="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CA" sz="10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1455">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Are you reporting a protocol violation today?</a:t>
                      </a:r>
                      <a:endParaRPr lang="en-US" sz="1100" b="1" kern="1400" dirty="0" smtClean="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85725"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82756">
                <a:tc gridSpan="3">
                  <a:txBody>
                    <a:bodyPr/>
                    <a:lstStyle/>
                    <a:p>
                      <a:pPr marL="85725" marR="0" lvl="0" indent="187325"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Protocol Violation #  (circle one)  1   2   3   4   5   6</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308108">
                <a:tc>
                  <a:txBody>
                    <a:bodyPr/>
                    <a:lstStyle/>
                    <a:p>
                      <a:pPr marL="85725" marR="0" lvl="0" indent="187325"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Date Violation Discovered</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YYYY-MM-DD)</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R="0"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11455">
                <a:tc>
                  <a:txBody>
                    <a:bodyPr/>
                    <a:lstStyle/>
                    <a:p>
                      <a:pPr marL="88900" marR="0" lvl="0" indent="-1588"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Is the local site investigator aware of the violation?</a:t>
                      </a:r>
                      <a:endParaRPr lang="en-US" sz="1100" b="1" kern="1400" dirty="0" smtClean="0">
                        <a:solidFill>
                          <a:schemeClr val="tx1"/>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indent="85725" algn="l" rtl="0">
                        <a:lnSpc>
                          <a:spcPct val="100000"/>
                        </a:lnSpc>
                        <a:spcBef>
                          <a:spcPts val="0"/>
                        </a:spcBef>
                        <a:spcAft>
                          <a:spcPts val="0"/>
                        </a:spcAft>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endParaRPr lang="en-US" sz="1100" kern="140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100" dirty="0">
                        <a:latin typeface="Arial" pitchFamily="34" charset="0"/>
                        <a:cs typeface="Arial" pitchFamily="34" charset="0"/>
                      </a:endParaRPr>
                    </a:p>
                  </a:txBody>
                  <a:tcPr marL="18288" marR="18288" marT="18288" marB="18288">
                    <a:lnL w="9525"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r>
              <a:tr h="1411461">
                <a:tc>
                  <a:txBody>
                    <a:bodyPr/>
                    <a:lstStyle/>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1" kern="1400" baseline="0" dirty="0" smtClean="0">
                          <a:solidFill>
                            <a:schemeClr val="tx1"/>
                          </a:solidFill>
                          <a:latin typeface="Arial" pitchFamily="34" charset="0"/>
                          <a:cs typeface="Arial" pitchFamily="34" charset="0"/>
                        </a:rPr>
                        <a:t>Violation</a:t>
                      </a:r>
                    </a:p>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0" kern="1400" baseline="0" dirty="0" smtClean="0">
                          <a:solidFill>
                            <a:schemeClr val="tx1"/>
                          </a:solidFill>
                          <a:latin typeface="Arial" pitchFamily="34" charset="0"/>
                          <a:cs typeface="Arial" pitchFamily="34" charset="0"/>
                        </a:rPr>
                        <a:t>Select only one per report</a:t>
                      </a:r>
                      <a:endParaRPr lang="en-US" sz="1100" b="0" kern="1400" dirty="0" smtClean="0">
                        <a:solidFill>
                          <a:schemeClr val="tx1"/>
                        </a:solidFill>
                        <a:latin typeface="Arial" pitchFamily="34" charset="0"/>
                        <a:cs typeface="Arial" pitchFamily="34" charset="0"/>
                      </a:endParaRPr>
                    </a:p>
                    <a:p>
                      <a:pPr marL="85725" marR="0" lvl="0" indent="187325"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Dose delivered over a 3 day average is &lt; 80</a:t>
                      </a:r>
                      <a:r>
                        <a:rPr lang="en-CA" sz="1100" kern="1400" baseline="0" dirty="0" smtClean="0">
                          <a:solidFill>
                            <a:srgbClr val="000000"/>
                          </a:solidFill>
                          <a:latin typeface="Arial" pitchFamily="34" charset="0"/>
                          <a:cs typeface="Arial" pitchFamily="34" charset="0"/>
                        </a:rPr>
                        <a:t> % prescribed</a:t>
                      </a:r>
                      <a:endParaRPr lang="en-CA" sz="1100" kern="1400" dirty="0" smtClean="0">
                        <a:solidFill>
                          <a:srgbClr val="000000"/>
                        </a:solidFill>
                        <a:latin typeface="Arial" pitchFamily="34" charset="0"/>
                        <a:cs typeface="Arial" pitchFamily="34" charset="0"/>
                      </a:endParaRP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Dispensing/dosing error  </a:t>
                      </a: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Accidental </a:t>
                      </a:r>
                      <a:r>
                        <a:rPr lang="en-CA" sz="1100" kern="1400" dirty="0" err="1" smtClean="0">
                          <a:solidFill>
                            <a:srgbClr val="000000"/>
                          </a:solidFill>
                          <a:latin typeface="Arial" pitchFamily="34" charset="0"/>
                          <a:cs typeface="Arial" pitchFamily="34" charset="0"/>
                        </a:rPr>
                        <a:t>unblinding</a:t>
                      </a:r>
                      <a:endParaRPr lang="en-CA" sz="1100" kern="1400" dirty="0" smtClean="0">
                        <a:solidFill>
                          <a:srgbClr val="000000"/>
                        </a:solidFill>
                        <a:latin typeface="Arial" pitchFamily="34" charset="0"/>
                        <a:cs typeface="Arial" pitchFamily="34" charset="0"/>
                      </a:endParaRP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Enrollment of a patient</a:t>
                      </a:r>
                      <a:r>
                        <a:rPr lang="en-CA" sz="1100" kern="1400" baseline="0" dirty="0" smtClean="0">
                          <a:solidFill>
                            <a:srgbClr val="000000"/>
                          </a:solidFill>
                          <a:latin typeface="Arial" pitchFamily="34" charset="0"/>
                          <a:cs typeface="Arial" pitchFamily="34" charset="0"/>
                        </a:rPr>
                        <a:t> that does not fulfill inclusion/exclusion criteria</a:t>
                      </a:r>
                      <a:endParaRPr lang="en-CA" sz="1100" kern="1400" dirty="0" smtClean="0">
                        <a:solidFill>
                          <a:srgbClr val="000000"/>
                        </a:solidFill>
                        <a:latin typeface="Arial" pitchFamily="34" charset="0"/>
                        <a:cs typeface="Arial" pitchFamily="34" charset="0"/>
                      </a:endParaRP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Open label</a:t>
                      </a:r>
                      <a:r>
                        <a:rPr lang="en-CA" sz="1100" kern="1400" baseline="0" dirty="0" smtClean="0">
                          <a:solidFill>
                            <a:srgbClr val="000000"/>
                          </a:solidFill>
                          <a:latin typeface="Arial" pitchFamily="34" charset="0"/>
                          <a:cs typeface="Arial" pitchFamily="34" charset="0"/>
                        </a:rPr>
                        <a:t> glutamine given</a:t>
                      </a:r>
                    </a:p>
                    <a:p>
                      <a:pPr marL="273050" marR="0" indent="-185738"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Unapproved EN formula given</a:t>
                      </a:r>
                      <a:endParaRPr lang="en-CA" sz="1100" kern="1400" dirty="0" smtClean="0">
                        <a:solidFill>
                          <a:srgbClr val="000000"/>
                        </a:solidFill>
                        <a:latin typeface="Arial" pitchFamily="34" charset="0"/>
                        <a:cs typeface="Arial" pitchFamily="34" charset="0"/>
                      </a:endParaRP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Other (specify) _________________________</a:t>
                      </a: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477760">
                <a:tc>
                  <a:txBody>
                    <a:bodyPr/>
                    <a:lstStyle/>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1" kern="1400" dirty="0" smtClean="0">
                          <a:solidFill>
                            <a:schemeClr val="tx1"/>
                          </a:solidFill>
                          <a:latin typeface="Arial" pitchFamily="34" charset="0"/>
                          <a:cs typeface="Arial" pitchFamily="34" charset="0"/>
                        </a:rPr>
                        <a:t>Reason</a:t>
                      </a:r>
                      <a:r>
                        <a:rPr lang="en-US" sz="1100" b="1" kern="1400" baseline="0" dirty="0" smtClean="0">
                          <a:solidFill>
                            <a:schemeClr val="tx1"/>
                          </a:solidFill>
                          <a:latin typeface="Arial" pitchFamily="34" charset="0"/>
                          <a:cs typeface="Arial" pitchFamily="34" charset="0"/>
                        </a:rPr>
                        <a:t> for Violation</a:t>
                      </a:r>
                    </a:p>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0" kern="1400" baseline="0" dirty="0" smtClean="0">
                          <a:solidFill>
                            <a:schemeClr val="tx1"/>
                          </a:solidFill>
                          <a:latin typeface="Arial" pitchFamily="34" charset="0"/>
                          <a:cs typeface="Arial" pitchFamily="34" charset="0"/>
                        </a:rPr>
                        <a:t>Check all that apply</a:t>
                      </a:r>
                    </a:p>
                    <a:p>
                      <a:pPr marL="85725" marR="0" lvl="0" indent="1588" algn="l" defTabSz="914400" rtl="0" eaLnBrk="1" fontAlgn="base" latinLnBrk="0" hangingPunct="1">
                        <a:lnSpc>
                          <a:spcPct val="100000"/>
                        </a:lnSpc>
                        <a:spcBef>
                          <a:spcPct val="0"/>
                        </a:spcBef>
                        <a:spcAft>
                          <a:spcPct val="0"/>
                        </a:spcAft>
                        <a:buClrTx/>
                        <a:buSzTx/>
                        <a:buFontTx/>
                        <a:buNone/>
                        <a:tabLst/>
                        <a:defRPr/>
                      </a:pPr>
                      <a:endParaRPr lang="en-US" sz="1100" b="0" kern="1400" baseline="0" dirty="0" smtClean="0">
                        <a:solidFill>
                          <a:schemeClr val="tx1"/>
                        </a:solidFill>
                        <a:latin typeface="Arial" pitchFamily="34" charset="0"/>
                        <a:cs typeface="Arial" pitchFamily="34" charset="0"/>
                      </a:endParaRPr>
                    </a:p>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b="0" u="sng" kern="1400" baseline="0" dirty="0" smtClean="0">
                          <a:solidFill>
                            <a:schemeClr val="tx1"/>
                          </a:solidFill>
                          <a:latin typeface="Arial" pitchFamily="34" charset="0"/>
                          <a:cs typeface="Arial" pitchFamily="34" charset="0"/>
                        </a:rPr>
                        <a:t>:</a:t>
                      </a:r>
                      <a:r>
                        <a:rPr lang="en-US" sz="1100" b="0" u="none" kern="1400" baseline="0" dirty="0" smtClean="0">
                          <a:solidFill>
                            <a:schemeClr val="tx1"/>
                          </a:solidFill>
                          <a:latin typeface="Arial" pitchFamily="34" charset="0"/>
                          <a:cs typeface="Arial" pitchFamily="34" charset="0"/>
                        </a:rPr>
                        <a:t> Only answer if violation was “Dose delivered over a 3 day average is &lt; 80% prescribed”</a:t>
                      </a:r>
                      <a:endParaRPr lang="en-US" sz="1100" b="0" u="sng" kern="1400" baseline="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L="628650" marR="0" indent="-171450"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High gastric residual</a:t>
                      </a:r>
                      <a:r>
                        <a:rPr lang="en-US" sz="1100" kern="1400" baseline="0" dirty="0" smtClean="0">
                          <a:solidFill>
                            <a:srgbClr val="000000"/>
                          </a:solidFill>
                          <a:latin typeface="Arial" pitchFamily="34" charset="0"/>
                          <a:cs typeface="Arial" pitchFamily="34" charset="0"/>
                        </a:rPr>
                        <a:t> volumes</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Vomiting / emesis</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Bowel perforation / obstruction</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Held for procedure</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Patient declined / refused study supplement</a:t>
                      </a:r>
                    </a:p>
                    <a:p>
                      <a:pPr marL="685800" marR="0" indent="-228600" algn="l" rtl="0">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Other, specify details______________</a:t>
                      </a:r>
                      <a:endParaRPr lang="en-US" sz="1100" b="0" kern="1400" baseline="0" dirty="0" smtClean="0">
                        <a:solidFill>
                          <a:srgbClr val="000000"/>
                        </a:solidFill>
                        <a:latin typeface="Arial" pitchFamily="34" charset="0"/>
                        <a:cs typeface="Arial" pitchFamily="34" charset="0"/>
                      </a:endParaRPr>
                    </a:p>
                    <a:p>
                      <a:pPr marL="273050" marR="0" indent="-185738" algn="l" rtl="0">
                        <a:spcBef>
                          <a:spcPts val="0"/>
                        </a:spcBef>
                        <a:spcAft>
                          <a:spcPts val="0"/>
                        </a:spcAft>
                        <a:buFont typeface="Wingdings" panose="05000000000000000000" pitchFamily="2" charset="2"/>
                        <a:buChar char="q"/>
                      </a:pPr>
                      <a:endParaRPr lang="en-US" sz="1100" kern="1400" baseline="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477760">
                <a:tc>
                  <a:txBody>
                    <a:bodyPr/>
                    <a:lstStyle/>
                    <a:p>
                      <a:pPr marL="85725" marR="0" lvl="0" indent="1588" algn="l" defTabSz="914400" rtl="0" eaLnBrk="1" fontAlgn="base" latinLnBrk="0" hangingPunct="1">
                        <a:lnSpc>
                          <a:spcPct val="100000"/>
                        </a:lnSpc>
                        <a:spcBef>
                          <a:spcPct val="0"/>
                        </a:spcBef>
                        <a:spcAft>
                          <a:spcPct val="0"/>
                        </a:spcAft>
                        <a:buClrTx/>
                        <a:buSzTx/>
                        <a:buFontTx/>
                        <a:buNone/>
                        <a:tabLst/>
                        <a:defRPr/>
                      </a:pPr>
                      <a:r>
                        <a:rPr lang="en-US" sz="1100" b="1" kern="1400" baseline="0" dirty="0" smtClean="0">
                          <a:solidFill>
                            <a:schemeClr val="tx1"/>
                          </a:solidFill>
                          <a:latin typeface="Arial" pitchFamily="34" charset="0"/>
                          <a:cs typeface="Arial" pitchFamily="34" charset="0"/>
                        </a:rPr>
                        <a:t>Are there supporting files to be emailed or faxed?</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Yes, by email (preferred)   </a:t>
                      </a:r>
                    </a:p>
                    <a:p>
                      <a:pPr marL="273050" marR="0" indent="-185738" algn="l" rtl="0">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Yes, by fax</a:t>
                      </a:r>
                    </a:p>
                    <a:p>
                      <a:pPr marL="273050" marR="0" indent="-185738" algn="l" rtl="0">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No</a:t>
                      </a:r>
                      <a:endParaRPr lang="en-US" sz="1100" kern="1400" baseline="0" dirty="0" smtClean="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87312"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b="1" u="sng" kern="1400" baseline="0" dirty="0" smtClean="0">
                          <a:solidFill>
                            <a:schemeClr val="tx1"/>
                          </a:solidFill>
                          <a:latin typeface="Arial" pitchFamily="34" charset="0"/>
                          <a:cs typeface="Arial" pitchFamily="34" charset="0"/>
                        </a:rPr>
                        <a:t>NOTE</a:t>
                      </a:r>
                      <a:r>
                        <a:rPr kumimoji="0" lang="en-US" sz="1100" b="1" i="0" u="none" strike="noStrike" cap="none" normalizeH="0" baseline="0" dirty="0" smtClean="0">
                          <a:ln>
                            <a:noFill/>
                          </a:ln>
                          <a:solidFill>
                            <a:schemeClr val="tx1"/>
                          </a:solidFill>
                          <a:effectLst/>
                          <a:latin typeface="Arial"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cs typeface="Arial" pitchFamily="34" charset="0"/>
                        </a:rPr>
                        <a:t>Remember to de-identify all documents before emailing or faxing.</a:t>
                      </a:r>
                    </a:p>
                  </a:txBody>
                  <a:tcPr marL="18288" marR="18288" marT="18288" marB="18288">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7187">
                <a:tc>
                  <a:txBody>
                    <a:bodyPr/>
                    <a:lstStyle/>
                    <a:p>
                      <a:pPr marL="85725" marR="0" lvl="0" indent="1588"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Action Taken by Research Coordinator/Responsible Delegate</a:t>
                      </a:r>
                    </a:p>
                    <a:p>
                      <a:pPr marL="85725" marR="0" lvl="0" indent="1588"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85725" marR="0" lvl="0" indent="1588"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85725" marR="0" lvl="0" indent="1588"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85725" marR="0" lvl="0" indent="1588"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2">
                  <a:txBody>
                    <a:bodyPr/>
                    <a:lstStyle/>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smtClean="0">
                        <a:solidFill>
                          <a:srgbClr val="000000"/>
                        </a:solidFill>
                        <a:latin typeface="Arial" pitchFamily="34" charset="0"/>
                        <a:cs typeface="Arial" pitchFamily="34" charset="0"/>
                      </a:endParaRPr>
                    </a:p>
                    <a:p>
                      <a:pPr marR="0" lvl="2"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r>
              <a:tr h="216024">
                <a:tc>
                  <a:txBody>
                    <a:bodyPr/>
                    <a:lstStyle/>
                    <a:p>
                      <a:pPr marL="0" marR="0" lvl="0" indent="87313"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chemeClr val="tx1"/>
                          </a:solidFill>
                          <a:latin typeface="Arial" pitchFamily="34" charset="0"/>
                          <a:cs typeface="Arial" pitchFamily="34" charset="0"/>
                        </a:rPr>
                        <a:t>Another Protocol Violation to Add?</a:t>
                      </a:r>
                      <a:endParaRPr lang="en-US" sz="1100" b="1" kern="1400" dirty="0" smtClean="0">
                        <a:solidFill>
                          <a:schemeClr val="tx1"/>
                        </a:solidFill>
                        <a:latin typeface="Arial" pitchFamily="34" charset="0"/>
                        <a:cs typeface="Arial" pitchFamily="34" charset="0"/>
                      </a:endParaRPr>
                    </a:p>
                  </a:txBody>
                  <a:tcPr marL="18288" marR="18288" marT="18288" marB="18288">
                    <a:lnR w="635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tcPr>
                </a:tc>
                <a:tc gridSpan="2">
                  <a:txBody>
                    <a:bodyPr/>
                    <a:lstStyle/>
                    <a:p>
                      <a:pPr marL="171450" marR="0" indent="-171450" algn="l" rtl="0">
                        <a:lnSpc>
                          <a:spcPct val="100000"/>
                        </a:lnSpc>
                        <a:spcBef>
                          <a:spcPts val="0"/>
                        </a:spcBef>
                        <a:spcAft>
                          <a:spcPts val="0"/>
                        </a:spcAft>
                        <a:buFont typeface="Wingdings"/>
                        <a:buChar char="o"/>
                      </a:pPr>
                      <a:r>
                        <a:rPr lang="en-CA" sz="1100" cap="none" baseline="0" dirty="0" smtClean="0">
                          <a:latin typeface="Arial" pitchFamily="34" charset="0"/>
                          <a:ea typeface="MS Mincho"/>
                          <a:cs typeface="Arial" pitchFamily="34" charset="0"/>
                        </a:rPr>
                        <a:t>Yes  </a:t>
                      </a:r>
                      <a:r>
                        <a:rPr lang="en-CA" sz="1100" kern="1400" cap="none" baseline="0" dirty="0" smtClean="0">
                          <a:solidFill>
                            <a:srgbClr val="000000"/>
                          </a:solidFill>
                          <a:latin typeface="Arial" pitchFamily="34" charset="0"/>
                          <a:ea typeface="MS Mincho"/>
                          <a:cs typeface="Arial" pitchFamily="34" charset="0"/>
                        </a:rPr>
                        <a:t>  </a:t>
                      </a: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a:t>
                      </a:r>
                      <a:r>
                        <a:rPr lang="en-CA" sz="1100" cap="none" baseline="0" dirty="0" smtClean="0">
                          <a:latin typeface="Arial" pitchFamily="34" charset="0"/>
                          <a:ea typeface="MS Mincho"/>
                          <a:cs typeface="Arial" pitchFamily="34" charset="0"/>
                        </a:rPr>
                        <a:t>No</a:t>
                      </a:r>
                    </a:p>
                  </a:txBody>
                  <a:tcPr marL="18288" marR="18288" marT="18288" marB="18288">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tc>
              </a:tr>
            </a:tbl>
          </a:graphicData>
        </a:graphic>
      </p:graphicFrame>
      <p:sp>
        <p:nvSpPr>
          <p:cNvPr id="16" name="Text Box 103"/>
          <p:cNvSpPr txBox="1">
            <a:spLocks noChangeArrowheads="1"/>
          </p:cNvSpPr>
          <p:nvPr/>
        </p:nvSpPr>
        <p:spPr bwMode="auto">
          <a:xfrm>
            <a:off x="129832" y="467544"/>
            <a:ext cx="646752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Protocol Violation Form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47</a:t>
            </a:fld>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5586309"/>
              </p:ext>
            </p:extLst>
          </p:nvPr>
        </p:nvGraphicFramePr>
        <p:xfrm>
          <a:off x="188640" y="1081312"/>
          <a:ext cx="6408712" cy="7904450"/>
        </p:xfrm>
        <a:graphic>
          <a:graphicData uri="http://schemas.openxmlformats.org/drawingml/2006/table">
            <a:tbl>
              <a:tblPr/>
              <a:tblGrid>
                <a:gridCol w="1005223"/>
                <a:gridCol w="5403489"/>
              </a:tblGrid>
              <a:tr h="216024">
                <a:tc>
                  <a:txBody>
                    <a:bodyPr/>
                    <a:lstStyle/>
                    <a:p>
                      <a:pPr marR="0" indent="0" algn="l" rtl="0">
                        <a:lnSpc>
                          <a:spcPct val="100000"/>
                        </a:lnSpc>
                        <a:spcBef>
                          <a:spcPts val="0"/>
                        </a:spcBef>
                        <a:spcAft>
                          <a:spcPts val="0"/>
                        </a:spcAft>
                      </a:pPr>
                      <a:r>
                        <a:rPr lang="en-CA" sz="1100" b="1" kern="1400" dirty="0">
                          <a:solidFill>
                            <a:srgbClr val="000000"/>
                          </a:solidFill>
                          <a:latin typeface="Arial" pitchFamily="34" charset="0"/>
                          <a:cs typeface="Arial" pitchFamily="34" charset="0"/>
                        </a:rPr>
                        <a:t>General </a:t>
                      </a:r>
                      <a:r>
                        <a:rPr lang="en-CA" sz="1100" b="1" kern="1400" dirty="0" smtClean="0">
                          <a:solidFill>
                            <a:srgbClr val="000000"/>
                          </a:solidFill>
                          <a:latin typeface="Arial" pitchFamily="34" charset="0"/>
                          <a:cs typeface="Arial" pitchFamily="34" charset="0"/>
                        </a:rPr>
                        <a:t>Instructions</a:t>
                      </a:r>
                      <a:endParaRPr lang="en-CA" sz="1100" b="1" kern="1400" dirty="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lnSpc>
                          <a:spcPct val="100000"/>
                        </a:lnSpc>
                        <a:spcBef>
                          <a:spcPts val="0"/>
                        </a:spcBef>
                        <a:spcAft>
                          <a:spcPts val="0"/>
                        </a:spcAft>
                      </a:pPr>
                      <a:r>
                        <a:rPr lang="en-CA" sz="1100" kern="1400" dirty="0" smtClean="0">
                          <a:solidFill>
                            <a:srgbClr val="000000"/>
                          </a:solidFill>
                          <a:latin typeface="Arial" pitchFamily="34" charset="0"/>
                          <a:cs typeface="Arial" pitchFamily="34" charset="0"/>
                        </a:rPr>
                        <a:t>This data is collected </a:t>
                      </a:r>
                      <a:r>
                        <a:rPr lang="en-CA" sz="1100" kern="1400" dirty="0">
                          <a:solidFill>
                            <a:srgbClr val="000000"/>
                          </a:solidFill>
                          <a:latin typeface="Arial" pitchFamily="34" charset="0"/>
                          <a:cs typeface="Arial" pitchFamily="34" charset="0"/>
                        </a:rPr>
                        <a:t>to determine clinical outcomes related to length </a:t>
                      </a:r>
                      <a:r>
                        <a:rPr lang="en-CA" sz="1100" kern="1400">
                          <a:solidFill>
                            <a:srgbClr val="000000"/>
                          </a:solidFill>
                          <a:latin typeface="Arial" pitchFamily="34" charset="0"/>
                          <a:cs typeface="Arial" pitchFamily="34" charset="0"/>
                        </a:rPr>
                        <a:t>of </a:t>
                      </a:r>
                      <a:r>
                        <a:rPr lang="en-CA" sz="1100" kern="1400" smtClean="0">
                          <a:solidFill>
                            <a:srgbClr val="000000"/>
                          </a:solidFill>
                          <a:latin typeface="Arial" pitchFamily="34" charset="0"/>
                          <a:cs typeface="Arial" pitchFamily="34" charset="0"/>
                        </a:rPr>
                        <a:t>stay</a:t>
                      </a:r>
                      <a:r>
                        <a:rPr lang="en-CA" sz="1100" kern="1400" baseline="0" smtClean="0">
                          <a:solidFill>
                            <a:srgbClr val="000000"/>
                          </a:solidFill>
                          <a:latin typeface="Arial" pitchFamily="34" charset="0"/>
                          <a:cs typeface="Arial" pitchFamily="34" charset="0"/>
                        </a:rPr>
                        <a:t> </a:t>
                      </a:r>
                      <a:r>
                        <a:rPr lang="en-CA" sz="1100" kern="1400" baseline="0" dirty="0" smtClean="0">
                          <a:solidFill>
                            <a:srgbClr val="000000"/>
                          </a:solidFill>
                          <a:latin typeface="Arial" pitchFamily="34" charset="0"/>
                          <a:cs typeface="Arial" pitchFamily="34" charset="0"/>
                        </a:rPr>
                        <a:t>and </a:t>
                      </a:r>
                      <a:r>
                        <a:rPr lang="en-CA" sz="1100" kern="1400" dirty="0" smtClean="0">
                          <a:solidFill>
                            <a:srgbClr val="000000"/>
                          </a:solidFill>
                          <a:latin typeface="Arial" pitchFamily="34" charset="0"/>
                          <a:cs typeface="Arial" pitchFamily="34" charset="0"/>
                        </a:rPr>
                        <a:t>mortality. </a:t>
                      </a:r>
                      <a:endParaRPr lang="en-CA" sz="1100" kern="1400" dirty="0">
                        <a:solidFill>
                          <a:srgbClr val="000000"/>
                        </a:solidFill>
                        <a:latin typeface="Arial" pitchFamily="34" charset="0"/>
                        <a:cs typeface="Arial" pitchFamily="34" charset="0"/>
                      </a:endParaRPr>
                    </a:p>
                  </a:txBody>
                  <a:tcPr marL="19301" marR="19301" marT="19301" marB="19301">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1900">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Duration of Data Collection</a:t>
                      </a:r>
                      <a:endParaRPr lang="en-CA" sz="1100" b="1" kern="1400" dirty="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This</a:t>
                      </a:r>
                      <a:r>
                        <a:rPr lang="en-US" sz="1100" kern="1400" baseline="0" dirty="0" smtClean="0">
                          <a:solidFill>
                            <a:srgbClr val="000000"/>
                          </a:solidFill>
                          <a:latin typeface="Arial" pitchFamily="34" charset="0"/>
                          <a:cs typeface="Arial" pitchFamily="34" charset="0"/>
                        </a:rPr>
                        <a:t> data is to be collected once, following either: Study Day 90, discharge from ACU and hospital, or death – whichever occurs first. </a:t>
                      </a:r>
                      <a:endParaRPr lang="en-CA" sz="1100" kern="1400" dirty="0">
                        <a:solidFill>
                          <a:srgbClr val="000000"/>
                        </a:solidFill>
                        <a:latin typeface="Arial" pitchFamily="34" charset="0"/>
                        <a:cs typeface="Arial" pitchFamily="34" charset="0"/>
                      </a:endParaRPr>
                    </a:p>
                  </a:txBody>
                  <a:tcPr marL="19301" marR="19301" marT="19301" marB="19301">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728062">
                <a:tc>
                  <a:txBody>
                    <a:bodyPr/>
                    <a:lstStyle/>
                    <a:p>
                      <a:pPr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Last Successful</a:t>
                      </a:r>
                      <a:r>
                        <a:rPr lang="en-US" sz="1100" b="1" kern="1400" baseline="0" dirty="0" smtClean="0">
                          <a:solidFill>
                            <a:srgbClr val="000000"/>
                          </a:solidFill>
                          <a:latin typeface="Arial" pitchFamily="34" charset="0"/>
                          <a:cs typeface="Arial" pitchFamily="34" charset="0"/>
                        </a:rPr>
                        <a:t> Graft</a:t>
                      </a:r>
                    </a:p>
                    <a:p>
                      <a:pPr marR="0" indent="0" algn="l" rtl="0">
                        <a:lnSpc>
                          <a:spcPct val="100000"/>
                        </a:lnSpc>
                        <a:spcBef>
                          <a:spcPts val="0"/>
                        </a:spcBef>
                        <a:spcAft>
                          <a:spcPts val="0"/>
                        </a:spcAft>
                      </a:pPr>
                      <a:endParaRPr lang="en-US" sz="1100" b="1" kern="1400" baseline="0" dirty="0" smtClean="0">
                        <a:solidFill>
                          <a:srgbClr val="000000"/>
                        </a:solidFill>
                        <a:latin typeface="Arial" pitchFamily="34" charset="0"/>
                        <a:cs typeface="Arial" pitchFamily="34" charset="0"/>
                      </a:endParaRPr>
                    </a:p>
                    <a:p>
                      <a:pPr marR="0" indent="0" algn="l" rtl="0">
                        <a:lnSpc>
                          <a:spcPct val="100000"/>
                        </a:lnSpc>
                        <a:spcBef>
                          <a:spcPts val="0"/>
                        </a:spcBef>
                        <a:spcAft>
                          <a:spcPts val="0"/>
                        </a:spcAft>
                      </a:pPr>
                      <a:r>
                        <a:rPr lang="en-US" sz="1100" b="1" kern="1400" baseline="0" dirty="0" smtClean="0">
                          <a:solidFill>
                            <a:srgbClr val="000000"/>
                          </a:solidFill>
                          <a:latin typeface="Arial" pitchFamily="34" charset="0"/>
                          <a:cs typeface="Arial" pitchFamily="34" charset="0"/>
                        </a:rPr>
                        <a:t>(</a:t>
                      </a:r>
                      <a:r>
                        <a:rPr lang="en-US" sz="1100" b="1" i="1" kern="1400" baseline="0" dirty="0" smtClean="0">
                          <a:solidFill>
                            <a:srgbClr val="000000"/>
                          </a:solidFill>
                          <a:latin typeface="Arial" pitchFamily="34" charset="0"/>
                          <a:cs typeface="Arial" pitchFamily="34" charset="0"/>
                        </a:rPr>
                        <a:t>Was the last successful graft achieved?</a:t>
                      </a:r>
                      <a:r>
                        <a:rPr lang="en-US" sz="1100" b="1" kern="1400" baseline="0" dirty="0" smtClean="0">
                          <a:solidFill>
                            <a:srgbClr val="000000"/>
                          </a:solidFill>
                          <a:latin typeface="Arial" pitchFamily="34" charset="0"/>
                          <a:cs typeface="Arial" pitchFamily="34" charset="0"/>
                        </a:rPr>
                        <a:t>)</a:t>
                      </a:r>
                      <a:endParaRPr lang="en-US" sz="1100" b="1" kern="1400" dirty="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Indicate whether the last successful graft was achieved by selecting</a:t>
                      </a:r>
                      <a:r>
                        <a:rPr lang="en-US" sz="1100" kern="1400" baseline="0" dirty="0" smtClean="0">
                          <a:solidFill>
                            <a:srgbClr val="000000"/>
                          </a:solidFill>
                          <a:latin typeface="Arial" pitchFamily="34" charset="0"/>
                          <a:cs typeface="Arial" pitchFamily="34" charset="0"/>
                        </a:rPr>
                        <a:t> </a:t>
                      </a:r>
                      <a:r>
                        <a:rPr lang="en-US" sz="1100" i="0" kern="1400" baseline="0" dirty="0" smtClean="0">
                          <a:solidFill>
                            <a:srgbClr val="000000"/>
                          </a:solidFill>
                          <a:latin typeface="Arial" pitchFamily="34" charset="0"/>
                          <a:cs typeface="Arial" pitchFamily="34" charset="0"/>
                        </a:rPr>
                        <a:t>“</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“NO”, or </a:t>
                      </a:r>
                      <a:r>
                        <a:rPr lang="en-US" sz="1100" kern="1400" baseline="0" dirty="0" smtClean="0">
                          <a:solidFill>
                            <a:srgbClr val="000000"/>
                          </a:solidFill>
                          <a:latin typeface="Arial" pitchFamily="34" charset="0"/>
                          <a:cs typeface="Arial" pitchFamily="34" charset="0"/>
                        </a:rPr>
                        <a:t>“Not Available – Consent withdrawn for data collection”</a:t>
                      </a:r>
                      <a:endParaRPr lang="en-CA" sz="1100" kern="1400" dirty="0" smtClean="0">
                        <a:solidFill>
                          <a:srgbClr val="000000"/>
                        </a:solidFill>
                        <a:latin typeface="Arial" pitchFamily="34" charset="0"/>
                        <a:cs typeface="Arial" pitchFamily="34" charset="0"/>
                      </a:endParaRPr>
                    </a:p>
                    <a:p>
                      <a:pPr marL="92075" marR="0" indent="0" algn="l" rtl="0">
                        <a:lnSpc>
                          <a:spcPct val="100000"/>
                        </a:lnSpc>
                        <a:spcBef>
                          <a:spcPts val="0"/>
                        </a:spcBef>
                        <a:spcAft>
                          <a:spcPts val="0"/>
                        </a:spcAft>
                      </a:pPr>
                      <a:r>
                        <a:rPr lang="en-CA" sz="1100" i="0" kern="1400" dirty="0" smtClean="0">
                          <a:solidFill>
                            <a:srgbClr val="000000"/>
                          </a:solidFill>
                          <a:latin typeface="Arial" pitchFamily="34" charset="0"/>
                          <a:cs typeface="Arial" pitchFamily="34" charset="0"/>
                        </a:rPr>
                        <a:t>If “</a:t>
                      </a:r>
                      <a:r>
                        <a:rPr lang="en-CA" sz="1100" b="0" i="0" u="none" kern="1400" dirty="0" smtClean="0">
                          <a:solidFill>
                            <a:srgbClr val="000000"/>
                          </a:solidFill>
                          <a:latin typeface="Arial" pitchFamily="34" charset="0"/>
                          <a:cs typeface="Arial" pitchFamily="34" charset="0"/>
                        </a:rPr>
                        <a:t>YES</a:t>
                      </a:r>
                      <a:r>
                        <a:rPr lang="en-CA" sz="1100" i="0" kern="1400" dirty="0" smtClean="0">
                          <a:solidFill>
                            <a:srgbClr val="000000"/>
                          </a:solidFill>
                          <a:latin typeface="Arial" pitchFamily="34" charset="0"/>
                          <a:cs typeface="Arial" pitchFamily="34" charset="0"/>
                        </a:rPr>
                        <a:t>”, enter the date of the last </a:t>
                      </a:r>
                      <a:r>
                        <a:rPr lang="en-CA" sz="1100" b="0" i="0" kern="1400" dirty="0" smtClean="0">
                          <a:solidFill>
                            <a:srgbClr val="000000"/>
                          </a:solidFill>
                          <a:latin typeface="Arial" pitchFamily="34" charset="0"/>
                          <a:cs typeface="Arial" pitchFamily="34" charset="0"/>
                        </a:rPr>
                        <a:t>successful</a:t>
                      </a:r>
                      <a:r>
                        <a:rPr lang="en-CA" sz="1100" b="1" i="0" kern="1400" dirty="0" smtClean="0">
                          <a:solidFill>
                            <a:srgbClr val="000000"/>
                          </a:solidFill>
                          <a:latin typeface="Arial" pitchFamily="34" charset="0"/>
                          <a:cs typeface="Arial" pitchFamily="34" charset="0"/>
                        </a:rPr>
                        <a:t> </a:t>
                      </a:r>
                      <a:r>
                        <a:rPr lang="en-CA" sz="1100" i="0" kern="1400" dirty="0" smtClean="0">
                          <a:solidFill>
                            <a:srgbClr val="000000"/>
                          </a:solidFill>
                          <a:latin typeface="Arial" pitchFamily="34" charset="0"/>
                          <a:cs typeface="Arial" pitchFamily="34" charset="0"/>
                        </a:rPr>
                        <a:t>graft in the format YYYY-MM-DD.</a:t>
                      </a:r>
                      <a:endParaRPr lang="en-US" sz="1100" i="0" kern="1400" dirty="0" smtClean="0">
                        <a:solidFill>
                          <a:srgbClr val="000000"/>
                        </a:solidFill>
                        <a:latin typeface="Arial" pitchFamily="34" charset="0"/>
                        <a:cs typeface="Arial" pitchFamily="34" charset="0"/>
                      </a:endParaRPr>
                    </a:p>
                    <a:p>
                      <a:pPr marL="92075" marR="0" indent="0" algn="l" rtl="0">
                        <a:lnSpc>
                          <a:spcPct val="100000"/>
                        </a:lnSpc>
                        <a:spcBef>
                          <a:spcPts val="0"/>
                        </a:spcBef>
                        <a:spcAft>
                          <a:spcPts val="0"/>
                        </a:spcAft>
                      </a:pPr>
                      <a:r>
                        <a:rPr lang="en-US" sz="1100" i="0" kern="1400" dirty="0" smtClean="0">
                          <a:solidFill>
                            <a:srgbClr val="000000"/>
                          </a:solidFill>
                          <a:latin typeface="Arial" pitchFamily="34" charset="0"/>
                          <a:cs typeface="Arial" pitchFamily="34" charset="0"/>
                        </a:rPr>
                        <a:t>If “</a:t>
                      </a:r>
                      <a:r>
                        <a:rPr lang="en-US" sz="1100" b="0" i="0" u="none" kern="1400" dirty="0" smtClean="0">
                          <a:solidFill>
                            <a:srgbClr val="000000"/>
                          </a:solidFill>
                          <a:latin typeface="Arial" pitchFamily="34" charset="0"/>
                          <a:cs typeface="Arial" pitchFamily="34" charset="0"/>
                        </a:rPr>
                        <a:t>NO</a:t>
                      </a:r>
                      <a:r>
                        <a:rPr lang="en-US" sz="1100" i="0" kern="1400" dirty="0" smtClean="0">
                          <a:solidFill>
                            <a:srgbClr val="000000"/>
                          </a:solidFill>
                          <a:latin typeface="Arial" pitchFamily="34" charset="0"/>
                          <a:cs typeface="Arial" pitchFamily="34" charset="0"/>
                        </a:rPr>
                        <a:t>”, select</a:t>
                      </a:r>
                      <a:r>
                        <a:rPr lang="en-US" sz="1100" i="0" kern="1400" baseline="0" dirty="0" smtClean="0">
                          <a:solidFill>
                            <a:srgbClr val="000000"/>
                          </a:solidFill>
                          <a:latin typeface="Arial" pitchFamily="34" charset="0"/>
                          <a:cs typeface="Arial" pitchFamily="34" charset="0"/>
                        </a:rPr>
                        <a:t> the reason the last successful graft was never achieved:</a:t>
                      </a:r>
                    </a:p>
                    <a:p>
                      <a:pPr marL="730250" marR="0" lvl="1" indent="-185738" algn="l" rtl="0">
                        <a:lnSpc>
                          <a:spcPct val="100000"/>
                        </a:lnSpc>
                        <a:spcBef>
                          <a:spcPts val="0"/>
                        </a:spcBef>
                        <a:spcAft>
                          <a:spcPts val="0"/>
                        </a:spcAft>
                        <a:buFont typeface="Wingdings" panose="05000000000000000000" pitchFamily="2" charset="2"/>
                        <a:buChar char="q"/>
                      </a:pPr>
                      <a:r>
                        <a:rPr lang="en-CA" sz="1100" kern="1400" dirty="0" smtClean="0">
                          <a:solidFill>
                            <a:srgbClr val="000000"/>
                          </a:solidFill>
                          <a:latin typeface="Arial" pitchFamily="34" charset="0"/>
                          <a:cs typeface="Arial" pitchFamily="34" charset="0"/>
                        </a:rPr>
                        <a:t>Death</a:t>
                      </a:r>
                    </a:p>
                    <a:p>
                      <a:pPr marL="730250" marR="0" lvl="1" indent="-185738" algn="l" rtl="0">
                        <a:lnSpc>
                          <a:spcPct val="100000"/>
                        </a:lnSpc>
                        <a:spcBef>
                          <a:spcPts val="0"/>
                        </a:spcBef>
                        <a:spcAft>
                          <a:spcPts val="0"/>
                        </a:spcAft>
                        <a:buFont typeface="Wingdings" panose="05000000000000000000" pitchFamily="2" charset="2"/>
                        <a:buChar char="q"/>
                      </a:pPr>
                      <a:r>
                        <a:rPr lang="en-US" sz="1100" kern="1400" dirty="0" smtClean="0">
                          <a:solidFill>
                            <a:srgbClr val="000000"/>
                          </a:solidFill>
                          <a:latin typeface="Arial" pitchFamily="34" charset="0"/>
                          <a:cs typeface="Arial" pitchFamily="34" charset="0"/>
                        </a:rPr>
                        <a:t>Withdrew</a:t>
                      </a:r>
                      <a:r>
                        <a:rPr lang="en-US" sz="1100" kern="1400" baseline="0" dirty="0" smtClean="0">
                          <a:solidFill>
                            <a:srgbClr val="000000"/>
                          </a:solidFill>
                          <a:latin typeface="Arial" pitchFamily="34" charset="0"/>
                          <a:cs typeface="Arial" pitchFamily="34" charset="0"/>
                        </a:rPr>
                        <a:t> Life Sustaining Therapies</a:t>
                      </a:r>
                    </a:p>
                    <a:p>
                      <a:pPr marL="730250" marR="0" lvl="1" indent="-185738" algn="l" rtl="0">
                        <a:lnSpc>
                          <a:spcPct val="100000"/>
                        </a:lnSpc>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Discharged without receiving a graft</a:t>
                      </a:r>
                    </a:p>
                    <a:p>
                      <a:pPr marL="730250" marR="0" lvl="1" indent="-185738" algn="l" rtl="0">
                        <a:lnSpc>
                          <a:spcPct val="100000"/>
                        </a:lnSpc>
                        <a:spcBef>
                          <a:spcPts val="0"/>
                        </a:spcBef>
                        <a:spcAft>
                          <a:spcPts val="0"/>
                        </a:spcAft>
                        <a:buFont typeface="Wingdings" panose="05000000000000000000" pitchFamily="2" charset="2"/>
                        <a:buChar char="q"/>
                      </a:pPr>
                      <a:r>
                        <a:rPr lang="en-US" sz="1100" kern="1400" baseline="0" dirty="0" smtClean="0">
                          <a:solidFill>
                            <a:srgbClr val="000000"/>
                          </a:solidFill>
                          <a:latin typeface="Arial" pitchFamily="34" charset="0"/>
                          <a:cs typeface="Arial" pitchFamily="34" charset="0"/>
                        </a:rPr>
                        <a:t>Receiving grafts after Consent Withdrawn for intervention</a:t>
                      </a:r>
                    </a:p>
                    <a:p>
                      <a:pPr marL="730250" marR="0" lvl="1" indent="-18573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Receiving grafts after ACU discharge (&lt; 3 </a:t>
                      </a:r>
                      <a:r>
                        <a:rPr lang="en-US" sz="1100" kern="1400" cap="none" baseline="0" dirty="0" err="1" smtClean="0">
                          <a:solidFill>
                            <a:srgbClr val="000000"/>
                          </a:solidFill>
                          <a:latin typeface="Arial" pitchFamily="34" charset="0"/>
                          <a:cs typeface="Arial" pitchFamily="34" charset="0"/>
                        </a:rPr>
                        <a:t>mo</a:t>
                      </a:r>
                      <a:r>
                        <a:rPr lang="en-US" sz="1100" kern="1400" cap="none" baseline="0" dirty="0" smtClean="0">
                          <a:solidFill>
                            <a:srgbClr val="000000"/>
                          </a:solidFill>
                          <a:latin typeface="Arial" pitchFamily="34" charset="0"/>
                          <a:cs typeface="Arial" pitchFamily="34" charset="0"/>
                        </a:rPr>
                        <a:t>)</a:t>
                      </a:r>
                    </a:p>
                    <a:p>
                      <a:pPr marL="730250" marR="0" lvl="1" indent="-18573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Still receiving grafts in ACU at 3 months</a:t>
                      </a:r>
                    </a:p>
                    <a:p>
                      <a:pPr marL="730250" marR="0" lvl="1" indent="-185738"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Other (specify)</a:t>
                      </a:r>
                    </a:p>
                    <a:p>
                      <a:pPr marL="889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kern="1400" cap="none" baseline="0" dirty="0" smtClean="0">
                          <a:solidFill>
                            <a:srgbClr val="000000"/>
                          </a:solidFill>
                          <a:latin typeface="Arial" pitchFamily="34" charset="0"/>
                          <a:cs typeface="Arial" pitchFamily="34" charset="0"/>
                        </a:rPr>
                        <a:t>If the patient chooses to stop taking the study product (withdraws consent for intervention) and is still receiving grafts &gt;3 days after the last dose of study product was received, select </a:t>
                      </a:r>
                      <a:r>
                        <a:rPr lang="en-US" sz="1100" i="1" kern="1400" cap="none" baseline="0" dirty="0" smtClean="0">
                          <a:solidFill>
                            <a:srgbClr val="000000"/>
                          </a:solidFill>
                          <a:latin typeface="Arial" pitchFamily="34" charset="0"/>
                          <a:cs typeface="Arial" pitchFamily="34" charset="0"/>
                        </a:rPr>
                        <a:t>“NO” </a:t>
                      </a:r>
                      <a:r>
                        <a:rPr lang="en-US" sz="1100" kern="1400" cap="none" baseline="0" dirty="0" smtClean="0">
                          <a:solidFill>
                            <a:srgbClr val="000000"/>
                          </a:solidFill>
                          <a:latin typeface="Arial" pitchFamily="34" charset="0"/>
                          <a:cs typeface="Arial" pitchFamily="34" charset="0"/>
                        </a:rPr>
                        <a:t>and choose </a:t>
                      </a:r>
                      <a:r>
                        <a:rPr lang="en-US" sz="1100" i="1" kern="1400" cap="none" baseline="0" dirty="0" smtClean="0">
                          <a:solidFill>
                            <a:srgbClr val="000000"/>
                          </a:solidFill>
                          <a:latin typeface="Arial" pitchFamily="34" charset="0"/>
                          <a:cs typeface="Arial" pitchFamily="34" charset="0"/>
                        </a:rPr>
                        <a:t>“Receiving grafts after Consent Withdrawn for intervention”</a:t>
                      </a:r>
                      <a:r>
                        <a:rPr lang="en-US" sz="1100" kern="1400" cap="none" baseline="0" dirty="0" smtClean="0">
                          <a:solidFill>
                            <a:srgbClr val="000000"/>
                          </a:solidFill>
                          <a:latin typeface="Arial" pitchFamily="34" charset="0"/>
                          <a:cs typeface="Arial" pitchFamily="34" charset="0"/>
                        </a:rPr>
                        <a:t>. </a:t>
                      </a:r>
                    </a:p>
                  </a:txBody>
                  <a:tcPr marL="19301" marR="19301" marT="19301" marB="19301">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88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Consent</a:t>
                      </a:r>
                      <a:r>
                        <a:rPr lang="en-US" sz="1100" b="1" kern="1400" baseline="0" dirty="0" smtClean="0">
                          <a:solidFill>
                            <a:srgbClr val="000000"/>
                          </a:solidFill>
                          <a:latin typeface="Arial" pitchFamily="34" charset="0"/>
                          <a:cs typeface="Arial" pitchFamily="34" charset="0"/>
                        </a:rPr>
                        <a:t> withdrawn / denied during this ACU stay?</a:t>
                      </a:r>
                      <a:endParaRPr lang="en-US" sz="1100" b="1" kern="1400" dirty="0" smtClean="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US" sz="1100" b="0" i="0" u="none" kern="1400" dirty="0" smtClean="0">
                          <a:solidFill>
                            <a:srgbClr val="000000"/>
                          </a:solidFill>
                          <a:latin typeface="Arial" pitchFamily="34" charset="0"/>
                          <a:cs typeface="Arial" pitchFamily="34" charset="0"/>
                        </a:rPr>
                        <a:t>If</a:t>
                      </a:r>
                      <a:r>
                        <a:rPr lang="en-US" sz="1100" b="0" i="0" u="none" kern="1400" baseline="0" dirty="0" smtClean="0">
                          <a:solidFill>
                            <a:srgbClr val="000000"/>
                          </a:solidFill>
                          <a:latin typeface="Arial" pitchFamily="34" charset="0"/>
                          <a:cs typeface="Arial" pitchFamily="34" charset="0"/>
                        </a:rPr>
                        <a:t> consent was withdrawn or denied during this ACU stay, indicate by selecting “YES”. </a:t>
                      </a:r>
                    </a:p>
                    <a:p>
                      <a:pPr marL="8890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400" baseline="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b="0" i="0" u="none" kern="1400" baseline="0" dirty="0" smtClean="0">
                          <a:solidFill>
                            <a:srgbClr val="000000"/>
                          </a:solidFill>
                          <a:latin typeface="Arial" pitchFamily="34" charset="0"/>
                          <a:cs typeface="Arial" pitchFamily="34" charset="0"/>
                        </a:rPr>
                        <a:t>If “YES”, enter the date and time consent was withdrawn/denied and choose the type of withdrawal/denial from the list below:</a:t>
                      </a:r>
                    </a:p>
                    <a:p>
                      <a:pPr marL="7175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b="0" i="0" u="none" kern="1400" dirty="0" smtClean="0">
                          <a:solidFill>
                            <a:srgbClr val="000000"/>
                          </a:solidFill>
                          <a:latin typeface="Arial" pitchFamily="34" charset="0"/>
                          <a:cs typeface="Arial" pitchFamily="34" charset="0"/>
                        </a:rPr>
                        <a:t>Stop intervention, continue data collection</a:t>
                      </a:r>
                    </a:p>
                    <a:p>
                      <a:pPr marL="7175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b="0" i="0" u="none" kern="1400" dirty="0" smtClean="0">
                          <a:solidFill>
                            <a:srgbClr val="000000"/>
                          </a:solidFill>
                          <a:latin typeface="Arial" pitchFamily="34" charset="0"/>
                          <a:cs typeface="Arial" pitchFamily="34" charset="0"/>
                        </a:rPr>
                        <a:t>Stop intervention, stop data collection (keep</a:t>
                      </a:r>
                      <a:r>
                        <a:rPr lang="en-US" sz="1100" b="0" i="0" u="none" kern="1400" baseline="0" dirty="0" smtClean="0">
                          <a:solidFill>
                            <a:srgbClr val="000000"/>
                          </a:solidFill>
                          <a:latin typeface="Arial" pitchFamily="34" charset="0"/>
                          <a:cs typeface="Arial" pitchFamily="34" charset="0"/>
                        </a:rPr>
                        <a:t> previous data)</a:t>
                      </a:r>
                    </a:p>
                    <a:p>
                      <a:pPr marL="7175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b="0" i="0" u="none" kern="1400" baseline="0" dirty="0" smtClean="0">
                          <a:solidFill>
                            <a:srgbClr val="000000"/>
                          </a:solidFill>
                          <a:latin typeface="Arial" pitchFamily="34" charset="0"/>
                          <a:cs typeface="Arial" pitchFamily="34" charset="0"/>
                        </a:rPr>
                        <a:t>Stop intervention, stop data collection (discard previous data)</a:t>
                      </a:r>
                      <a:endParaRPr lang="en-CA" sz="1100" b="0" i="0" u="none" kern="1400" dirty="0" smtClean="0">
                        <a:solidFill>
                          <a:srgbClr val="000000"/>
                        </a:solidFill>
                        <a:latin typeface="Arial" pitchFamily="34" charset="0"/>
                        <a:cs typeface="Arial" pitchFamily="34" charset="0"/>
                      </a:endParaRPr>
                    </a:p>
                  </a:txBody>
                  <a:tcPr marL="19301" marR="19301" marT="19301" marB="19301">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163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ACU Stay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a:t>
                      </a:r>
                      <a:r>
                        <a:rPr lang="en-US" sz="1100" b="1" i="1" kern="1400" dirty="0" smtClean="0">
                          <a:solidFill>
                            <a:srgbClr val="000000"/>
                          </a:solidFill>
                          <a:latin typeface="Arial" pitchFamily="34" charset="0"/>
                          <a:cs typeface="Arial" pitchFamily="34" charset="0"/>
                        </a:rPr>
                        <a:t>Did the patient die during this ACU stay?</a:t>
                      </a:r>
                      <a:r>
                        <a:rPr lang="en-US" sz="1100" b="1" kern="1400" dirty="0" smtClean="0">
                          <a:solidFill>
                            <a:srgbClr val="000000"/>
                          </a:solidFill>
                          <a:latin typeface="Arial" pitchFamily="34" charset="0"/>
                          <a:cs typeface="Arial" pitchFamily="34" charset="0"/>
                        </a:rPr>
                        <a:t>)</a:t>
                      </a:r>
                      <a:endParaRPr lang="en-US" sz="1100" kern="1400" dirty="0" smtClean="0">
                        <a:solidFill>
                          <a:srgbClr val="000000"/>
                        </a:solidFill>
                        <a:latin typeface="Arial" pitchFamily="34" charset="0"/>
                        <a:cs typeface="Arial" pitchFamily="34" charset="0"/>
                      </a:endParaRPr>
                    </a:p>
                    <a:p>
                      <a:pPr marR="0" indent="0" algn="l" rtl="0">
                        <a:lnSpc>
                          <a:spcPct val="100000"/>
                        </a:lnSpc>
                        <a:spcBef>
                          <a:spcPts val="0"/>
                        </a:spcBef>
                        <a:spcAft>
                          <a:spcPts val="0"/>
                        </a:spcAft>
                      </a:pPr>
                      <a:endParaRPr lang="en-US" sz="1100" kern="1400" dirty="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lnSpc>
                          <a:spcPct val="100000"/>
                        </a:lnSpc>
                        <a:spcBef>
                          <a:spcPts val="0"/>
                        </a:spcBef>
                        <a:spcAft>
                          <a:spcPts val="0"/>
                        </a:spcAft>
                      </a:pPr>
                      <a:r>
                        <a:rPr lang="en-CA" sz="1100" kern="1400" dirty="0" smtClean="0">
                          <a:solidFill>
                            <a:srgbClr val="000000"/>
                          </a:solidFill>
                          <a:latin typeface="Arial" pitchFamily="34" charset="0"/>
                          <a:cs typeface="Arial" pitchFamily="34" charset="0"/>
                        </a:rPr>
                        <a:t>Select</a:t>
                      </a:r>
                      <a:r>
                        <a:rPr lang="en-CA" sz="1100" kern="1400" baseline="0" dirty="0" smtClean="0">
                          <a:solidFill>
                            <a:srgbClr val="000000"/>
                          </a:solidFill>
                          <a:latin typeface="Arial" pitchFamily="34" charset="0"/>
                          <a:cs typeface="Arial" pitchFamily="34" charset="0"/>
                        </a:rPr>
                        <a:t> the appropriate response to indicate whether</a:t>
                      </a:r>
                      <a:r>
                        <a:rPr lang="en-CA" sz="1100" kern="1400" dirty="0" smtClean="0">
                          <a:solidFill>
                            <a:srgbClr val="000000"/>
                          </a:solidFill>
                          <a:latin typeface="Arial" pitchFamily="34" charset="0"/>
                          <a:cs typeface="Arial" pitchFamily="34" charset="0"/>
                        </a:rPr>
                        <a:t> the patient died during this ACU stay, was discharged, or is still in ACU at 3 months</a:t>
                      </a:r>
                      <a:r>
                        <a:rPr lang="en-CA" sz="1100" kern="1400" baseline="0" dirty="0" smtClean="0">
                          <a:solidFill>
                            <a:srgbClr val="000000"/>
                          </a:solidFill>
                          <a:latin typeface="Arial" pitchFamily="34" charset="0"/>
                          <a:cs typeface="Arial" pitchFamily="34" charset="0"/>
                        </a:rPr>
                        <a:t> after admission.</a:t>
                      </a:r>
                    </a:p>
                    <a:p>
                      <a:pPr marL="88900" marR="0" indent="0" algn="l" rtl="0">
                        <a:lnSpc>
                          <a:spcPct val="100000"/>
                        </a:lnSpc>
                        <a:spcBef>
                          <a:spcPts val="0"/>
                        </a:spcBef>
                        <a:spcAft>
                          <a:spcPts val="0"/>
                        </a:spcAft>
                      </a:pPr>
                      <a:endParaRPr lang="en-CA" sz="110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pPr>
                      <a:r>
                        <a:rPr lang="en-US" sz="1100" i="0" kern="1400" baseline="0" dirty="0" smtClean="0">
                          <a:solidFill>
                            <a:srgbClr val="000000"/>
                          </a:solidFill>
                          <a:latin typeface="Arial" pitchFamily="34" charset="0"/>
                          <a:cs typeface="Arial" pitchFamily="34" charset="0"/>
                        </a:rPr>
                        <a:t>If “</a:t>
                      </a:r>
                      <a:r>
                        <a:rPr lang="en-US" sz="1100" b="1" i="0" u="none" kern="1400" baseline="0" dirty="0" smtClean="0">
                          <a:solidFill>
                            <a:srgbClr val="000000"/>
                          </a:solidFill>
                          <a:latin typeface="Arial" pitchFamily="34" charset="0"/>
                          <a:cs typeface="Arial" pitchFamily="34" charset="0"/>
                        </a:rPr>
                        <a:t>YES</a:t>
                      </a:r>
                      <a:r>
                        <a:rPr lang="en-US" sz="1100" i="0" kern="1400" baseline="0" dirty="0" smtClean="0">
                          <a:solidFill>
                            <a:srgbClr val="000000"/>
                          </a:solidFill>
                          <a:latin typeface="Arial" pitchFamily="34" charset="0"/>
                          <a:cs typeface="Arial" pitchFamily="34" charset="0"/>
                        </a:rPr>
                        <a:t>”, the patient died during ACU stay, record the death date (YYYY-MM-DD), time (HH:MM, 24hr) and cause of death. (Space provided to record cause of death at the bottom of “Hospital Overview 2/2” worksheet. </a:t>
                      </a:r>
                    </a:p>
                    <a:p>
                      <a:pPr marL="88900" marR="0" indent="0" algn="l" rtl="0">
                        <a:lnSpc>
                          <a:spcPct val="100000"/>
                        </a:lnSpc>
                        <a:spcBef>
                          <a:spcPts val="0"/>
                        </a:spcBef>
                        <a:spcAft>
                          <a:spcPts val="0"/>
                        </a:spcAft>
                      </a:pPr>
                      <a:endParaRPr lang="en-US" sz="1100" b="1" i="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b="1" i="0" kern="1400" baseline="0" dirty="0" smtClean="0">
                          <a:solidFill>
                            <a:srgbClr val="000000"/>
                          </a:solidFill>
                          <a:latin typeface="Arial" pitchFamily="34" charset="0"/>
                          <a:cs typeface="Arial" pitchFamily="34" charset="0"/>
                        </a:rPr>
                        <a:t>:</a:t>
                      </a:r>
                      <a:r>
                        <a:rPr lang="en-US" sz="1100" b="0" i="0" kern="1400" baseline="0" dirty="0" smtClean="0">
                          <a:solidFill>
                            <a:srgbClr val="000000"/>
                          </a:solidFill>
                          <a:latin typeface="Arial" pitchFamily="34" charset="0"/>
                          <a:cs typeface="Arial" pitchFamily="34" charset="0"/>
                        </a:rPr>
                        <a:t> Record the date and time documented on the death certificate. If this is not available, record the date and time from the physicians NOTE. If this is not available, record the date and time documented in the nurse’s charting</a:t>
                      </a:r>
                      <a:br>
                        <a:rPr lang="en-US" sz="1100" b="0" i="0" kern="1400" baseline="0" dirty="0" smtClean="0">
                          <a:solidFill>
                            <a:srgbClr val="000000"/>
                          </a:solidFill>
                          <a:latin typeface="Arial" pitchFamily="34" charset="0"/>
                          <a:cs typeface="Arial" pitchFamily="34" charset="0"/>
                        </a:rPr>
                      </a:br>
                      <a:endParaRPr lang="en-US" sz="1100" b="0" i="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pPr>
                      <a:r>
                        <a:rPr lang="en-US" sz="1100" b="1" u="sng" kern="1400" baseline="0" dirty="0" smtClean="0">
                          <a:solidFill>
                            <a:schemeClr val="tx1"/>
                          </a:solidFill>
                          <a:latin typeface="Arial" pitchFamily="34" charset="0"/>
                          <a:cs typeface="Arial" pitchFamily="34" charset="0"/>
                        </a:rPr>
                        <a:t>NOTE</a:t>
                      </a:r>
                      <a:r>
                        <a:rPr lang="en-US" sz="1100" b="1" i="0" kern="1400" baseline="0" dirty="0" smtClean="0">
                          <a:solidFill>
                            <a:srgbClr val="000000"/>
                          </a:solidFill>
                          <a:latin typeface="Arial" pitchFamily="34" charset="0"/>
                          <a:cs typeface="Arial" pitchFamily="34" charset="0"/>
                        </a:rPr>
                        <a:t>:</a:t>
                      </a:r>
                      <a:r>
                        <a:rPr lang="en-US" sz="1100" b="0" i="0" kern="1400" baseline="0" dirty="0" smtClean="0">
                          <a:solidFill>
                            <a:srgbClr val="000000"/>
                          </a:solidFill>
                          <a:latin typeface="Arial" pitchFamily="34" charset="0"/>
                          <a:cs typeface="Arial" pitchFamily="34" charset="0"/>
                        </a:rPr>
                        <a:t> </a:t>
                      </a:r>
                      <a:r>
                        <a:rPr lang="en-CA" sz="1100" i="0" kern="1400" dirty="0" smtClean="0">
                          <a:solidFill>
                            <a:srgbClr val="000000"/>
                          </a:solidFill>
                          <a:latin typeface="Arial" pitchFamily="34" charset="0"/>
                          <a:cs typeface="Arial" pitchFamily="34" charset="0"/>
                        </a:rPr>
                        <a:t>Document the cause of death from a post mortem report.  If this is not available, record cause of death from the death certificate. </a:t>
                      </a:r>
                      <a:endParaRPr lang="en-US" sz="1100" i="0" kern="140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endParaRPr lang="en-US" sz="1100" i="0" kern="140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i="0" kern="1400" dirty="0" smtClean="0">
                          <a:solidFill>
                            <a:srgbClr val="000000"/>
                          </a:solidFill>
                          <a:latin typeface="Arial" pitchFamily="34" charset="0"/>
                          <a:cs typeface="Arial" pitchFamily="34" charset="0"/>
                        </a:rPr>
                        <a:t>If “</a:t>
                      </a:r>
                      <a:r>
                        <a:rPr lang="en-US" sz="1100" b="1" i="0" u="none" kern="1400" dirty="0" smtClean="0">
                          <a:solidFill>
                            <a:srgbClr val="000000"/>
                          </a:solidFill>
                          <a:latin typeface="Arial" pitchFamily="34" charset="0"/>
                          <a:cs typeface="Arial" pitchFamily="34" charset="0"/>
                        </a:rPr>
                        <a:t>NO,</a:t>
                      </a:r>
                      <a:r>
                        <a:rPr lang="en-US" sz="1100" b="1" i="0" u="none" kern="1400" baseline="0" dirty="0" smtClean="0">
                          <a:solidFill>
                            <a:srgbClr val="000000"/>
                          </a:solidFill>
                          <a:latin typeface="Arial" pitchFamily="34" charset="0"/>
                          <a:cs typeface="Arial" pitchFamily="34" charset="0"/>
                        </a:rPr>
                        <a:t> Patient Discharged</a:t>
                      </a:r>
                      <a:r>
                        <a:rPr lang="en-US" sz="1100" b="0" i="0" u="none" kern="1400" baseline="0" dirty="0" smtClean="0">
                          <a:solidFill>
                            <a:srgbClr val="000000"/>
                          </a:solidFill>
                          <a:latin typeface="Arial" pitchFamily="34" charset="0"/>
                          <a:cs typeface="Arial" pitchFamily="34" charset="0"/>
                        </a:rPr>
                        <a:t>”, enter the date (YYYY-MM-DD) and time (HH:MM, 24hr) the patient was actually discharged from the ACU. </a:t>
                      </a:r>
                    </a:p>
                    <a:p>
                      <a:pPr marL="8890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400" baseline="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b="0" i="0" u="none" kern="1400" baseline="0" dirty="0" smtClean="0">
                          <a:solidFill>
                            <a:srgbClr val="000000"/>
                          </a:solidFill>
                          <a:latin typeface="Arial" pitchFamily="34" charset="0"/>
                          <a:cs typeface="Arial" pitchFamily="34" charset="0"/>
                        </a:rPr>
                        <a:t>If the patient is still in the ACU 3 months after admission, select “</a:t>
                      </a:r>
                      <a:r>
                        <a:rPr lang="en-US" sz="1100" b="1" i="0" u="none" kern="1400" baseline="0" dirty="0" smtClean="0">
                          <a:solidFill>
                            <a:srgbClr val="000000"/>
                          </a:solidFill>
                          <a:latin typeface="Arial" pitchFamily="34" charset="0"/>
                          <a:cs typeface="Arial" pitchFamily="34" charset="0"/>
                        </a:rPr>
                        <a:t>NO, Patient Still In ACU At 3 months</a:t>
                      </a:r>
                      <a:r>
                        <a:rPr lang="en-US" sz="1100" b="0" i="0" u="none" kern="1400" baseline="0" dirty="0" smtClean="0">
                          <a:solidFill>
                            <a:srgbClr val="000000"/>
                          </a:solidFill>
                          <a:latin typeface="Arial" pitchFamily="34" charset="0"/>
                          <a:cs typeface="Arial" pitchFamily="34" charset="0"/>
                        </a:rPr>
                        <a:t>”.</a:t>
                      </a:r>
                      <a:endParaRPr lang="en-CA" sz="1100" b="0" i="0" u="none" kern="1400" dirty="0" smtClean="0">
                        <a:solidFill>
                          <a:srgbClr val="000000"/>
                        </a:solidFill>
                        <a:latin typeface="Arial" pitchFamily="34" charset="0"/>
                        <a:cs typeface="Arial" pitchFamily="34" charset="0"/>
                      </a:endParaRPr>
                    </a:p>
                  </a:txBody>
                  <a:tcPr marL="19301" marR="19301" marT="19301" marB="19301">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Text Box 5"/>
          <p:cNvSpPr txBox="1">
            <a:spLocks noChangeArrowheads="1"/>
          </p:cNvSpPr>
          <p:nvPr/>
        </p:nvSpPr>
        <p:spPr bwMode="auto">
          <a:xfrm>
            <a:off x="188640" y="795560"/>
            <a:ext cx="5200883"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Hospitalization Overview Instructions</a:t>
            </a:r>
            <a:r>
              <a:rPr kumimoji="0" lang="en-US" sz="1400" b="0" i="0" u="none" strike="noStrike" cap="none" normalizeH="0" dirty="0" smtClean="0">
                <a:ln>
                  <a:noFill/>
                </a:ln>
                <a:solidFill>
                  <a:srgbClr val="000000"/>
                </a:solidFill>
                <a:effectLst/>
                <a:latin typeface="Arial" pitchFamily="34" charset="0"/>
                <a:ea typeface="Times New Roman" pitchFamily="18" charset="0"/>
                <a:cs typeface="Arial" pitchFamily="34" charset="0"/>
              </a:rPr>
              <a:t>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4"/>
            <a:ext cx="1440160" cy="62628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48</a:t>
            </a:fld>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3029031"/>
              </p:ext>
            </p:extLst>
          </p:nvPr>
        </p:nvGraphicFramePr>
        <p:xfrm>
          <a:off x="116632" y="1109688"/>
          <a:ext cx="6588000" cy="7926808"/>
        </p:xfrm>
        <a:graphic>
          <a:graphicData uri="http://schemas.openxmlformats.org/drawingml/2006/table">
            <a:tbl>
              <a:tblPr/>
              <a:tblGrid>
                <a:gridCol w="977351"/>
                <a:gridCol w="5610649"/>
              </a:tblGrid>
              <a:tr h="216024">
                <a:tc>
                  <a:txBody>
                    <a:bodyPr/>
                    <a:lstStyle/>
                    <a:p>
                      <a:pPr marR="0" indent="0" algn="l" rtl="0">
                        <a:lnSpc>
                          <a:spcPct val="100000"/>
                        </a:lnSpc>
                        <a:spcBef>
                          <a:spcPts val="0"/>
                        </a:spcBef>
                        <a:spcAft>
                          <a:spcPts val="0"/>
                        </a:spcAft>
                      </a:pPr>
                      <a:r>
                        <a:rPr lang="en-US" sz="1100" b="0" kern="1400" dirty="0" smtClean="0">
                          <a:solidFill>
                            <a:srgbClr val="000000"/>
                          </a:solidFill>
                          <a:latin typeface="Arial" pitchFamily="34" charset="0"/>
                          <a:cs typeface="Arial" pitchFamily="34" charset="0"/>
                        </a:rPr>
                        <a:t>(</a:t>
                      </a:r>
                      <a:r>
                        <a:rPr lang="en-US" sz="1100" b="1" kern="1400" dirty="0" smtClean="0">
                          <a:solidFill>
                            <a:srgbClr val="000000"/>
                          </a:solidFill>
                          <a:latin typeface="Arial" pitchFamily="34" charset="0"/>
                          <a:cs typeface="Arial" pitchFamily="34" charset="0"/>
                        </a:rPr>
                        <a:t>Was the patient re-admitted to the ACU?)</a:t>
                      </a:r>
                    </a:p>
                    <a:p>
                      <a:pPr marR="0" indent="0" algn="l" rtl="0">
                        <a:lnSpc>
                          <a:spcPct val="100000"/>
                        </a:lnSpc>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l" rtl="0">
                        <a:lnSpc>
                          <a:spcPct val="100000"/>
                        </a:lnSpc>
                        <a:spcBef>
                          <a:spcPts val="0"/>
                        </a:spcBef>
                        <a:spcAft>
                          <a:spcPts val="0"/>
                        </a:spcAft>
                      </a:pPr>
                      <a:r>
                        <a:rPr lang="en-US" sz="1100" b="0" kern="1400" baseline="0" dirty="0" smtClean="0">
                          <a:solidFill>
                            <a:srgbClr val="000000"/>
                          </a:solidFill>
                          <a:latin typeface="Arial" pitchFamily="34" charset="0"/>
                          <a:cs typeface="Arial" pitchFamily="34" charset="0"/>
                        </a:rPr>
                        <a:t>Only record if patient was readmitted to ACU </a:t>
                      </a:r>
                      <a:r>
                        <a:rPr lang="en-US" sz="1100" b="1" u="sng" kern="1400" dirty="0" smtClean="0">
                          <a:solidFill>
                            <a:srgbClr val="000000"/>
                          </a:solidFill>
                          <a:latin typeface="Arial" pitchFamily="34" charset="0"/>
                          <a:cs typeface="Arial" pitchFamily="34" charset="0"/>
                        </a:rPr>
                        <a:t>before</a:t>
                      </a:r>
                      <a:r>
                        <a:rPr lang="en-US" sz="1100" b="0" kern="1400" baseline="0" dirty="0" smtClean="0">
                          <a:solidFill>
                            <a:srgbClr val="000000"/>
                          </a:solidFill>
                          <a:latin typeface="Arial" pitchFamily="34" charset="0"/>
                          <a:cs typeface="Arial" pitchFamily="34" charset="0"/>
                        </a:rPr>
                        <a:t> being discharged from hospital</a:t>
                      </a:r>
                      <a:endParaRPr lang="en-US" sz="1100" b="0" kern="1400" dirty="0">
                        <a:solidFill>
                          <a:srgbClr val="000000"/>
                        </a:solidFill>
                        <a:latin typeface="Arial" pitchFamily="34" charset="0"/>
                        <a:cs typeface="Arial" pitchFamily="34" charset="0"/>
                      </a:endParaRPr>
                    </a:p>
                  </a:txBody>
                  <a:tcPr marL="19301" marR="19301" marT="19301" marB="19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88900" marR="0" indent="0" algn="l" rtl="0">
                        <a:lnSpc>
                          <a:spcPct val="100000"/>
                        </a:lnSpc>
                        <a:spcBef>
                          <a:spcPts val="0"/>
                        </a:spcBef>
                        <a:spcAft>
                          <a:spcPts val="0"/>
                        </a:spcAft>
                      </a:pPr>
                      <a:r>
                        <a:rPr lang="en-US" sz="1100" kern="1400" dirty="0" smtClean="0">
                          <a:solidFill>
                            <a:srgbClr val="000000"/>
                          </a:solidFill>
                          <a:latin typeface="Arial" pitchFamily="34" charset="0"/>
                          <a:cs typeface="Arial" pitchFamily="34" charset="0"/>
                        </a:rPr>
                        <a:t>Indicate if the patient was readmitted to your ACU from another ward within your</a:t>
                      </a:r>
                      <a:r>
                        <a:rPr lang="en-US" sz="1100" kern="1400" baseline="0" dirty="0" smtClean="0">
                          <a:solidFill>
                            <a:srgbClr val="000000"/>
                          </a:solidFill>
                          <a:latin typeface="Arial" pitchFamily="34" charset="0"/>
                          <a:cs typeface="Arial" pitchFamily="34" charset="0"/>
                        </a:rPr>
                        <a:t> hospital by </a:t>
                      </a:r>
                      <a:r>
                        <a:rPr lang="en-US" sz="1100" i="0" kern="1400" baseline="0" dirty="0" smtClean="0">
                          <a:solidFill>
                            <a:srgbClr val="000000"/>
                          </a:solidFill>
                          <a:latin typeface="Arial" pitchFamily="34" charset="0"/>
                          <a:cs typeface="Arial" pitchFamily="34" charset="0"/>
                        </a:rPr>
                        <a:t>selecting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or “NO. </a:t>
                      </a:r>
                    </a:p>
                    <a:p>
                      <a:pPr marL="88900" marR="0" indent="0" algn="l" rtl="0">
                        <a:lnSpc>
                          <a:spcPct val="100000"/>
                        </a:lnSpc>
                        <a:spcBef>
                          <a:spcPts val="0"/>
                        </a:spcBef>
                        <a:spcAft>
                          <a:spcPts val="0"/>
                        </a:spcAft>
                      </a:pPr>
                      <a:endParaRPr lang="en-US" sz="1100" i="0" kern="140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pPr>
                      <a:r>
                        <a:rPr lang="en-US" sz="1100" i="0" kern="1400" dirty="0" smtClean="0">
                          <a:solidFill>
                            <a:srgbClr val="000000"/>
                          </a:solidFill>
                          <a:latin typeface="Arial" pitchFamily="34" charset="0"/>
                          <a:cs typeface="Arial" pitchFamily="34" charset="0"/>
                        </a:rPr>
                        <a:t>If "YES"</a:t>
                      </a:r>
                    </a:p>
                    <a:p>
                      <a:pPr marL="260350" marR="0" indent="-171450" algn="l" rtl="0">
                        <a:lnSpc>
                          <a:spcPct val="100000"/>
                        </a:lnSpc>
                        <a:spcBef>
                          <a:spcPts val="0"/>
                        </a:spcBef>
                        <a:spcAft>
                          <a:spcPts val="0"/>
                        </a:spcAft>
                        <a:buFont typeface="Arial" panose="020B0604020202020204" pitchFamily="34" charset="0"/>
                        <a:buChar char="•"/>
                      </a:pPr>
                      <a:r>
                        <a:rPr lang="en-US" sz="1100" i="0" kern="1400" baseline="0" dirty="0" smtClean="0">
                          <a:solidFill>
                            <a:srgbClr val="000000"/>
                          </a:solidFill>
                          <a:latin typeface="Arial" pitchFamily="34" charset="0"/>
                          <a:cs typeface="Arial" pitchFamily="34" charset="0"/>
                        </a:rPr>
                        <a:t>E</a:t>
                      </a:r>
                      <a:r>
                        <a:rPr lang="en-US" sz="1100" i="0" kern="1400" dirty="0" smtClean="0">
                          <a:solidFill>
                            <a:srgbClr val="000000"/>
                          </a:solidFill>
                          <a:latin typeface="Arial" pitchFamily="34" charset="0"/>
                          <a:cs typeface="Arial" pitchFamily="34" charset="0"/>
                        </a:rPr>
                        <a:t>nter the readmission</a:t>
                      </a:r>
                      <a:r>
                        <a:rPr lang="en-US" sz="1100" i="0" kern="1400" baseline="0" dirty="0" smtClean="0">
                          <a:solidFill>
                            <a:srgbClr val="000000"/>
                          </a:solidFill>
                          <a:latin typeface="Arial" pitchFamily="34" charset="0"/>
                          <a:cs typeface="Arial" pitchFamily="34" charset="0"/>
                        </a:rPr>
                        <a:t> date (YYYY-MM-DD) and time (HH:MM, 24hr).</a:t>
                      </a:r>
                    </a:p>
                    <a:p>
                      <a:pPr marL="260350" marR="0" indent="-171450" algn="l" rtl="0">
                        <a:lnSpc>
                          <a:spcPct val="100000"/>
                        </a:lnSpc>
                        <a:spcBef>
                          <a:spcPts val="0"/>
                        </a:spcBef>
                        <a:spcAft>
                          <a:spcPts val="0"/>
                        </a:spcAft>
                        <a:buFont typeface="Arial" panose="020B0604020202020204" pitchFamily="34" charset="0"/>
                        <a:buChar char="•"/>
                      </a:pPr>
                      <a:r>
                        <a:rPr lang="en-US" sz="1100" i="0" kern="1400" dirty="0" smtClean="0">
                          <a:solidFill>
                            <a:srgbClr val="000000"/>
                          </a:solidFill>
                          <a:latin typeface="Arial" pitchFamily="34" charset="0"/>
                          <a:cs typeface="Arial" pitchFamily="34" charset="0"/>
                        </a:rPr>
                        <a:t>Indicate</a:t>
                      </a:r>
                      <a:r>
                        <a:rPr lang="en-US" sz="1100" i="0" kern="1400" baseline="0" dirty="0" smtClean="0">
                          <a:solidFill>
                            <a:srgbClr val="000000"/>
                          </a:solidFill>
                          <a:latin typeface="Arial" pitchFamily="34" charset="0"/>
                          <a:cs typeface="Arial" pitchFamily="34" charset="0"/>
                        </a:rPr>
                        <a:t> if consent was withdrawn/denied during this ACU stay, by selecting “YES” or “NO”.</a:t>
                      </a:r>
                    </a:p>
                    <a:p>
                      <a:pPr marL="260350" marR="0" indent="-171450" algn="l" rtl="0">
                        <a:lnSpc>
                          <a:spcPct val="100000"/>
                        </a:lnSpc>
                        <a:spcBef>
                          <a:spcPts val="0"/>
                        </a:spcBef>
                        <a:spcAft>
                          <a:spcPts val="0"/>
                        </a:spcAft>
                        <a:buFont typeface="Arial" panose="020B0604020202020204" pitchFamily="34" charset="0"/>
                        <a:buChar char="•"/>
                      </a:pPr>
                      <a:endParaRPr lang="en-US" sz="1100" i="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buFont typeface="Arial" panose="020B0604020202020204" pitchFamily="34" charset="0"/>
                        <a:buNone/>
                      </a:pPr>
                      <a:r>
                        <a:rPr lang="en-US" sz="1100" i="0" kern="1400" baseline="0" dirty="0" smtClean="0">
                          <a:solidFill>
                            <a:srgbClr val="000000"/>
                          </a:solidFill>
                          <a:latin typeface="Arial" pitchFamily="34" charset="0"/>
                          <a:cs typeface="Arial" pitchFamily="34" charset="0"/>
                        </a:rPr>
                        <a:t>If “</a:t>
                      </a:r>
                      <a:r>
                        <a:rPr lang="en-US" sz="1100" b="0" i="0" u="none" kern="1400" baseline="0" dirty="0" smtClean="0">
                          <a:solidFill>
                            <a:srgbClr val="000000"/>
                          </a:solidFill>
                          <a:latin typeface="Arial" pitchFamily="34" charset="0"/>
                          <a:cs typeface="Arial" pitchFamily="34" charset="0"/>
                        </a:rPr>
                        <a:t>YES</a:t>
                      </a:r>
                      <a:r>
                        <a:rPr lang="en-US" sz="1100" i="0" kern="1400" baseline="0" dirty="0" smtClean="0">
                          <a:solidFill>
                            <a:srgbClr val="000000"/>
                          </a:solidFill>
                          <a:latin typeface="Arial" pitchFamily="34" charset="0"/>
                          <a:cs typeface="Arial" pitchFamily="34" charset="0"/>
                        </a:rPr>
                        <a:t>”, enter the </a:t>
                      </a:r>
                      <a:r>
                        <a:rPr lang="en-CA" sz="1100" i="0" kern="1400" dirty="0" smtClean="0">
                          <a:solidFill>
                            <a:srgbClr val="000000"/>
                          </a:solidFill>
                          <a:latin typeface="Arial" pitchFamily="34" charset="0"/>
                          <a:cs typeface="Arial" pitchFamily="34" charset="0"/>
                        </a:rPr>
                        <a:t>date (YYYY-MM-DD)</a:t>
                      </a:r>
                      <a:r>
                        <a:rPr lang="en-CA" sz="1100" i="0" kern="1400" baseline="0" dirty="0" smtClean="0">
                          <a:solidFill>
                            <a:srgbClr val="000000"/>
                          </a:solidFill>
                          <a:latin typeface="Arial" pitchFamily="34" charset="0"/>
                          <a:cs typeface="Arial" pitchFamily="34" charset="0"/>
                        </a:rPr>
                        <a:t> and time (HH:MM, 24hr), and type of withdrawal </a:t>
                      </a:r>
                      <a:r>
                        <a:rPr lang="en-CA" sz="1100" kern="1400" baseline="0" dirty="0" smtClean="0">
                          <a:solidFill>
                            <a:srgbClr val="000000"/>
                          </a:solidFill>
                          <a:latin typeface="Arial" pitchFamily="34" charset="0"/>
                          <a:cs typeface="Arial" pitchFamily="34" charset="0"/>
                        </a:rPr>
                        <a:t>/ denial by selecting one of the options below:</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dirty="0" smtClean="0">
                          <a:solidFill>
                            <a:srgbClr val="000000"/>
                          </a:solidFill>
                          <a:latin typeface="Arial" pitchFamily="34" charset="0"/>
                          <a:cs typeface="Arial" pitchFamily="34" charset="0"/>
                        </a:rPr>
                        <a:t>Stop data collection (keep previous data)</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dirty="0" smtClean="0">
                          <a:solidFill>
                            <a:srgbClr val="000000"/>
                          </a:solidFill>
                          <a:latin typeface="Arial" pitchFamily="34" charset="0"/>
                          <a:cs typeface="Arial" pitchFamily="34" charset="0"/>
                        </a:rPr>
                        <a:t>Stop data collection (discard previous data)</a:t>
                      </a:r>
                    </a:p>
                    <a:p>
                      <a:pPr marL="546100" marR="0" lvl="1" indent="0" algn="l" defTabSz="914400" rtl="0" eaLnBrk="1" fontAlgn="auto" latinLnBrk="0" hangingPunct="1">
                        <a:lnSpc>
                          <a:spcPct val="100000"/>
                        </a:lnSpc>
                        <a:spcBef>
                          <a:spcPts val="0"/>
                        </a:spcBef>
                        <a:spcAft>
                          <a:spcPts val="0"/>
                        </a:spcAft>
                        <a:buClrTx/>
                        <a:buSzTx/>
                        <a:buFont typeface="Wingdings"/>
                        <a:buNone/>
                        <a:tabLst/>
                        <a:defRPr/>
                      </a:pPr>
                      <a:endParaRPr lang="en-CA" sz="1100" kern="1400" dirty="0" smtClean="0">
                        <a:solidFill>
                          <a:srgbClr val="000000"/>
                        </a:solidFill>
                        <a:latin typeface="Arial" pitchFamily="34" charset="0"/>
                        <a:cs typeface="Arial" pitchFamily="34" charset="0"/>
                      </a:endParaRPr>
                    </a:p>
                    <a:p>
                      <a:pPr marL="260350" marR="0" lvl="0" indent="-171450" algn="l" rtl="0">
                        <a:lnSpc>
                          <a:spcPct val="100000"/>
                        </a:lnSpc>
                        <a:spcBef>
                          <a:spcPts val="0"/>
                        </a:spcBef>
                        <a:spcAft>
                          <a:spcPts val="0"/>
                        </a:spcAft>
                        <a:buFont typeface="Arial" panose="020B0604020202020204" pitchFamily="34" charset="0"/>
                        <a:buChar char="•"/>
                      </a:pPr>
                      <a:r>
                        <a:rPr lang="en-US" sz="1100" kern="1400" baseline="0" dirty="0" smtClean="0">
                          <a:solidFill>
                            <a:srgbClr val="000000"/>
                          </a:solidFill>
                          <a:latin typeface="Arial" pitchFamily="34" charset="0"/>
                          <a:cs typeface="Arial" pitchFamily="34" charset="0"/>
                        </a:rPr>
                        <a:t>Repeat the steps above for the question “Did the patient die during this ACU stay?”</a:t>
                      </a:r>
                    </a:p>
                    <a:p>
                      <a:pPr marL="260350" marR="0" indent="-171450" algn="l" rtl="0">
                        <a:lnSpc>
                          <a:spcPct val="100000"/>
                        </a:lnSpc>
                        <a:spcBef>
                          <a:spcPts val="0"/>
                        </a:spcBef>
                        <a:spcAft>
                          <a:spcPts val="0"/>
                        </a:spcAft>
                        <a:buFont typeface="Arial" panose="020B0604020202020204" pitchFamily="34" charset="0"/>
                        <a:buChar char="•"/>
                      </a:pPr>
                      <a:r>
                        <a:rPr lang="en-US" sz="1100" kern="1400" baseline="0" dirty="0" smtClean="0">
                          <a:solidFill>
                            <a:srgbClr val="000000"/>
                          </a:solidFill>
                          <a:latin typeface="Arial" pitchFamily="34" charset="0"/>
                          <a:cs typeface="Arial" pitchFamily="34" charset="0"/>
                        </a:rPr>
                        <a:t>Record up to 5 ACU admissions (including initial admission). Once the patient is discharged from your hospital, do </a:t>
                      </a:r>
                      <a:r>
                        <a:rPr lang="en-US" sz="1100" b="1" u="sng" kern="1400" baseline="0" dirty="0" smtClean="0">
                          <a:solidFill>
                            <a:srgbClr val="000000"/>
                          </a:solidFill>
                          <a:latin typeface="Arial" pitchFamily="34" charset="0"/>
                          <a:cs typeface="Arial" pitchFamily="34" charset="0"/>
                        </a:rPr>
                        <a:t>NOT</a:t>
                      </a:r>
                      <a:r>
                        <a:rPr lang="en-US" sz="1100" kern="1400" baseline="0" dirty="0" smtClean="0">
                          <a:solidFill>
                            <a:srgbClr val="000000"/>
                          </a:solidFill>
                          <a:latin typeface="Arial" pitchFamily="34" charset="0"/>
                          <a:cs typeface="Arial" pitchFamily="34" charset="0"/>
                        </a:rPr>
                        <a:t> record ACU re-admissions.</a:t>
                      </a:r>
                    </a:p>
                    <a:p>
                      <a:pPr marL="88900" marR="0" indent="0" algn="l" rtl="0">
                        <a:lnSpc>
                          <a:spcPct val="100000"/>
                        </a:lnSpc>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pPr>
                      <a:r>
                        <a:rPr lang="en-US" sz="1100" kern="1400" baseline="0" dirty="0" smtClean="0">
                          <a:solidFill>
                            <a:srgbClr val="000000"/>
                          </a:solidFill>
                          <a:latin typeface="Arial" pitchFamily="34" charset="0"/>
                          <a:cs typeface="Arial" pitchFamily="34" charset="0"/>
                        </a:rPr>
                        <a:t>If "NO", the patient was not re-admitted, complete the Hospital Stay data.</a:t>
                      </a:r>
                      <a:endParaRPr lang="en-CA" sz="1100" kern="1400" dirty="0">
                        <a:solidFill>
                          <a:srgbClr val="000000"/>
                        </a:solidFill>
                        <a:latin typeface="Arial" pitchFamily="34" charset="0"/>
                        <a:cs typeface="Arial" pitchFamily="34" charset="0"/>
                      </a:endParaRPr>
                    </a:p>
                  </a:txBody>
                  <a:tcPr marL="19301" marR="19301" marT="19301" marB="19301">
                    <a:lnL w="12700" cap="flat" cmpd="sng" algn="ctr">
                      <a:solidFill>
                        <a:schemeClr val="tx1"/>
                      </a:solidFill>
                      <a:prstDash val="solid"/>
                      <a:round/>
                      <a:headEnd type="none" w="med" len="med"/>
                      <a:tailEnd type="none" w="med" len="med"/>
                    </a:lnL>
                  </a:tcPr>
                </a:tc>
              </a:tr>
              <a:tr h="143122">
                <a:tc gridSpan="2">
                  <a:txBody>
                    <a:bodyPr/>
                    <a:lstStyle/>
                    <a:p>
                      <a:pPr marR="0" indent="0" algn="l" rtl="0">
                        <a:spcBef>
                          <a:spcPts val="0"/>
                        </a:spcBef>
                        <a:spcAft>
                          <a:spcPts val="0"/>
                        </a:spcAft>
                      </a:pPr>
                      <a:r>
                        <a:rPr lang="en-US" sz="1100" kern="1400" dirty="0" smtClean="0">
                          <a:solidFill>
                            <a:srgbClr val="000000"/>
                          </a:solidFill>
                          <a:latin typeface="Arial" pitchFamily="34" charset="0"/>
                          <a:cs typeface="Arial" pitchFamily="34" charset="0"/>
                        </a:rPr>
                        <a:t>Hospital Stay</a:t>
                      </a:r>
                      <a:endParaRPr lang="en-US" sz="1100" kern="1400" dirty="0">
                        <a:solidFill>
                          <a:srgbClr val="000000"/>
                        </a:solidFill>
                        <a:latin typeface="Arial" pitchFamily="34" charset="0"/>
                        <a:cs typeface="Arial" pitchFamily="34" charset="0"/>
                      </a:endParaRPr>
                    </a:p>
                  </a:txBody>
                  <a:tcPr marL="19301" marR="19301" marT="19301" marB="193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r>
              <a:tr h="626068">
                <a:tc>
                  <a:txBody>
                    <a:bodyPr/>
                    <a:lstStyle/>
                    <a:p>
                      <a:pPr marR="0" indent="0" algn="l" rtl="0">
                        <a:spcBef>
                          <a:spcPts val="0"/>
                        </a:spcBef>
                        <a:spcAft>
                          <a:spcPts val="0"/>
                        </a:spcAft>
                        <a:tabLst/>
                      </a:pPr>
                      <a:r>
                        <a:rPr lang="en-US" sz="1100" b="1" kern="1400" dirty="0" smtClean="0">
                          <a:solidFill>
                            <a:srgbClr val="000000"/>
                          </a:solidFill>
                          <a:latin typeface="Arial" pitchFamily="34" charset="0"/>
                          <a:cs typeface="Arial" pitchFamily="34" charset="0"/>
                        </a:rPr>
                        <a:t>Consent withdrawn / denied</a:t>
                      </a:r>
                      <a:r>
                        <a:rPr lang="en-US" sz="1100" b="1" kern="1400" baseline="0" dirty="0" smtClean="0">
                          <a:solidFill>
                            <a:srgbClr val="000000"/>
                          </a:solidFill>
                          <a:latin typeface="Arial" pitchFamily="34" charset="0"/>
                          <a:cs typeface="Arial" pitchFamily="34" charset="0"/>
                        </a:rPr>
                        <a:t> during this Hospital stay?</a:t>
                      </a:r>
                      <a:endParaRPr lang="en-US" sz="1100" b="1" kern="1400" dirty="0">
                        <a:solidFill>
                          <a:srgbClr val="000000"/>
                        </a:solidFill>
                        <a:latin typeface="Arial" pitchFamily="34" charset="0"/>
                        <a:cs typeface="Arial" pitchFamily="34" charset="0"/>
                      </a:endParaRPr>
                    </a:p>
                  </a:txBody>
                  <a:tcPr marL="19301" marR="19301" marT="19301" marB="1930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rgbClr val="000000"/>
                          </a:solidFill>
                          <a:latin typeface="Arial" pitchFamily="34" charset="0"/>
                          <a:cs typeface="Arial" pitchFamily="34" charset="0"/>
                        </a:rPr>
                        <a:t>NOTE:</a:t>
                      </a:r>
                      <a:r>
                        <a:rPr lang="en-US" sz="1100" b="0" kern="1400" baseline="0" dirty="0" smtClean="0">
                          <a:solidFill>
                            <a:srgbClr val="000000"/>
                          </a:solidFill>
                          <a:latin typeface="Arial" pitchFamily="34" charset="0"/>
                          <a:cs typeface="Arial" pitchFamily="34" charset="0"/>
                        </a:rPr>
                        <a:t> Only answer “YES” if consent was withdrawn/denied for </a:t>
                      </a:r>
                      <a:r>
                        <a:rPr lang="en-US" sz="1100" b="1" u="sng" kern="1400" baseline="0" dirty="0" smtClean="0">
                          <a:solidFill>
                            <a:srgbClr val="000000"/>
                          </a:solidFill>
                          <a:latin typeface="Arial" pitchFamily="34" charset="0"/>
                          <a:cs typeface="Arial" pitchFamily="34" charset="0"/>
                        </a:rPr>
                        <a:t>data collection</a:t>
                      </a:r>
                      <a:r>
                        <a:rPr lang="en-US" sz="1100" b="0" u="none" kern="1400" baseline="0" dirty="0" smtClean="0">
                          <a:solidFill>
                            <a:srgbClr val="000000"/>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a:t>
                      </a:r>
                      <a:r>
                        <a:rPr lang="en-US" sz="1100" b="0" i="1" kern="1400" baseline="0" dirty="0" smtClean="0">
                          <a:solidFill>
                            <a:srgbClr val="000000"/>
                          </a:solidFill>
                          <a:latin typeface="Arial" pitchFamily="34" charset="0"/>
                          <a:cs typeface="Arial" pitchFamily="34" charset="0"/>
                        </a:rPr>
                        <a:t>not IP</a:t>
                      </a:r>
                      <a:r>
                        <a:rPr lang="en-US" sz="1100" b="0" kern="1400" baseline="0" dirty="0" smtClean="0">
                          <a:solidFill>
                            <a:srgbClr val="000000"/>
                          </a:solidFill>
                          <a:latin typeface="Arial" pitchFamily="34" charset="0"/>
                          <a:cs typeface="Arial" pitchFamily="34" charset="0"/>
                        </a:rPr>
                        <a:t>) after the patient was discharged from the ACU, but prior to hospital discharge.</a:t>
                      </a:r>
                    </a:p>
                    <a:p>
                      <a:pPr marL="88900" marR="0" indent="0" algn="l" rtl="0">
                        <a:lnSpc>
                          <a:spcPct val="100000"/>
                        </a:lnSpc>
                        <a:spcBef>
                          <a:spcPts val="0"/>
                        </a:spcBef>
                        <a:spcAft>
                          <a:spcPts val="0"/>
                        </a:spcAft>
                        <a:buFont typeface="Arial" panose="020B0604020202020204" pitchFamily="34" charset="0"/>
                        <a:buNone/>
                      </a:pPr>
                      <a:endParaRPr lang="en-US" sz="1100" i="0" kern="1400" baseline="0" dirty="0" smtClean="0">
                        <a:solidFill>
                          <a:srgbClr val="000000"/>
                        </a:solidFill>
                        <a:latin typeface="Arial" pitchFamily="34" charset="0"/>
                        <a:cs typeface="Arial" pitchFamily="34" charset="0"/>
                      </a:endParaRPr>
                    </a:p>
                    <a:p>
                      <a:pPr marL="88900" marR="0" indent="0" algn="l" rtl="0">
                        <a:lnSpc>
                          <a:spcPct val="100000"/>
                        </a:lnSpc>
                        <a:spcBef>
                          <a:spcPts val="0"/>
                        </a:spcBef>
                        <a:spcAft>
                          <a:spcPts val="0"/>
                        </a:spcAft>
                        <a:buFont typeface="Arial" panose="020B0604020202020204" pitchFamily="34" charset="0"/>
                        <a:buNone/>
                      </a:pPr>
                      <a:r>
                        <a:rPr lang="en-US" sz="1100" i="0" kern="1400" baseline="0" dirty="0" smtClean="0">
                          <a:solidFill>
                            <a:srgbClr val="000000"/>
                          </a:solidFill>
                          <a:latin typeface="Arial" pitchFamily="34" charset="0"/>
                          <a:cs typeface="Arial" pitchFamily="34" charset="0"/>
                        </a:rPr>
                        <a:t>If “</a:t>
                      </a:r>
                      <a:r>
                        <a:rPr lang="en-US" sz="1100" b="0" i="0" u="none" kern="1400" baseline="0" dirty="0" smtClean="0">
                          <a:solidFill>
                            <a:srgbClr val="000000"/>
                          </a:solidFill>
                          <a:latin typeface="Arial" pitchFamily="34" charset="0"/>
                          <a:cs typeface="Arial" pitchFamily="34" charset="0"/>
                        </a:rPr>
                        <a:t>YES</a:t>
                      </a:r>
                      <a:r>
                        <a:rPr lang="en-US" sz="1100" i="0" kern="1400" baseline="0" dirty="0" smtClean="0">
                          <a:solidFill>
                            <a:srgbClr val="000000"/>
                          </a:solidFill>
                          <a:latin typeface="Arial" pitchFamily="34" charset="0"/>
                          <a:cs typeface="Arial" pitchFamily="34" charset="0"/>
                        </a:rPr>
                        <a:t>”, follow the instructions above for consent withdrawn/denied during ACU re-admission.</a:t>
                      </a:r>
                      <a:endParaRPr lang="en-CA" sz="1100" b="0" kern="1400" baseline="0" dirty="0" smtClean="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55510">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Did </a:t>
                      </a:r>
                      <a:r>
                        <a:rPr lang="en-US" sz="1100" b="1" kern="1400" dirty="0">
                          <a:solidFill>
                            <a:srgbClr val="000000"/>
                          </a:solidFill>
                          <a:latin typeface="Arial" pitchFamily="34" charset="0"/>
                          <a:cs typeface="Arial" pitchFamily="34" charset="0"/>
                        </a:rPr>
                        <a:t>the patient die in Hospital</a:t>
                      </a:r>
                      <a:r>
                        <a:rPr lang="en-US" sz="1100" b="1" kern="1400" dirty="0" smtClean="0">
                          <a:solidFill>
                            <a:srgbClr val="000000"/>
                          </a:solidFill>
                          <a:latin typeface="Arial" pitchFamily="34" charset="0"/>
                          <a:cs typeface="Arial" pitchFamily="34" charset="0"/>
                        </a:rPr>
                        <a:t>?</a:t>
                      </a: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Discharge t</a:t>
                      </a:r>
                      <a:r>
                        <a:rPr lang="en-US" sz="1100" b="1" kern="1400" dirty="0" smtClean="0">
                          <a:solidFill>
                            <a:srgbClr val="000000"/>
                          </a:solidFill>
                          <a:latin typeface="Arial" pitchFamily="34" charset="0"/>
                          <a:cs typeface="Arial" pitchFamily="34" charset="0"/>
                        </a:rPr>
                        <a:t>ime not available?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Discharged to?</a:t>
                      </a: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9301" marR="19301" marT="19301" marB="1930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Indicate</a:t>
                      </a:r>
                      <a:r>
                        <a:rPr lang="en-CA" sz="1100" kern="1400" baseline="0" dirty="0" smtClean="0">
                          <a:solidFill>
                            <a:srgbClr val="000000"/>
                          </a:solidFill>
                          <a:latin typeface="Arial" pitchFamily="34" charset="0"/>
                          <a:cs typeface="Arial" pitchFamily="34" charset="0"/>
                        </a:rPr>
                        <a:t> if patient </a:t>
                      </a:r>
                      <a:r>
                        <a:rPr lang="en-CA" sz="1100" kern="1400" dirty="0" smtClean="0">
                          <a:solidFill>
                            <a:srgbClr val="000000"/>
                          </a:solidFill>
                          <a:latin typeface="Arial" pitchFamily="34" charset="0"/>
                          <a:cs typeface="Arial" pitchFamily="34" charset="0"/>
                        </a:rPr>
                        <a:t>died in hospital</a:t>
                      </a:r>
                      <a:r>
                        <a:rPr lang="en-CA" sz="1100" kern="1400" baseline="0" dirty="0" smtClean="0">
                          <a:solidFill>
                            <a:srgbClr val="000000"/>
                          </a:solidFill>
                          <a:latin typeface="Arial" pitchFamily="34" charset="0"/>
                          <a:cs typeface="Arial" pitchFamily="34" charset="0"/>
                        </a:rPr>
                        <a:t> by </a:t>
                      </a:r>
                      <a:r>
                        <a:rPr lang="en-CA" sz="1100" i="0" kern="1400" baseline="0" dirty="0" smtClean="0">
                          <a:solidFill>
                            <a:srgbClr val="000000"/>
                          </a:solidFill>
                          <a:latin typeface="Arial" pitchFamily="34" charset="0"/>
                          <a:cs typeface="Arial" pitchFamily="34" charset="0"/>
                        </a:rPr>
                        <a:t>selecting “YES”</a:t>
                      </a:r>
                      <a:r>
                        <a:rPr lang="en-CA" sz="1100" i="1" kern="1400" dirty="0" smtClean="0">
                          <a:solidFill>
                            <a:srgbClr val="000000"/>
                          </a:solidFill>
                          <a:latin typeface="Arial" pitchFamily="34" charset="0"/>
                          <a:cs typeface="Arial" pitchFamily="34" charset="0"/>
                        </a:rPr>
                        <a:t>,</a:t>
                      </a:r>
                      <a:r>
                        <a:rPr lang="en-CA" sz="1100" kern="1400" dirty="0" smtClean="0">
                          <a:solidFill>
                            <a:srgbClr val="000000"/>
                          </a:solidFill>
                          <a:latin typeface="Arial" pitchFamily="34" charset="0"/>
                          <a:cs typeface="Arial" pitchFamily="34" charset="0"/>
                        </a:rPr>
                        <a:t> “No,</a:t>
                      </a:r>
                      <a:r>
                        <a:rPr lang="en-CA" sz="1100" kern="1400" baseline="0" dirty="0" smtClean="0">
                          <a:solidFill>
                            <a:srgbClr val="000000"/>
                          </a:solidFill>
                          <a:latin typeface="Arial" pitchFamily="34" charset="0"/>
                          <a:cs typeface="Arial" pitchFamily="34" charset="0"/>
                        </a:rPr>
                        <a:t> Patient Discharged”</a:t>
                      </a:r>
                      <a:r>
                        <a:rPr lang="en-CA" sz="1100" kern="1400" dirty="0" smtClean="0">
                          <a:solidFill>
                            <a:srgbClr val="000000"/>
                          </a:solidFill>
                          <a:latin typeface="Arial" pitchFamily="34" charset="0"/>
                          <a:cs typeface="Arial" pitchFamily="34" charset="0"/>
                        </a:rPr>
                        <a:t>, or “No, Patient Still In</a:t>
                      </a:r>
                      <a:r>
                        <a:rPr lang="en-CA" sz="1100" kern="1400" baseline="0" dirty="0" smtClean="0">
                          <a:solidFill>
                            <a:srgbClr val="000000"/>
                          </a:solidFill>
                          <a:latin typeface="Arial" pitchFamily="34" charset="0"/>
                          <a:cs typeface="Arial" pitchFamily="34" charset="0"/>
                        </a:rPr>
                        <a:t> ACU At 3 months”. </a:t>
                      </a:r>
                    </a:p>
                    <a:p>
                      <a:pPr marL="88900" marR="0" indent="0" algn="l" rtl="0">
                        <a:spcBef>
                          <a:spcPts val="0"/>
                        </a:spcBef>
                        <a:spcAft>
                          <a:spcPts val="0"/>
                        </a:spcAft>
                      </a:pPr>
                      <a:endParaRPr lang="en-US" sz="1100" kern="1400" baseline="0" dirty="0" smtClean="0">
                        <a:solidFill>
                          <a:srgbClr val="000000"/>
                        </a:solidFill>
                        <a:latin typeface="Arial" pitchFamily="34" charset="0"/>
                        <a:cs typeface="Arial" pitchFamily="34" charset="0"/>
                      </a:endParaRPr>
                    </a:p>
                    <a:p>
                      <a:pPr marL="88900" marR="0" indent="0" algn="l" rtl="0">
                        <a:spcBef>
                          <a:spcPts val="0"/>
                        </a:spcBef>
                        <a:spcAft>
                          <a:spcPts val="600"/>
                        </a:spcAft>
                      </a:pPr>
                      <a:r>
                        <a:rPr lang="en-US" sz="1100" i="0" kern="1400" baseline="0" dirty="0" smtClean="0">
                          <a:solidFill>
                            <a:srgbClr val="000000"/>
                          </a:solidFill>
                          <a:latin typeface="Arial" pitchFamily="34" charset="0"/>
                          <a:cs typeface="Arial" pitchFamily="34" charset="0"/>
                        </a:rPr>
                        <a:t>If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rgbClr val="000000"/>
                          </a:solidFill>
                          <a:latin typeface="Arial" pitchFamily="34" charset="0"/>
                          <a:cs typeface="Arial" pitchFamily="34" charset="0"/>
                        </a:rPr>
                        <a:t>”, record the death date (YYYY-MM-DD), time (HH:MM, 24hr) and cause of death.</a:t>
                      </a:r>
                    </a:p>
                    <a:p>
                      <a:pPr marL="260350" marR="0" indent="-171450" algn="l" rtl="0">
                        <a:spcBef>
                          <a:spcPts val="0"/>
                        </a:spcBef>
                        <a:spcAft>
                          <a:spcPts val="600"/>
                        </a:spcAft>
                        <a:buFont typeface="Arial" panose="020B0604020202020204" pitchFamily="34" charset="0"/>
                        <a:buChar char="•"/>
                      </a:pPr>
                      <a:r>
                        <a:rPr lang="en-US" sz="1100" b="0" i="0" kern="1400" baseline="0" dirty="0" smtClean="0">
                          <a:solidFill>
                            <a:srgbClr val="000000"/>
                          </a:solidFill>
                          <a:latin typeface="Arial" pitchFamily="34" charset="0"/>
                          <a:cs typeface="Arial" pitchFamily="34" charset="0"/>
                        </a:rPr>
                        <a:t>Record the date and time documented on the death certificate. If not available, record the date and time from the physician’s note. If not available, use the nurse’s charting.</a:t>
                      </a:r>
                    </a:p>
                    <a:p>
                      <a:pPr marL="260350" marR="0" indent="-171450" algn="l" rtl="0">
                        <a:spcBef>
                          <a:spcPts val="0"/>
                        </a:spcBef>
                        <a:spcAft>
                          <a:spcPts val="600"/>
                        </a:spcAft>
                        <a:buFont typeface="Arial" panose="020B0604020202020204" pitchFamily="34" charset="0"/>
                        <a:buChar char="•"/>
                      </a:pPr>
                      <a:r>
                        <a:rPr lang="en-CA" sz="1100" i="0" kern="1400" dirty="0" smtClean="0">
                          <a:solidFill>
                            <a:srgbClr val="000000"/>
                          </a:solidFill>
                          <a:latin typeface="Arial" pitchFamily="34" charset="0"/>
                          <a:cs typeface="Arial" pitchFamily="34" charset="0"/>
                        </a:rPr>
                        <a:t>Document the cause of death from a post mortem report. If unavailable, record cause of death from the death certificate. </a:t>
                      </a:r>
                      <a:endParaRPr lang="en-CA" sz="1100" b="1" i="0" kern="140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CA" sz="1100" b="0" i="0" kern="1400" dirty="0" smtClean="0">
                          <a:solidFill>
                            <a:srgbClr val="000000"/>
                          </a:solidFill>
                          <a:latin typeface="Arial" pitchFamily="34" charset="0"/>
                          <a:cs typeface="Arial" pitchFamily="34" charset="0"/>
                        </a:rPr>
                        <a:t>If “</a:t>
                      </a:r>
                      <a:r>
                        <a:rPr lang="en-CA" sz="1100" b="1" u="sng" kern="1400" dirty="0" smtClean="0">
                          <a:solidFill>
                            <a:srgbClr val="000000"/>
                          </a:solidFill>
                          <a:latin typeface="Arial" pitchFamily="34" charset="0"/>
                          <a:cs typeface="Arial" pitchFamily="34" charset="0"/>
                        </a:rPr>
                        <a:t>No, Patient</a:t>
                      </a:r>
                      <a:r>
                        <a:rPr lang="en-CA" sz="1100" b="1" u="sng" kern="1400" baseline="0" dirty="0" smtClean="0">
                          <a:solidFill>
                            <a:srgbClr val="000000"/>
                          </a:solidFill>
                          <a:latin typeface="Arial" pitchFamily="34" charset="0"/>
                          <a:cs typeface="Arial" pitchFamily="34" charset="0"/>
                        </a:rPr>
                        <a:t> Discharged</a:t>
                      </a:r>
                      <a:r>
                        <a:rPr lang="en-CA" sz="1100" b="1" kern="1400" baseline="0" dirty="0" smtClean="0">
                          <a:solidFill>
                            <a:srgbClr val="000000"/>
                          </a:solidFill>
                          <a:latin typeface="Arial" pitchFamily="34" charset="0"/>
                          <a:cs typeface="Arial" pitchFamily="34" charset="0"/>
                        </a:rPr>
                        <a:t>”</a:t>
                      </a:r>
                      <a:r>
                        <a:rPr lang="en-CA" sz="1100" b="0" kern="1400" baseline="0" dirty="0" smtClean="0">
                          <a:solidFill>
                            <a:srgbClr val="000000"/>
                          </a:solidFill>
                          <a:latin typeface="Arial" pitchFamily="34" charset="0"/>
                          <a:cs typeface="Arial" pitchFamily="34" charset="0"/>
                        </a:rPr>
                        <a:t>, enter the date (YYYY-MM-DD) and time (HH:MM, 24hr) the patient </a:t>
                      </a:r>
                      <a:r>
                        <a:rPr lang="en-CA" sz="1100" b="0" i="0" kern="1400" baseline="0" dirty="0" smtClean="0">
                          <a:solidFill>
                            <a:srgbClr val="000000"/>
                          </a:solidFill>
                          <a:latin typeface="Arial" pitchFamily="34" charset="0"/>
                          <a:cs typeface="Arial" pitchFamily="34" charset="0"/>
                        </a:rPr>
                        <a:t>was discharged from the hospital. If the hospital discharge time is not available, select “</a:t>
                      </a:r>
                      <a:r>
                        <a:rPr lang="en-CA" sz="1100" i="0" kern="1400" dirty="0" smtClean="0">
                          <a:solidFill>
                            <a:schemeClr val="tx1"/>
                          </a:solidFill>
                          <a:latin typeface="Arial" panose="020B0604020202020204" pitchFamily="34" charset="0"/>
                          <a:cs typeface="Arial" panose="020B0604020202020204" pitchFamily="34" charset="0"/>
                        </a:rPr>
                        <a:t>YES</a:t>
                      </a:r>
                      <a:r>
                        <a:rPr lang="en-CA" sz="1100" b="0" i="0" kern="1400" baseline="0" dirty="0" smtClean="0">
                          <a:solidFill>
                            <a:srgbClr val="000000"/>
                          </a:solidFill>
                          <a:latin typeface="Arial" pitchFamily="34" charset="0"/>
                          <a:cs typeface="Arial" pitchFamily="34" charset="0"/>
                        </a:rPr>
                        <a:t>” to “Time not available?” Select the location to which the patient was discharged:</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Ward in another hospital</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ACU in another hospital</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Long term care facility</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Rehabilitation unit</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Home</a:t>
                      </a:r>
                    </a:p>
                    <a:p>
                      <a:pPr marL="717550" marR="0" lvl="1" indent="-171450"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dirty="0" smtClean="0">
                          <a:solidFill>
                            <a:srgbClr val="000000"/>
                          </a:solidFill>
                          <a:latin typeface="Arial" panose="020B0604020202020204" pitchFamily="34" charset="0"/>
                          <a:cs typeface="Arial" panose="020B0604020202020204" pitchFamily="34" charset="0"/>
                        </a:rPr>
                        <a:t>Other, specify</a:t>
                      </a:r>
                      <a:endParaRPr lang="en-CA" sz="1100" kern="1400" cap="none" baseline="0" dirty="0" smtClean="0">
                        <a:solidFill>
                          <a:srgbClr val="000000"/>
                        </a:solidFill>
                        <a:latin typeface="Arial" panose="020B0604020202020204" pitchFamily="34" charset="0"/>
                        <a:cs typeface="Arial" panose="020B0604020202020204" pitchFamily="34" charset="0"/>
                      </a:endParaRPr>
                    </a:p>
                    <a:p>
                      <a:pPr marL="546100" marR="0" lvl="1" indent="0" algn="l" defTabSz="914400" rtl="0" eaLnBrk="1" fontAlgn="auto" latinLnBrk="0" hangingPunct="1">
                        <a:lnSpc>
                          <a:spcPct val="100000"/>
                        </a:lnSpc>
                        <a:spcBef>
                          <a:spcPts val="0"/>
                        </a:spcBef>
                        <a:spcAft>
                          <a:spcPts val="0"/>
                        </a:spcAft>
                        <a:buClrTx/>
                        <a:buSzTx/>
                        <a:buFont typeface="Wingdings"/>
                        <a:buNone/>
                        <a:tabLst/>
                        <a:defRPr/>
                      </a:pPr>
                      <a:endParaRPr lang="en-US" sz="1100" b="0" kern="1400" baseline="0" dirty="0" smtClean="0">
                        <a:solidFill>
                          <a:srgbClr val="000000"/>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b="0" i="0" u="none" kern="1400" baseline="0" dirty="0" smtClean="0">
                          <a:solidFill>
                            <a:srgbClr val="000000"/>
                          </a:solidFill>
                          <a:latin typeface="Arial" pitchFamily="34" charset="0"/>
                          <a:cs typeface="Arial" pitchFamily="34" charset="0"/>
                        </a:rPr>
                        <a:t>If the patient is still in the hospital 3 months after admission, select “</a:t>
                      </a:r>
                      <a:r>
                        <a:rPr lang="en-CA" sz="1100" b="1" i="0" kern="1400" dirty="0" smtClean="0">
                          <a:solidFill>
                            <a:srgbClr val="000000"/>
                          </a:solidFill>
                          <a:latin typeface="Arial" pitchFamily="34" charset="0"/>
                          <a:cs typeface="Arial" pitchFamily="34" charset="0"/>
                        </a:rPr>
                        <a:t>No, Patient Still In Hospital At</a:t>
                      </a:r>
                      <a:r>
                        <a:rPr lang="en-CA" sz="1100" b="1" i="0" kern="1400" baseline="0" dirty="0" smtClean="0">
                          <a:solidFill>
                            <a:srgbClr val="000000"/>
                          </a:solidFill>
                          <a:latin typeface="Arial" pitchFamily="34" charset="0"/>
                          <a:cs typeface="Arial" pitchFamily="34" charset="0"/>
                        </a:rPr>
                        <a:t> 3 months”.</a:t>
                      </a:r>
                      <a:endParaRPr lang="en-CA" sz="1100" b="1" kern="1400" baseline="0" dirty="0" smtClean="0">
                        <a:solidFill>
                          <a:srgbClr val="000000"/>
                        </a:solidFill>
                        <a:latin typeface="Arial" pitchFamily="34" charset="0"/>
                        <a:cs typeface="Arial" pitchFamily="34" charset="0"/>
                      </a:endParaRPr>
                    </a:p>
                  </a:txBody>
                  <a:tcPr marL="19301" marR="19301" marT="19301" marB="19301">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Text Box 5"/>
          <p:cNvSpPr txBox="1">
            <a:spLocks noChangeArrowheads="1"/>
          </p:cNvSpPr>
          <p:nvPr/>
        </p:nvSpPr>
        <p:spPr bwMode="auto">
          <a:xfrm>
            <a:off x="188641" y="757856"/>
            <a:ext cx="6192688"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Hospitalization Overview Instructions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5373"/>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4"/>
            <a:ext cx="1440160" cy="62628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49</a:t>
            </a:fld>
            <a:endParaRPr lang="en-CA" dirty="0"/>
          </a:p>
        </p:txBody>
      </p:sp>
    </p:spTree>
    <p:extLst>
      <p:ext uri="{BB962C8B-B14F-4D97-AF65-F5344CB8AC3E}">
        <p14:creationId xmlns:p14="http://schemas.microsoft.com/office/powerpoint/2010/main" val="763038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568200"/>
              </p:ext>
            </p:extLst>
          </p:nvPr>
        </p:nvGraphicFramePr>
        <p:xfrm>
          <a:off x="134237" y="2195736"/>
          <a:ext cx="6624736" cy="2468880"/>
        </p:xfrm>
        <a:graphic>
          <a:graphicData uri="http://schemas.openxmlformats.org/drawingml/2006/table">
            <a:tbl>
              <a:tblPr firstRow="1" bandRow="1">
                <a:tableStyleId>{5940675A-B579-460E-94D1-54222C63F5DA}</a:tableStyleId>
              </a:tblPr>
              <a:tblGrid>
                <a:gridCol w="5561172"/>
                <a:gridCol w="1063564"/>
              </a:tblGrid>
              <a:tr h="31469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Does the participant have deep 2</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 or 3</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rd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degree burns requiring skin grafting?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pPr marL="171450" indent="-171450">
                        <a:lnSpc>
                          <a:spcPct val="150000"/>
                        </a:lnSpc>
                        <a:buFont typeface="Wingdings" panose="05000000000000000000" pitchFamily="2" charset="2"/>
                        <a:buChar char="q"/>
                      </a:pPr>
                      <a:r>
                        <a:rPr lang="en-US" sz="1200" dirty="0" smtClean="0">
                          <a:latin typeface="Arial" pitchFamily="34" charset="0"/>
                          <a:cs typeface="Arial" pitchFamily="34" charset="0"/>
                        </a:rPr>
                        <a:t>Yes</a:t>
                      </a:r>
                    </a:p>
                    <a:p>
                      <a:pPr marL="171450" indent="-171450">
                        <a:lnSpc>
                          <a:spcPct val="150000"/>
                        </a:lnSpc>
                        <a:buFont typeface="Wingdings" panose="05000000000000000000" pitchFamily="2" charset="2"/>
                        <a:buChar char="q"/>
                      </a:pPr>
                      <a:r>
                        <a:rPr lang="en-US" sz="1200" dirty="0" smtClean="0">
                          <a:latin typeface="Arial" pitchFamily="34" charset="0"/>
                          <a:cs typeface="Arial" pitchFamily="34" charset="0"/>
                        </a:rPr>
                        <a:t>No</a:t>
                      </a:r>
                      <a:endParaRPr lang="en-CA" sz="1200" dirty="0">
                        <a:latin typeface="Arial" pitchFamily="34" charset="0"/>
                        <a:cs typeface="Arial" pitchFamily="34" charset="0"/>
                      </a:endParaRPr>
                    </a:p>
                  </a:txBody>
                  <a:tcPr/>
                </a:tc>
              </a:tr>
              <a:tr h="3588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smtClean="0">
                          <a:solidFill>
                            <a:schemeClr val="tx1"/>
                          </a:solidFill>
                          <a:latin typeface="Arial" pitchFamily="34" charset="0"/>
                          <a:cs typeface="Arial" pitchFamily="34" charset="0"/>
                        </a:rPr>
                        <a:t>2. Does the patient meet one of the following </a:t>
                      </a:r>
                      <a:r>
                        <a:rPr lang="en-US" sz="1200" b="0" dirty="0" smtClean="0">
                          <a:solidFill>
                            <a:schemeClr val="tx1"/>
                          </a:solidFill>
                          <a:latin typeface="Arial" pitchFamily="34" charset="0"/>
                          <a:cs typeface="Arial" pitchFamily="34" charset="0"/>
                        </a:rPr>
                        <a:t>4 </a:t>
                      </a:r>
                      <a:r>
                        <a:rPr lang="en-US" sz="1200" dirty="0" smtClean="0">
                          <a:solidFill>
                            <a:schemeClr val="tx1"/>
                          </a:solidFill>
                          <a:latin typeface="Arial" pitchFamily="34" charset="0"/>
                          <a:cs typeface="Arial" pitchFamily="34" charset="0"/>
                        </a:rPr>
                        <a:t>criteria?</a:t>
                      </a:r>
                      <a:endParaRPr lang="en-CA" sz="1200" dirty="0">
                        <a:solidFill>
                          <a:schemeClr val="tx1"/>
                        </a:solidFill>
                        <a:latin typeface="Arial" pitchFamily="34" charset="0"/>
                        <a:cs typeface="Arial" pitchFamily="34" charset="0"/>
                      </a:endParaRPr>
                    </a:p>
                  </a:txBody>
                  <a:tcPr/>
                </a:tc>
                <a:tc>
                  <a:txBody>
                    <a:bodyPr/>
                    <a:lstStyle/>
                    <a:p>
                      <a:pPr marL="171450" indent="-171450">
                        <a:lnSpc>
                          <a:spcPct val="150000"/>
                        </a:lnSpc>
                        <a:buFont typeface="Wingdings" panose="05000000000000000000" pitchFamily="2" charset="2"/>
                        <a:buChar char="q"/>
                      </a:pPr>
                      <a:r>
                        <a:rPr lang="en-US" sz="1200" dirty="0" smtClean="0">
                          <a:latin typeface="Arial" pitchFamily="34" charset="0"/>
                          <a:cs typeface="Arial" pitchFamily="34" charset="0"/>
                        </a:rPr>
                        <a:t>Yes</a:t>
                      </a:r>
                    </a:p>
                    <a:p>
                      <a:pPr marL="171450" indent="-171450">
                        <a:lnSpc>
                          <a:spcPct val="150000"/>
                        </a:lnSpc>
                        <a:buFont typeface="Wingdings" panose="05000000000000000000" pitchFamily="2" charset="2"/>
                        <a:buChar char="q"/>
                      </a:pPr>
                      <a:r>
                        <a:rPr lang="en-US" sz="1200" dirty="0" smtClean="0">
                          <a:latin typeface="Arial" pitchFamily="34" charset="0"/>
                          <a:cs typeface="Arial" pitchFamily="34" charset="0"/>
                        </a:rPr>
                        <a:t>No</a:t>
                      </a:r>
                      <a:endParaRPr lang="en-CA" sz="1200" dirty="0" smtClean="0">
                        <a:latin typeface="Arial" pitchFamily="34" charset="0"/>
                        <a:cs typeface="Arial" pitchFamily="34" charset="0"/>
                      </a:endParaRPr>
                    </a:p>
                  </a:txBody>
                  <a:tcPr/>
                </a:tc>
              </a:tr>
              <a:tr h="403919">
                <a:tc gridSpan="2">
                  <a:txBody>
                    <a:bodyPr/>
                    <a:lstStyle/>
                    <a:p>
                      <a:pPr marL="628650" marR="0" lvl="1"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q"/>
                        <a:tabLst>
                          <a:tab pos="-20116800" algn="l"/>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Patient aged 18 – 39 years with TBSA burn </a:t>
                      </a:r>
                      <a:r>
                        <a:rPr kumimoji="0" lang="en-US" sz="1200" b="0" i="0" u="sng" strike="noStrike" cap="none" normalizeH="0" baseline="0" dirty="0" smtClean="0">
                          <a:ln>
                            <a:noFill/>
                          </a:ln>
                          <a:solidFill>
                            <a:schemeClr val="tx1"/>
                          </a:solidFill>
                          <a:effectLst/>
                          <a:latin typeface="Arial" pitchFamily="34" charset="0"/>
                          <a:cs typeface="Arial" pitchFamily="34" charset="0"/>
                        </a:rPr>
                        <a:t>&gt;</a:t>
                      </a:r>
                      <a:r>
                        <a:rPr kumimoji="0" lang="en-US" sz="1200" b="0" i="0" u="none" strike="noStrike" cap="none" normalizeH="0" baseline="0" dirty="0" smtClean="0">
                          <a:ln>
                            <a:noFill/>
                          </a:ln>
                          <a:solidFill>
                            <a:schemeClr val="tx1"/>
                          </a:solidFill>
                          <a:effectLst/>
                          <a:latin typeface="Arial" pitchFamily="34" charset="0"/>
                          <a:cs typeface="Arial" pitchFamily="34" charset="0"/>
                        </a:rPr>
                        <a:t> 20%</a:t>
                      </a:r>
                    </a:p>
                    <a:p>
                      <a:pPr marL="628650" marR="0" lvl="1"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q"/>
                        <a:tabLst>
                          <a:tab pos="-20116800" algn="l"/>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Patient aged 18 – 39 years with TBSA burn </a:t>
                      </a:r>
                      <a:r>
                        <a:rPr kumimoji="0" lang="en-US" sz="1200" b="0" i="0" u="sng" strike="noStrike" cap="none" normalizeH="0" baseline="0" dirty="0" smtClean="0">
                          <a:ln>
                            <a:noFill/>
                          </a:ln>
                          <a:solidFill>
                            <a:schemeClr val="tx1"/>
                          </a:solidFill>
                          <a:effectLst/>
                          <a:latin typeface="Arial" pitchFamily="34" charset="0"/>
                          <a:cs typeface="Arial" pitchFamily="34" charset="0"/>
                        </a:rPr>
                        <a:t>&gt;</a:t>
                      </a:r>
                      <a:r>
                        <a:rPr kumimoji="0" lang="en-US" sz="1200" b="0" i="0" u="none" strike="noStrike" cap="none" normalizeH="0" baseline="0" dirty="0" smtClean="0">
                          <a:ln>
                            <a:noFill/>
                          </a:ln>
                          <a:solidFill>
                            <a:schemeClr val="tx1"/>
                          </a:solidFill>
                          <a:effectLst/>
                          <a:latin typeface="Arial" pitchFamily="34" charset="0"/>
                          <a:cs typeface="Arial" pitchFamily="34" charset="0"/>
                        </a:rPr>
                        <a:t> 15% AND inhalation injury</a:t>
                      </a:r>
                    </a:p>
                    <a:p>
                      <a:pPr marL="628650" marR="0" lvl="1"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q"/>
                        <a:tabLst>
                          <a:tab pos="-20116800" algn="l"/>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Patient aged 40 – 59 years with TBSA burns </a:t>
                      </a:r>
                      <a:r>
                        <a:rPr kumimoji="0" lang="en-US" sz="1200" b="0" i="0" u="sng" strike="noStrike" cap="none" normalizeH="0" baseline="0" dirty="0" smtClean="0">
                          <a:ln>
                            <a:noFill/>
                          </a:ln>
                          <a:solidFill>
                            <a:schemeClr val="tx1"/>
                          </a:solidFill>
                          <a:effectLst/>
                          <a:latin typeface="Arial" pitchFamily="34" charset="0"/>
                          <a:cs typeface="Arial" pitchFamily="34" charset="0"/>
                        </a:rPr>
                        <a:t>&gt;</a:t>
                      </a:r>
                      <a:r>
                        <a:rPr kumimoji="0" lang="en-US" sz="1200" b="0" i="0" u="none" strike="noStrike" cap="none" normalizeH="0" baseline="0" dirty="0" smtClean="0">
                          <a:ln>
                            <a:noFill/>
                          </a:ln>
                          <a:solidFill>
                            <a:schemeClr val="tx1"/>
                          </a:solidFill>
                          <a:effectLst/>
                          <a:latin typeface="Arial" pitchFamily="34" charset="0"/>
                          <a:cs typeface="Arial" pitchFamily="34" charset="0"/>
                        </a:rPr>
                        <a:t> 15%</a:t>
                      </a:r>
                    </a:p>
                    <a:p>
                      <a:pPr marL="628650" marR="0" lvl="1" indent="-171450" algn="l" defTabSz="914400" rtl="0" eaLnBrk="1" fontAlgn="base" latinLnBrk="0" hangingPunct="1">
                        <a:lnSpc>
                          <a:spcPct val="150000"/>
                        </a:lnSpc>
                        <a:spcBef>
                          <a:spcPct val="0"/>
                        </a:spcBef>
                        <a:spcAft>
                          <a:spcPct val="0"/>
                        </a:spcAft>
                        <a:buClrTx/>
                        <a:buSzTx/>
                        <a:buFont typeface="Wingdings" panose="05000000000000000000" pitchFamily="2" charset="2"/>
                        <a:buChar char="q"/>
                        <a:tabLst>
                          <a:tab pos="-20116800" algn="l"/>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Patient aged </a:t>
                      </a:r>
                      <a:r>
                        <a:rPr kumimoji="0" lang="en-US" sz="1200" b="0" i="0" u="sng" strike="noStrike" cap="none" normalizeH="0" baseline="0" dirty="0" smtClean="0">
                          <a:ln>
                            <a:noFill/>
                          </a:ln>
                          <a:solidFill>
                            <a:schemeClr val="tx1"/>
                          </a:solidFill>
                          <a:effectLst/>
                          <a:latin typeface="Arial" pitchFamily="34" charset="0"/>
                          <a:cs typeface="Arial" pitchFamily="34" charset="0"/>
                        </a:rPr>
                        <a:t>&gt;</a:t>
                      </a:r>
                      <a:r>
                        <a:rPr kumimoji="0" lang="en-US" sz="1200" b="0" i="0" u="none" strike="noStrike" cap="none" normalizeH="0" baseline="0" dirty="0" smtClean="0">
                          <a:ln>
                            <a:noFill/>
                          </a:ln>
                          <a:solidFill>
                            <a:schemeClr val="tx1"/>
                          </a:solidFill>
                          <a:effectLst/>
                          <a:latin typeface="Arial" pitchFamily="34" charset="0"/>
                          <a:cs typeface="Arial" pitchFamily="34" charset="0"/>
                        </a:rPr>
                        <a:t> 60 with TBSA burn </a:t>
                      </a:r>
                      <a:r>
                        <a:rPr kumimoji="0" lang="en-US" sz="1200" b="0" i="0" u="sng" strike="noStrike" cap="none" normalizeH="0" baseline="0" dirty="0" smtClean="0">
                          <a:ln>
                            <a:noFill/>
                          </a:ln>
                          <a:solidFill>
                            <a:schemeClr val="tx1"/>
                          </a:solidFill>
                          <a:effectLst/>
                          <a:latin typeface="Arial" pitchFamily="34" charset="0"/>
                          <a:cs typeface="Arial" pitchFamily="34" charset="0"/>
                        </a:rPr>
                        <a:t>&gt;</a:t>
                      </a:r>
                      <a:r>
                        <a:rPr kumimoji="0" lang="en-US" sz="1200" b="0" i="0" u="none" strike="noStrike" cap="none" normalizeH="0" baseline="0" dirty="0" smtClean="0">
                          <a:ln>
                            <a:noFill/>
                          </a:ln>
                          <a:solidFill>
                            <a:schemeClr val="tx1"/>
                          </a:solidFill>
                          <a:effectLst/>
                          <a:latin typeface="Arial" pitchFamily="34" charset="0"/>
                          <a:cs typeface="Arial" pitchFamily="34" charset="0"/>
                        </a:rPr>
                        <a:t> 10%</a:t>
                      </a:r>
                    </a:p>
                  </a:txBody>
                  <a:tcPr/>
                </a:tc>
                <a:tc hMerge="1">
                  <a:txBody>
                    <a:bodyPr/>
                    <a:lstStyle/>
                    <a:p>
                      <a:endParaRPr lang="en-CA" sz="1200" dirty="0">
                        <a:latin typeface="Arial" pitchFamily="34" charset="0"/>
                        <a:cs typeface="Arial" pitchFamily="34" charset="0"/>
                      </a:endParaRPr>
                    </a:p>
                  </a:txBody>
                  <a:tcPr/>
                </a:tc>
              </a:tr>
            </a:tbl>
          </a:graphicData>
        </a:graphic>
      </p:graphicFrame>
      <p:sp>
        <p:nvSpPr>
          <p:cNvPr id="6" name="Text Box 131"/>
          <p:cNvSpPr txBox="1">
            <a:spLocks noChangeArrowheads="1"/>
          </p:cNvSpPr>
          <p:nvPr/>
        </p:nvSpPr>
        <p:spPr bwMode="auto">
          <a:xfrm>
            <a:off x="151386" y="1057252"/>
            <a:ext cx="5314950" cy="3429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Inclusion Criteria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8" name="Straight Connector 7"/>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93786"/>
            <a:ext cx="1623011" cy="7058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34"/>
          <p:cNvSpPr txBox="1">
            <a:spLocks noChangeArrowheads="1"/>
          </p:cNvSpPr>
          <p:nvPr/>
        </p:nvSpPr>
        <p:spPr bwMode="auto">
          <a:xfrm>
            <a:off x="155553" y="828653"/>
            <a:ext cx="6416719"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Screening - Inclusion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31"/>
          <p:cNvSpPr txBox="1">
            <a:spLocks noChangeArrowheads="1"/>
          </p:cNvSpPr>
          <p:nvPr/>
        </p:nvSpPr>
        <p:spPr bwMode="auto">
          <a:xfrm>
            <a:off x="155553" y="1854102"/>
            <a:ext cx="6459769" cy="3429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subject</a:t>
            </a:r>
            <a:r>
              <a:rPr kumimoji="0" lang="en-US" sz="1200" i="0" u="none" strike="noStrike" cap="none" normalizeH="0" dirty="0" smtClean="0">
                <a:ln>
                  <a:noFill/>
                </a:ln>
                <a:solidFill>
                  <a:srgbClr val="000000"/>
                </a:solidFill>
                <a:effectLst/>
                <a:latin typeface="Arial" pitchFamily="34" charset="0"/>
                <a:ea typeface="Times New Roman" pitchFamily="18" charset="0"/>
                <a:cs typeface="Arial" pitchFamily="34" charset="0"/>
              </a:rPr>
              <a:t> will be eligible for inclusion in this study only if both of the following criteria apply</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Slide Number Placeholder 9"/>
          <p:cNvSpPr txBox="1">
            <a:spLocks/>
          </p:cNvSpPr>
          <p:nvPr/>
        </p:nvSpPr>
        <p:spPr>
          <a:xfrm>
            <a:off x="6381328" y="-15378"/>
            <a:ext cx="476671" cy="38470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E86200-F1F7-4FF7-847E-D71C11135875}" type="slidenum">
              <a:rPr lang="en-CA" smtClean="0"/>
              <a:pPr/>
              <a:t>5</a:t>
            </a:fld>
            <a:endParaRPr lang="en-CA" dirty="0"/>
          </a:p>
        </p:txBody>
      </p:sp>
    </p:spTree>
    <p:extLst>
      <p:ext uri="{BB962C8B-B14F-4D97-AF65-F5344CB8AC3E}">
        <p14:creationId xmlns:p14="http://schemas.microsoft.com/office/powerpoint/2010/main" val="16735286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95" name="Text Box 395"/>
          <p:cNvSpPr txBox="1">
            <a:spLocks noChangeArrowheads="1"/>
          </p:cNvSpPr>
          <p:nvPr/>
        </p:nvSpPr>
        <p:spPr bwMode="auto">
          <a:xfrm>
            <a:off x="24" y="479812"/>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Hospitalization Overview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20"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21" name="Table 420"/>
          <p:cNvGraphicFramePr>
            <a:graphicFrameLocks noGrp="1"/>
          </p:cNvGraphicFramePr>
          <p:nvPr>
            <p:extLst>
              <p:ext uri="{D42A27DB-BD31-4B8C-83A1-F6EECF244321}">
                <p14:modId xmlns:p14="http://schemas.microsoft.com/office/powerpoint/2010/main" val="3776200896"/>
              </p:ext>
            </p:extLst>
          </p:nvPr>
        </p:nvGraphicFramePr>
        <p:xfrm>
          <a:off x="44624" y="3419872"/>
          <a:ext cx="6768752" cy="2770520"/>
        </p:xfrm>
        <a:graphic>
          <a:graphicData uri="http://schemas.openxmlformats.org/drawingml/2006/table">
            <a:tbl>
              <a:tblPr/>
              <a:tblGrid>
                <a:gridCol w="2147701"/>
                <a:gridCol w="2388803"/>
                <a:gridCol w="1217496"/>
                <a:gridCol w="1014752"/>
              </a:tblGrid>
              <a:tr h="360040">
                <a:tc>
                  <a:txBody>
                    <a:bodyPr/>
                    <a:lstStyle/>
                    <a:p>
                      <a:pPr marL="10800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ACU Stay #1</a:t>
                      </a:r>
                      <a:endParaRPr lang="en-US" sz="1100" b="1"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Date</a:t>
                      </a:r>
                      <a:endParaRPr lang="en-US" sz="1100" b="1" kern="1400" baseline="0" dirty="0" smtClean="0">
                        <a:solidFill>
                          <a:srgbClr val="0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(YYYY-MM-DD)</a:t>
                      </a:r>
                      <a:endParaRPr lang="en-US" sz="1100" b="1"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Time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(HH:MM, 24hr)</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0070">
                <a:tc>
                  <a:txBody>
                    <a:bodyPr/>
                    <a:lstStyle/>
                    <a:p>
                      <a:pPr marL="10800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Was consent withdrawn or denied during</a:t>
                      </a:r>
                      <a:r>
                        <a:rPr lang="en-US" sz="1100" b="1" kern="1400" baseline="0" dirty="0" smtClean="0">
                          <a:solidFill>
                            <a:srgbClr val="000000"/>
                          </a:solidFill>
                          <a:latin typeface="Arial" pitchFamily="34" charset="0"/>
                          <a:cs typeface="Arial" pitchFamily="34" charset="0"/>
                        </a:rPr>
                        <a:t> the ACU stay</a:t>
                      </a:r>
                      <a:r>
                        <a:rPr lang="en-US" sz="1100" b="1" kern="1400" dirty="0" smtClean="0">
                          <a:solidFill>
                            <a:srgbClr val="000000"/>
                          </a:solidFill>
                          <a:latin typeface="Arial" pitchFamily="34" charset="0"/>
                          <a:cs typeface="Arial" pitchFamily="34" charset="0"/>
                        </a:rPr>
                        <a:t>?</a:t>
                      </a:r>
                      <a:endParaRPr lang="en-US" sz="1100" b="1"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a:t>
                      </a:r>
                      <a:r>
                        <a:rPr lang="en-US" sz="1100" kern="1400" baseline="0" dirty="0" smtClean="0">
                          <a:solidFill>
                            <a:srgbClr val="000000"/>
                          </a:solidFill>
                          <a:latin typeface="Arial" pitchFamily="34" charset="0"/>
                          <a:cs typeface="Arial" pitchFamily="34" charset="0"/>
                        </a:rPr>
                        <a:t> date and time)</a:t>
                      </a:r>
                    </a:p>
                    <a:p>
                      <a:pPr marL="182563" marR="0" indent="-182563"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0070">
                <a:tc>
                  <a:txBody>
                    <a:bodyPr/>
                    <a:lstStyle/>
                    <a:p>
                      <a:pPr marL="536575" marR="0" indent="-176213"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Select</a:t>
                      </a:r>
                      <a:r>
                        <a:rPr lang="en-US" sz="1100" b="1" kern="1400" baseline="0" dirty="0" smtClean="0">
                          <a:solidFill>
                            <a:srgbClr val="000000"/>
                          </a:solidFill>
                          <a:latin typeface="Arial" pitchFamily="34" charset="0"/>
                          <a:cs typeface="Arial" pitchFamily="34" charset="0"/>
                        </a:rPr>
                        <a:t> the type of withdrawal / denial, if applicable</a:t>
                      </a:r>
                      <a:r>
                        <a:rPr lang="en-US" sz="1100" b="0" kern="1400" baseline="0" dirty="0" smtClean="0">
                          <a:solidFill>
                            <a:srgbClr val="000000"/>
                          </a:solidFill>
                          <a:latin typeface="Arial" pitchFamily="34" charset="0"/>
                          <a:cs typeface="Arial" pitchFamily="34" charset="0"/>
                        </a:rPr>
                        <a:t>:</a:t>
                      </a:r>
                      <a:endParaRPr lang="en-US" sz="1100" b="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87312" marR="0" indent="0" algn="l" rtl="0">
                        <a:spcBef>
                          <a:spcPts val="0"/>
                        </a:spcBef>
                        <a:spcAft>
                          <a:spcPts val="0"/>
                        </a:spcAft>
                        <a:buFont typeface="Wingdings" panose="05000000000000000000" pitchFamily="2" charset="2"/>
                        <a:buNone/>
                      </a:pPr>
                      <a:r>
                        <a:rPr lang="en-US" sz="1100" kern="1400" dirty="0" smtClean="0">
                          <a:solidFill>
                            <a:srgbClr val="000000"/>
                          </a:solidFill>
                          <a:latin typeface="Wingdings" pitchFamily="2" charset="2"/>
                          <a:cs typeface="Arial" pitchFamily="34" charset="0"/>
                        </a:rPr>
                        <a:t>o </a:t>
                      </a:r>
                      <a:r>
                        <a:rPr lang="en-CA" sz="1100" kern="1400" dirty="0" smtClean="0">
                          <a:solidFill>
                            <a:srgbClr val="000000"/>
                          </a:solidFill>
                          <a:latin typeface="Arial" pitchFamily="34" charset="0"/>
                          <a:cs typeface="Arial" pitchFamily="34" charset="0"/>
                        </a:rPr>
                        <a:t>Stop intervention, continue data collection</a:t>
                      </a:r>
                    </a:p>
                    <a:p>
                      <a:pPr marL="87312" marR="0" indent="0" algn="l" rtl="0">
                        <a:spcBef>
                          <a:spcPts val="0"/>
                        </a:spcBef>
                        <a:spcAft>
                          <a:spcPts val="0"/>
                        </a:spcAft>
                        <a:buFont typeface="Wingdings" panose="05000000000000000000" pitchFamily="2" charset="2"/>
                        <a:buNone/>
                      </a:pPr>
                      <a:r>
                        <a:rPr lang="en-US" sz="1100" kern="1400" dirty="0" smtClean="0">
                          <a:solidFill>
                            <a:srgbClr val="000000"/>
                          </a:solidFill>
                          <a:latin typeface="Wingdings" pitchFamily="2" charset="2"/>
                          <a:cs typeface="Arial" pitchFamily="34" charset="0"/>
                        </a:rPr>
                        <a:t>o </a:t>
                      </a:r>
                      <a:r>
                        <a:rPr lang="en-CA" sz="1100" kern="1400" dirty="0" smtClean="0">
                          <a:solidFill>
                            <a:srgbClr val="000000"/>
                          </a:solidFill>
                          <a:latin typeface="Arial" pitchFamily="34" charset="0"/>
                          <a:cs typeface="Arial" pitchFamily="34" charset="0"/>
                        </a:rPr>
                        <a:t>Stop intervention, stop data collection (keep previous data)</a:t>
                      </a:r>
                      <a:r>
                        <a:rPr lang="en-CA"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 </a:t>
                      </a:r>
                      <a:r>
                        <a:rPr lang="en-CA" sz="1100" kern="1400" dirty="0" smtClean="0">
                          <a:solidFill>
                            <a:srgbClr val="000000"/>
                          </a:solidFill>
                          <a:latin typeface="Arial" pitchFamily="34" charset="0"/>
                          <a:cs typeface="Arial" pitchFamily="34" charset="0"/>
                        </a:rPr>
                        <a:t>Stop intervention, stop data collection (discard previous data)</a:t>
                      </a:r>
                      <a:endParaRPr lang="en-CA" sz="1100" kern="1400" cap="small" dirty="0" smtClean="0">
                        <a:solidFill>
                          <a:srgbClr val="000000"/>
                        </a:solidFill>
                        <a:latin typeface="Arial" pitchFamily="34" charset="0"/>
                        <a:ea typeface="MS Mincho"/>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4394">
                <a:tc>
                  <a:txBody>
                    <a:bodyPr/>
                    <a:lstStyle/>
                    <a:p>
                      <a:pPr marL="0" marR="0" indent="10800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Did the patient die during this ACU stay?</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9388" marR="0" indent="-90488"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 date</a:t>
                      </a:r>
                      <a:r>
                        <a:rPr lang="en-US" sz="1100" kern="1400" baseline="0" dirty="0" smtClean="0">
                          <a:solidFill>
                            <a:srgbClr val="000000"/>
                          </a:solidFill>
                          <a:latin typeface="Arial" pitchFamily="34" charset="0"/>
                          <a:cs typeface="Arial" pitchFamily="34" charset="0"/>
                        </a:rPr>
                        <a:t> and time of death)</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Patient discharged</a:t>
                      </a:r>
                      <a:r>
                        <a:rPr lang="en-US" sz="1100" kern="1400" baseline="0" dirty="0" smtClean="0">
                          <a:solidFill>
                            <a:srgbClr val="000000"/>
                          </a:solidFill>
                          <a:latin typeface="Arial" pitchFamily="34" charset="0"/>
                          <a:cs typeface="Arial" pitchFamily="34" charset="0"/>
                        </a:rPr>
                        <a:t> from the ACU (record date and time of discharge)</a:t>
                      </a: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The patient</a:t>
                      </a:r>
                      <a:r>
                        <a:rPr lang="en-US" sz="1100" kern="1400" baseline="0" dirty="0" smtClean="0">
                          <a:solidFill>
                            <a:srgbClr val="000000"/>
                          </a:solidFill>
                          <a:latin typeface="Arial" pitchFamily="34" charset="0"/>
                          <a:cs typeface="Arial" pitchFamily="34" charset="0"/>
                        </a:rPr>
                        <a:t> was still in the ACU at 3 months</a:t>
                      </a: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174394">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Was the patient re-admitted to the ACU?</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9388" marR="0" indent="-90488"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 date and time of re-admission)</a:t>
                      </a:r>
                    </a:p>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4"/>
            <a:ext cx="1406812" cy="611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462883665"/>
              </p:ext>
            </p:extLst>
          </p:nvPr>
        </p:nvGraphicFramePr>
        <p:xfrm>
          <a:off x="44624" y="841762"/>
          <a:ext cx="6768752" cy="2493264"/>
        </p:xfrm>
        <a:graphic>
          <a:graphicData uri="http://schemas.openxmlformats.org/drawingml/2006/table">
            <a:tbl>
              <a:tblPr/>
              <a:tblGrid>
                <a:gridCol w="2295226"/>
                <a:gridCol w="4246308"/>
                <a:gridCol w="227218"/>
              </a:tblGrid>
              <a:tr h="192783">
                <a:tc gridSpan="3">
                  <a:txBody>
                    <a:bodyPr/>
                    <a:lstStyle/>
                    <a:p>
                      <a:pPr marL="0" marR="0" lvl="0" indent="8890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Last Successful Graft</a:t>
                      </a: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marR="0" lvl="2" indent="0" algn="l" rtl="0">
                        <a:lnSpc>
                          <a:spcPct val="100000"/>
                        </a:lnSpc>
                        <a:spcBef>
                          <a:spcPts val="0"/>
                        </a:spcBef>
                        <a:spcAft>
                          <a:spcPts val="0"/>
                        </a:spcAft>
                      </a:pPr>
                      <a:endParaRPr lang="en-US" sz="1000" kern="1400" dirty="0">
                        <a:solidFill>
                          <a:srgbClr val="000000"/>
                        </a:solidFill>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sz="1000" dirty="0">
                        <a:latin typeface="Arial" pitchFamily="34" charset="0"/>
                        <a:cs typeface="Arial" pitchFamily="34" charset="0"/>
                      </a:endParaRPr>
                    </a:p>
                  </a:txBody>
                  <a:tcPr marL="18288" marR="18288" marT="18288" marB="18288">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8343">
                <a:tc>
                  <a:txBody>
                    <a:bodyPr/>
                    <a:lstStyle/>
                    <a:p>
                      <a:pPr marL="85725" marR="0" lvl="0" indent="3175"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Was the last successful graft achieved?</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14400" marR="0" lvl="2" indent="-828675" algn="l" rtl="0">
                        <a:lnSpc>
                          <a:spcPct val="100000"/>
                        </a:lnSpc>
                        <a:spcBef>
                          <a:spcPts val="0"/>
                        </a:spcBef>
                        <a:spcAft>
                          <a:spcPts val="0"/>
                        </a:spcAft>
                      </a:pPr>
                      <a:r>
                        <a:rPr lang="en-US" sz="1100" kern="1400" cap="none" baseline="0" dirty="0" smtClean="0">
                          <a:solidFill>
                            <a:schemeClr val="tx1"/>
                          </a:solidFill>
                          <a:latin typeface="Wingdings" pitchFamily="2" charset="2"/>
                          <a:cs typeface="Arial" pitchFamily="34" charset="0"/>
                        </a:rPr>
                        <a:t>o</a:t>
                      </a:r>
                      <a:r>
                        <a:rPr lang="en-US" sz="1100" kern="1400" cap="none" baseline="0" dirty="0" smtClean="0">
                          <a:solidFill>
                            <a:schemeClr val="tx1"/>
                          </a:solidFill>
                          <a:latin typeface="Arial" pitchFamily="34" charset="0"/>
                          <a:cs typeface="Arial" pitchFamily="34" charset="0"/>
                        </a:rPr>
                        <a:t>  </a:t>
                      </a:r>
                      <a:r>
                        <a:rPr lang="en-CA" sz="1100" cap="none" baseline="0" dirty="0" smtClean="0">
                          <a:solidFill>
                            <a:schemeClr val="tx1"/>
                          </a:solidFill>
                          <a:latin typeface="Arial" pitchFamily="34" charset="0"/>
                          <a:ea typeface="MS Mincho"/>
                          <a:cs typeface="Arial" pitchFamily="34" charset="0"/>
                        </a:rPr>
                        <a:t>Yes  </a:t>
                      </a:r>
                      <a:r>
                        <a:rPr lang="en-CA" sz="1100" kern="1400" cap="none" baseline="0" dirty="0" smtClean="0">
                          <a:solidFill>
                            <a:schemeClr val="tx1"/>
                          </a:solidFill>
                          <a:latin typeface="Arial" pitchFamily="34" charset="0"/>
                          <a:ea typeface="MS Mincho"/>
                          <a:cs typeface="Arial" pitchFamily="34" charset="0"/>
                        </a:rPr>
                        <a:t>  </a:t>
                      </a:r>
                    </a:p>
                    <a:p>
                      <a:pPr marL="266700" marR="0" lvl="2" indent="-180975" algn="l" rtl="0">
                        <a:lnSpc>
                          <a:spcPct val="100000"/>
                        </a:lnSpc>
                        <a:spcBef>
                          <a:spcPts val="0"/>
                        </a:spcBef>
                        <a:spcAft>
                          <a:spcPts val="0"/>
                        </a:spcAft>
                        <a:buFont typeface="Wingdings"/>
                        <a:buChar char="o"/>
                      </a:pPr>
                      <a:r>
                        <a:rPr lang="en-CA" sz="1100" cap="none" baseline="0" dirty="0" smtClean="0">
                          <a:solidFill>
                            <a:schemeClr val="tx1"/>
                          </a:solidFill>
                          <a:latin typeface="Arial" pitchFamily="34" charset="0"/>
                          <a:ea typeface="MS Mincho"/>
                          <a:cs typeface="Arial" pitchFamily="34" charset="0"/>
                        </a:rPr>
                        <a:t>No</a:t>
                      </a:r>
                    </a:p>
                    <a:p>
                      <a:pPr marL="266700" marR="0" lvl="2" indent="-180975" algn="l" rtl="0">
                        <a:lnSpc>
                          <a:spcPct val="100000"/>
                        </a:lnSpc>
                        <a:spcBef>
                          <a:spcPts val="0"/>
                        </a:spcBef>
                        <a:spcAft>
                          <a:spcPts val="0"/>
                        </a:spcAft>
                        <a:buFont typeface="Wingdings"/>
                        <a:buChar char="o"/>
                      </a:pPr>
                      <a:r>
                        <a:rPr lang="en-US" sz="1100" cap="none" baseline="0" dirty="0" smtClean="0">
                          <a:solidFill>
                            <a:schemeClr val="tx1"/>
                          </a:solidFill>
                          <a:latin typeface="Arial" pitchFamily="34" charset="0"/>
                          <a:ea typeface="MS Mincho"/>
                          <a:cs typeface="Arial" pitchFamily="34" charset="0"/>
                        </a:rPr>
                        <a:t>Not Available-Consent withdrawn for data collection</a:t>
                      </a:r>
                      <a:endParaRPr lang="en-US" sz="1100" kern="1400" dirty="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kern="1400" dirty="0" smtClean="0">
                        <a:solidFill>
                          <a:srgbClr val="000000"/>
                        </a:solidFill>
                        <a:latin typeface="Arial" pitchFamily="34" charset="0"/>
                        <a:cs typeface="Arial" pitchFamily="34" charset="0"/>
                      </a:endParaRP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8254">
                <a:tc>
                  <a:txBody>
                    <a:bodyPr/>
                    <a:lstStyle/>
                    <a:p>
                      <a:pPr marL="457200" marR="0" lvl="1" indent="-9525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Yes</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record date of last successful graft </a:t>
                      </a:r>
                      <a:r>
                        <a:rPr lang="en-US" sz="1100" kern="1400" baseline="0" dirty="0" smtClean="0">
                          <a:solidFill>
                            <a:schemeClr val="tx1"/>
                          </a:solidFill>
                          <a:latin typeface="Arial" pitchFamily="34" charset="0"/>
                          <a:cs typeface="Arial" pitchFamily="34" charset="0"/>
                        </a:rPr>
                        <a:t>(</a:t>
                      </a:r>
                      <a:r>
                        <a:rPr lang="en-US" sz="1100" kern="1400" dirty="0" smtClean="0">
                          <a:solidFill>
                            <a:schemeClr val="tx1"/>
                          </a:solidFill>
                          <a:latin typeface="Arial" pitchFamily="34" charset="0"/>
                          <a:cs typeface="Arial" pitchFamily="34" charset="0"/>
                        </a:rPr>
                        <a:t>YYYY-MM-DD)</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marR="0" indent="0" algn="l" rtl="0">
                        <a:lnSpc>
                          <a:spcPct val="100000"/>
                        </a:lnSpc>
                        <a:spcBef>
                          <a:spcPts val="0"/>
                        </a:spcBef>
                        <a:spcAft>
                          <a:spcPts val="0"/>
                        </a:spcAft>
                      </a:pPr>
                      <a:r>
                        <a:rPr lang="en-US" sz="1100" kern="1400" dirty="0" smtClean="0">
                          <a:solidFill>
                            <a:schemeClr val="tx1"/>
                          </a:solidFill>
                          <a:latin typeface="Arial" pitchFamily="34" charset="0"/>
                          <a:cs typeface="Arial" pitchFamily="34" charset="0"/>
                        </a:rPr>
                        <a:t> </a:t>
                      </a:r>
                    </a:p>
                    <a:p>
                      <a:pPr marR="0" lvl="2" indent="0" algn="l" rtl="0">
                        <a:lnSpc>
                          <a:spcPct val="100000"/>
                        </a:lnSpc>
                        <a:spcBef>
                          <a:spcPts val="0"/>
                        </a:spcBef>
                        <a:spcAft>
                          <a:spcPts val="0"/>
                        </a:spcAft>
                      </a:pPr>
                      <a:r>
                        <a:rPr lang="en-US" sz="1100" kern="1400" dirty="0" smtClean="0">
                          <a:solidFill>
                            <a:schemeClr val="tx1"/>
                          </a:solidFill>
                          <a:latin typeface="Arial" pitchFamily="34" charset="0"/>
                          <a:cs typeface="Arial" pitchFamily="34" charset="0"/>
                        </a:rPr>
                        <a:t>                                                       </a:t>
                      </a:r>
                      <a:endParaRPr lang="en-US" sz="1100" kern="1400" dirty="0">
                        <a:solidFill>
                          <a:schemeClr val="tx1"/>
                        </a:solidFill>
                        <a:latin typeface="Arial" pitchFamily="34" charset="0"/>
                        <a:cs typeface="Arial" pitchFamily="34" charset="0"/>
                      </a:endParaRP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kern="1400" dirty="0" smtClean="0">
                        <a:solidFill>
                          <a:srgbClr val="000000"/>
                        </a:solidFill>
                        <a:latin typeface="Arial" pitchFamily="34" charset="0"/>
                        <a:cs typeface="Arial" pitchFamily="34" charset="0"/>
                      </a:endParaRP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457">
                <a:tc>
                  <a:txBody>
                    <a:bodyPr/>
                    <a:lstStyle/>
                    <a:p>
                      <a:pPr marL="457200" marR="0" lvl="1" indent="-9525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9525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select reason last successful graft never achieved:</a:t>
                      </a:r>
                    </a:p>
                  </a:txBody>
                  <a:tcPr marL="18288" marR="18288"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73050" marR="0" lvl="0" indent="-1857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Death</a:t>
                      </a:r>
                      <a:r>
                        <a:rPr lang="en-CA" sz="1100" kern="1400" cap="none" baseline="0" dirty="0" smtClean="0">
                          <a:solidFill>
                            <a:srgbClr val="000000"/>
                          </a:solidFill>
                          <a:latin typeface="Arial" pitchFamily="34" charset="0"/>
                          <a:ea typeface="MS Mincho"/>
                          <a:cs typeface="Arial" pitchFamily="34" charset="0"/>
                        </a:rPr>
                        <a:t>  </a:t>
                      </a:r>
                    </a:p>
                    <a:p>
                      <a:pPr marL="273050" marR="0" indent="-185738" algn="l" defTabSz="914400" rtl="0" eaLnBrk="1" fontAlgn="auto" latinLnBrk="0" hangingPunct="1">
                        <a:lnSpc>
                          <a:spcPct val="100000"/>
                        </a:lnSpc>
                        <a:spcBef>
                          <a:spcPts val="0"/>
                        </a:spcBef>
                        <a:spcAft>
                          <a:spcPts val="0"/>
                        </a:spcAft>
                        <a:buClrTx/>
                        <a:buSzTx/>
                        <a:buFontTx/>
                        <a:buNone/>
                        <a:tabLst/>
                        <a:defRPr/>
                      </a:pPr>
                      <a:r>
                        <a:rPr lang="en-US" sz="1100" kern="1400" cap="none" baseline="0" dirty="0" smtClean="0">
                          <a:solidFill>
                            <a:srgbClr val="000000"/>
                          </a:solidFill>
                          <a:latin typeface="Wingdings" pitchFamily="2" charset="2"/>
                          <a:cs typeface="Arial" pitchFamily="34" charset="0"/>
                        </a:rPr>
                        <a:t>o</a:t>
                      </a:r>
                      <a:r>
                        <a:rPr lang="en-US" sz="1100" kern="1400" cap="none" baseline="0" dirty="0" smtClean="0">
                          <a:solidFill>
                            <a:srgbClr val="000000"/>
                          </a:solidFill>
                          <a:latin typeface="Arial" pitchFamily="34" charset="0"/>
                          <a:cs typeface="Arial" pitchFamily="34" charset="0"/>
                        </a:rPr>
                        <a:t>  Withdrew Life Sustaining Therapies</a:t>
                      </a:r>
                      <a:endParaRPr lang="en-CA" sz="1100" kern="1400" cap="none" baseline="0" dirty="0" smtClean="0">
                        <a:solidFill>
                          <a:srgbClr val="000000"/>
                        </a:solidFill>
                        <a:latin typeface="Arial" pitchFamily="34" charset="0"/>
                        <a:ea typeface="MS Mincho"/>
                        <a:cs typeface="Arial" pitchFamily="34" charset="0"/>
                      </a:endParaRPr>
                    </a:p>
                    <a:p>
                      <a:pPr marL="273050" marR="0" indent="-185738"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Discharged without receiving a graft</a:t>
                      </a:r>
                    </a:p>
                    <a:p>
                      <a:pPr marL="273050" marR="0" lvl="1" indent="-185738" algn="l" defTabSz="914400" rtl="0" eaLnBrk="1" fontAlgn="auto" latinLnBrk="0" hangingPunct="1">
                        <a:lnSpc>
                          <a:spcPct val="100000"/>
                        </a:lnSpc>
                        <a:spcBef>
                          <a:spcPts val="0"/>
                        </a:spcBef>
                        <a:spcAft>
                          <a:spcPts val="0"/>
                        </a:spcAft>
                        <a:buClrTx/>
                        <a:buSzTx/>
                        <a:buFont typeface="Wingdings"/>
                        <a:buChar char="o"/>
                        <a:tabLst/>
                        <a:defRPr/>
                      </a:pPr>
                      <a:r>
                        <a:rPr lang="en-US" sz="1100" kern="1400" baseline="0" dirty="0" smtClean="0">
                          <a:solidFill>
                            <a:srgbClr val="000000"/>
                          </a:solidFill>
                          <a:latin typeface="Arial" pitchFamily="34" charset="0"/>
                          <a:cs typeface="Arial" pitchFamily="34" charset="0"/>
                        </a:rPr>
                        <a:t>Receiving grafts after Consent Withdrawn for intervention</a:t>
                      </a:r>
                      <a:endParaRPr lang="en-US" sz="1100" kern="1400" cap="none" baseline="0" dirty="0" smtClean="0">
                        <a:solidFill>
                          <a:srgbClr val="000000"/>
                        </a:solidFill>
                        <a:latin typeface="Arial" pitchFamily="34" charset="0"/>
                        <a:cs typeface="Arial" pitchFamily="34" charset="0"/>
                      </a:endParaRPr>
                    </a:p>
                    <a:p>
                      <a:pPr marL="273050" marR="0" indent="-185738"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Receiving grafts after ACU discharge (&lt; 3 mo.)</a:t>
                      </a:r>
                    </a:p>
                    <a:p>
                      <a:pPr marL="273050" marR="0" indent="-185738"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Still receiving grafts in ACU at 3 months</a:t>
                      </a:r>
                    </a:p>
                    <a:p>
                      <a:pPr marL="273050" marR="0" indent="-185738"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rgbClr val="000000"/>
                          </a:solidFill>
                          <a:latin typeface="Arial" pitchFamily="34" charset="0"/>
                          <a:cs typeface="Arial" pitchFamily="34" charset="0"/>
                        </a:rPr>
                        <a:t>Other, specify:_______________________________</a:t>
                      </a:r>
                      <a:r>
                        <a:rPr lang="en-US" sz="1100" kern="1400" dirty="0" smtClean="0">
                          <a:solidFill>
                            <a:schemeClr val="tx1"/>
                          </a:solidFill>
                          <a:latin typeface="Arial" pitchFamily="34" charset="0"/>
                          <a:cs typeface="Arial" pitchFamily="34" charset="0"/>
                        </a:rPr>
                        <a:t>                                     </a:t>
                      </a:r>
                    </a:p>
                  </a:txBody>
                  <a:tcPr marL="18288" marR="18288" marT="18288" marB="18288">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000" dirty="0">
                        <a:latin typeface="Arial" pitchFamily="34" charset="0"/>
                        <a:cs typeface="Arial" pitchFamily="34" charset="0"/>
                      </a:endParaRPr>
                    </a:p>
                  </a:txBody>
                  <a:tcPr marL="18288" marR="18288" marT="18288" marB="18288">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7680315"/>
              </p:ext>
            </p:extLst>
          </p:nvPr>
        </p:nvGraphicFramePr>
        <p:xfrm>
          <a:off x="44624" y="6300192"/>
          <a:ext cx="6768752" cy="2602880"/>
        </p:xfrm>
        <a:graphic>
          <a:graphicData uri="http://schemas.openxmlformats.org/drawingml/2006/table">
            <a:tbl>
              <a:tblPr/>
              <a:tblGrid>
                <a:gridCol w="2147701"/>
                <a:gridCol w="2388803"/>
                <a:gridCol w="1217496"/>
                <a:gridCol w="1014752"/>
              </a:tblGrid>
              <a:tr h="360040">
                <a:tc gridSpan="2">
                  <a:txBody>
                    <a:bodyPr/>
                    <a:lstStyle/>
                    <a:p>
                      <a:pPr marL="10800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ACU Stay # (circle one)   2    3    4    5  </a:t>
                      </a:r>
                      <a:endParaRPr lang="en-US" sz="1100" b="1"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Date</a:t>
                      </a:r>
                      <a:endParaRPr lang="en-US" sz="1100" b="1" kern="1400" baseline="0" dirty="0" smtClean="0">
                        <a:solidFill>
                          <a:srgbClr val="0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(YYYY-MM-DD)</a:t>
                      </a:r>
                      <a:endParaRPr lang="en-US" sz="1100" b="1"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Time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(HH:MM, 24hr)</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0070">
                <a:tc>
                  <a:txBody>
                    <a:bodyPr/>
                    <a:lstStyle/>
                    <a:p>
                      <a:pPr marL="10800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Was consent withdrawn or denied during</a:t>
                      </a:r>
                      <a:r>
                        <a:rPr lang="en-US" sz="1100" b="1" kern="1400" baseline="0" dirty="0" smtClean="0">
                          <a:solidFill>
                            <a:srgbClr val="000000"/>
                          </a:solidFill>
                          <a:latin typeface="Arial" pitchFamily="34" charset="0"/>
                          <a:cs typeface="Arial" pitchFamily="34" charset="0"/>
                        </a:rPr>
                        <a:t> the ACU stay</a:t>
                      </a:r>
                      <a:r>
                        <a:rPr lang="en-US" sz="1100" b="1" kern="1400" dirty="0" smtClean="0">
                          <a:solidFill>
                            <a:srgbClr val="000000"/>
                          </a:solidFill>
                          <a:latin typeface="Arial" pitchFamily="34" charset="0"/>
                          <a:cs typeface="Arial" pitchFamily="34" charset="0"/>
                        </a:rPr>
                        <a:t>?</a:t>
                      </a:r>
                      <a:endParaRPr lang="en-US" sz="1100" b="1"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a:t>
                      </a:r>
                      <a:r>
                        <a:rPr lang="en-US" sz="1100" kern="1400" baseline="0" dirty="0" smtClean="0">
                          <a:solidFill>
                            <a:srgbClr val="000000"/>
                          </a:solidFill>
                          <a:latin typeface="Arial" pitchFamily="34" charset="0"/>
                          <a:cs typeface="Arial" pitchFamily="34" charset="0"/>
                        </a:rPr>
                        <a:t> date and time)</a:t>
                      </a:r>
                    </a:p>
                    <a:p>
                      <a:pPr marL="182563" marR="0" indent="-182563"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0070">
                <a:tc>
                  <a:txBody>
                    <a:bodyPr/>
                    <a:lstStyle/>
                    <a:p>
                      <a:pPr marL="536575" marR="0" indent="-176213"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Select</a:t>
                      </a:r>
                      <a:r>
                        <a:rPr lang="en-US" sz="1100" b="1" kern="1400" baseline="0" dirty="0" smtClean="0">
                          <a:solidFill>
                            <a:srgbClr val="000000"/>
                          </a:solidFill>
                          <a:latin typeface="Arial" pitchFamily="34" charset="0"/>
                          <a:cs typeface="Arial" pitchFamily="34" charset="0"/>
                        </a:rPr>
                        <a:t> the type of withdrawal / denial:</a:t>
                      </a:r>
                      <a:endParaRPr lang="en-US" sz="1100" b="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258762" marR="0" indent="-171450" algn="l" rtl="0">
                        <a:spcBef>
                          <a:spcPts val="0"/>
                        </a:spcBef>
                        <a:spcAft>
                          <a:spcPts val="0"/>
                        </a:spcAft>
                        <a:buFont typeface="Wingdings"/>
                        <a:buChar char="o"/>
                      </a:pPr>
                      <a:r>
                        <a:rPr lang="en-CA" sz="1100" kern="1400" dirty="0" smtClean="0">
                          <a:solidFill>
                            <a:srgbClr val="000000"/>
                          </a:solidFill>
                          <a:latin typeface="Arial" pitchFamily="34" charset="0"/>
                          <a:cs typeface="Arial" pitchFamily="34" charset="0"/>
                        </a:rPr>
                        <a:t>Stop data collection (keep previous data)</a:t>
                      </a:r>
                      <a:r>
                        <a:rPr lang="en-CA" sz="1100" kern="1400" baseline="0" dirty="0" smtClean="0">
                          <a:solidFill>
                            <a:srgbClr val="000000"/>
                          </a:solidFill>
                          <a:latin typeface="Arial" pitchFamily="34" charset="0"/>
                          <a:cs typeface="Arial" pitchFamily="34" charset="0"/>
                        </a:rPr>
                        <a:t>                                   </a:t>
                      </a:r>
                    </a:p>
                    <a:p>
                      <a:pPr marL="258762" marR="0" indent="-171450" algn="l" rtl="0">
                        <a:spcBef>
                          <a:spcPts val="0"/>
                        </a:spcBef>
                        <a:spcAft>
                          <a:spcPts val="0"/>
                        </a:spcAft>
                        <a:buFont typeface="Wingdings"/>
                        <a:buChar char="o"/>
                      </a:pPr>
                      <a:r>
                        <a:rPr lang="en-CA" sz="1100" kern="1400" dirty="0" smtClean="0">
                          <a:solidFill>
                            <a:srgbClr val="000000"/>
                          </a:solidFill>
                          <a:latin typeface="Arial" pitchFamily="34" charset="0"/>
                          <a:cs typeface="Arial" pitchFamily="34" charset="0"/>
                        </a:rPr>
                        <a:t>Stop data collection (discard previous data)</a:t>
                      </a:r>
                      <a:endParaRPr lang="en-CA" sz="1100" kern="1400" cap="small" dirty="0" smtClean="0">
                        <a:solidFill>
                          <a:srgbClr val="000000"/>
                        </a:solidFill>
                        <a:latin typeface="Arial" pitchFamily="34" charset="0"/>
                        <a:ea typeface="MS Mincho"/>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4394">
                <a:tc>
                  <a:txBody>
                    <a:bodyPr/>
                    <a:lstStyle/>
                    <a:p>
                      <a:pPr marL="0" marR="0" indent="10800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Did the patient die during this ACU stay?</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9388" marR="0" indent="-90488"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 date</a:t>
                      </a:r>
                      <a:r>
                        <a:rPr lang="en-US" sz="1100" kern="1400" baseline="0" dirty="0" smtClean="0">
                          <a:solidFill>
                            <a:srgbClr val="000000"/>
                          </a:solidFill>
                          <a:latin typeface="Arial" pitchFamily="34" charset="0"/>
                          <a:cs typeface="Arial" pitchFamily="34" charset="0"/>
                        </a:rPr>
                        <a:t> and time of death)</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Patient discharged</a:t>
                      </a:r>
                      <a:r>
                        <a:rPr lang="en-US" sz="1100" kern="1400" baseline="0" dirty="0" smtClean="0">
                          <a:solidFill>
                            <a:srgbClr val="000000"/>
                          </a:solidFill>
                          <a:latin typeface="Arial" pitchFamily="34" charset="0"/>
                          <a:cs typeface="Arial" pitchFamily="34" charset="0"/>
                        </a:rPr>
                        <a:t> from the ACU (record date and time of discharge)</a:t>
                      </a: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The patient</a:t>
                      </a:r>
                      <a:r>
                        <a:rPr lang="en-US" sz="1100" kern="1400" baseline="0" dirty="0" smtClean="0">
                          <a:solidFill>
                            <a:srgbClr val="000000"/>
                          </a:solidFill>
                          <a:latin typeface="Arial" pitchFamily="34" charset="0"/>
                          <a:cs typeface="Arial" pitchFamily="34" charset="0"/>
                        </a:rPr>
                        <a:t> was still in the ACU at 3 months</a:t>
                      </a: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174394">
                <a:tc>
                  <a:txBody>
                    <a:bodyPr/>
                    <a:lstStyle/>
                    <a:p>
                      <a:pPr marL="85725" marR="0" indent="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Was the patient re-admitted to the ACU?</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 date and time of re-admission)</a:t>
                      </a:r>
                    </a:p>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50</a:t>
            </a:fld>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96" name="Text Box 396"/>
          <p:cNvSpPr txBox="1">
            <a:spLocks noChangeArrowheads="1"/>
          </p:cNvSpPr>
          <p:nvPr/>
        </p:nvSpPr>
        <p:spPr bwMode="auto">
          <a:xfrm>
            <a:off x="188640" y="5796136"/>
            <a:ext cx="6421669" cy="194421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Cause of Death: </a:t>
            </a: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__________________________________________________________________________________________</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__________________________________________________________________________________________</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__________________________________________________________________________________________</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195" name="Text Box 395"/>
          <p:cNvSpPr txBox="1">
            <a:spLocks noChangeArrowheads="1"/>
          </p:cNvSpPr>
          <p:nvPr/>
        </p:nvSpPr>
        <p:spPr bwMode="auto">
          <a:xfrm>
            <a:off x="24" y="538315"/>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Hospitalization Overview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420"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421" name="Table 420"/>
          <p:cNvGraphicFramePr>
            <a:graphicFrameLocks noGrp="1"/>
          </p:cNvGraphicFramePr>
          <p:nvPr>
            <p:extLst>
              <p:ext uri="{D42A27DB-BD31-4B8C-83A1-F6EECF244321}">
                <p14:modId xmlns:p14="http://schemas.microsoft.com/office/powerpoint/2010/main" val="225449493"/>
              </p:ext>
            </p:extLst>
          </p:nvPr>
        </p:nvGraphicFramePr>
        <p:xfrm>
          <a:off x="168461" y="900265"/>
          <a:ext cx="6521077" cy="3776360"/>
        </p:xfrm>
        <a:graphic>
          <a:graphicData uri="http://schemas.openxmlformats.org/drawingml/2006/table">
            <a:tbl>
              <a:tblPr/>
              <a:tblGrid>
                <a:gridCol w="2071702"/>
                <a:gridCol w="2019748"/>
                <a:gridCol w="1388170"/>
                <a:gridCol w="1041457"/>
              </a:tblGrid>
              <a:tr h="360040">
                <a:tc gridSpan="2">
                  <a:txBody>
                    <a:bodyPr/>
                    <a:lstStyle/>
                    <a:p>
                      <a:pPr marL="0" marR="0" indent="10800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Hospital</a:t>
                      </a:r>
                      <a:r>
                        <a:rPr lang="en-US" sz="1100" b="1" kern="1400" baseline="0" dirty="0" smtClean="0">
                          <a:solidFill>
                            <a:srgbClr val="000000"/>
                          </a:solidFill>
                          <a:latin typeface="Arial" pitchFamily="34" charset="0"/>
                          <a:cs typeface="Arial" pitchFamily="34" charset="0"/>
                        </a:rPr>
                        <a:t> Discharge</a:t>
                      </a:r>
                      <a:endParaRPr lang="en-US" sz="1100" b="1" kern="1400" dirty="0" smtClean="0">
                        <a:solidFill>
                          <a:srgbClr val="000000"/>
                        </a:solidFill>
                        <a:latin typeface="Arial" pitchFamily="34" charset="0"/>
                        <a:cs typeface="Arial" pitchFamily="34" charset="0"/>
                      </a:endParaRP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800" kern="1400" cap="small" dirty="0" smtClean="0">
                        <a:solidFill>
                          <a:srgbClr val="000000"/>
                        </a:solidFill>
                        <a:latin typeface="Arial" pitchFamily="34" charset="0"/>
                        <a:ea typeface="MS Mincho"/>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Date</a:t>
                      </a:r>
                      <a:endParaRPr lang="en-US" sz="1100" b="1" kern="1400" baseline="0" dirty="0" smtClean="0">
                        <a:solidFill>
                          <a:srgbClr val="000000"/>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(YYYY-MM-DD)</a:t>
                      </a:r>
                      <a:endParaRPr lang="en-US" sz="1100" b="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Time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(HH:MM, 24hr)</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98">
                <a:tc>
                  <a:txBody>
                    <a:bodyPr/>
                    <a:lstStyle/>
                    <a:p>
                      <a:pPr marL="10800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Consent withdrawn/denied during</a:t>
                      </a:r>
                      <a:r>
                        <a:rPr lang="en-US" sz="1100" b="1" kern="1400" baseline="0" dirty="0" smtClean="0">
                          <a:solidFill>
                            <a:srgbClr val="000000"/>
                          </a:solidFill>
                          <a:latin typeface="Arial" pitchFamily="34" charset="0"/>
                          <a:cs typeface="Arial" pitchFamily="34" charset="0"/>
                        </a:rPr>
                        <a:t> the Hospital stay</a:t>
                      </a:r>
                      <a:r>
                        <a:rPr lang="en-US" sz="1100" b="1" kern="1400" dirty="0" smtClean="0">
                          <a:solidFill>
                            <a:srgbClr val="000000"/>
                          </a:solidFill>
                          <a:latin typeface="Arial" pitchFamily="34" charset="0"/>
                          <a:cs typeface="Arial" pitchFamily="34" charset="0"/>
                        </a:rPr>
                        <a:t>?</a:t>
                      </a:r>
                      <a:endParaRPr lang="en-US" sz="1100" b="1"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 typeface="Wingdings" pitchFamily="2" charset="2"/>
                        <a:buChar char="o"/>
                        <a:tabLst/>
                        <a:defRPr/>
                      </a:pPr>
                      <a:r>
                        <a:rPr lang="en-US" sz="1100" kern="1400" dirty="0" smtClean="0">
                          <a:solidFill>
                            <a:srgbClr val="000000"/>
                          </a:solidFill>
                          <a:latin typeface="Arial" pitchFamily="34" charset="0"/>
                          <a:cs typeface="Arial" pitchFamily="34" charset="0"/>
                        </a:rPr>
                        <a:t>Yes (record</a:t>
                      </a:r>
                      <a:r>
                        <a:rPr lang="en-US" sz="1100" kern="1400" baseline="0" dirty="0" smtClean="0">
                          <a:solidFill>
                            <a:srgbClr val="000000"/>
                          </a:solidFill>
                          <a:latin typeface="Arial" pitchFamily="34" charset="0"/>
                          <a:cs typeface="Arial" pitchFamily="34" charset="0"/>
                        </a:rPr>
                        <a:t> date and time)</a:t>
                      </a:r>
                    </a:p>
                    <a:p>
                      <a:pPr marL="182563" marR="0" indent="-93663" algn="l" defTabSz="914400" rtl="0" eaLnBrk="1" fontAlgn="auto" latinLnBrk="0" hangingPunct="1">
                        <a:lnSpc>
                          <a:spcPct val="100000"/>
                        </a:lnSpc>
                        <a:spcBef>
                          <a:spcPts val="0"/>
                        </a:spcBef>
                        <a:spcAft>
                          <a:spcPts val="0"/>
                        </a:spcAft>
                        <a:buClrTx/>
                        <a:buSzTx/>
                        <a:buFont typeface="Wingdings" pitchFamily="2" charset="2"/>
                        <a:buChar char="o"/>
                        <a:tabLst/>
                        <a:defRPr/>
                      </a:pPr>
                      <a:r>
                        <a:rPr lang="en-US" sz="1100" kern="1400" dirty="0" smtClean="0">
                          <a:solidFill>
                            <a:srgbClr val="000000"/>
                          </a:solidFill>
                          <a:latin typeface="Arial" pitchFamily="34" charset="0"/>
                          <a:cs typeface="Arial" pitchFamily="34" charset="0"/>
                        </a:rPr>
                        <a:t>No</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98">
                <a:tc>
                  <a:txBody>
                    <a:bodyPr/>
                    <a:lstStyle/>
                    <a:p>
                      <a:pPr marL="536575" marR="0" indent="-176213"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Select</a:t>
                      </a:r>
                      <a:r>
                        <a:rPr lang="en-US" sz="1100" b="1" kern="1400" baseline="0" dirty="0" smtClean="0">
                          <a:solidFill>
                            <a:srgbClr val="000000"/>
                          </a:solidFill>
                          <a:latin typeface="Arial" pitchFamily="34" charset="0"/>
                          <a:cs typeface="Arial" pitchFamily="34" charset="0"/>
                        </a:rPr>
                        <a:t> the type of withdrawal/denial</a:t>
                      </a:r>
                      <a:r>
                        <a:rPr lang="en-US" sz="1100" b="0" kern="1400" baseline="0" dirty="0" smtClean="0">
                          <a:solidFill>
                            <a:srgbClr val="000000"/>
                          </a:solidFill>
                          <a:latin typeface="Arial" pitchFamily="34" charset="0"/>
                          <a:cs typeface="Arial" pitchFamily="34" charset="0"/>
                        </a:rPr>
                        <a:t>:</a:t>
                      </a:r>
                      <a:endParaRPr lang="en-US" sz="1100" b="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258762" marR="0" indent="-171450" algn="l" rtl="0">
                        <a:spcBef>
                          <a:spcPts val="0"/>
                        </a:spcBef>
                        <a:spcAft>
                          <a:spcPts val="0"/>
                        </a:spcAft>
                        <a:buFont typeface="Wingdings"/>
                        <a:buChar char="o"/>
                      </a:pPr>
                      <a:r>
                        <a:rPr lang="en-CA" sz="1100" kern="1400" dirty="0" smtClean="0">
                          <a:solidFill>
                            <a:srgbClr val="000000"/>
                          </a:solidFill>
                          <a:latin typeface="Arial" pitchFamily="34" charset="0"/>
                          <a:cs typeface="Arial" pitchFamily="34" charset="0"/>
                        </a:rPr>
                        <a:t>Stop data collection (keep previous data)</a:t>
                      </a:r>
                      <a:r>
                        <a:rPr lang="en-CA" sz="1100" kern="1400" baseline="0" dirty="0" smtClean="0">
                          <a:solidFill>
                            <a:srgbClr val="000000"/>
                          </a:solidFill>
                          <a:latin typeface="Arial" pitchFamily="34" charset="0"/>
                          <a:cs typeface="Arial" pitchFamily="34" charset="0"/>
                        </a:rPr>
                        <a:t>                                   </a:t>
                      </a:r>
                    </a:p>
                    <a:p>
                      <a:pPr marL="258762" marR="0" indent="-171450" algn="l" rtl="0">
                        <a:spcBef>
                          <a:spcPts val="0"/>
                        </a:spcBef>
                        <a:spcAft>
                          <a:spcPts val="0"/>
                        </a:spcAft>
                        <a:buFont typeface="Wingdings"/>
                        <a:buChar char="o"/>
                      </a:pPr>
                      <a:r>
                        <a:rPr lang="en-CA" sz="1100" kern="1400" dirty="0" smtClean="0">
                          <a:solidFill>
                            <a:srgbClr val="000000"/>
                          </a:solidFill>
                          <a:latin typeface="Arial" pitchFamily="34" charset="0"/>
                          <a:cs typeface="Arial" pitchFamily="34" charset="0"/>
                        </a:rPr>
                        <a:t>Stop data collection (discard previous data)</a:t>
                      </a:r>
                      <a:endParaRPr lang="en-CA" sz="1100" kern="1400" cap="small" dirty="0" smtClean="0">
                        <a:solidFill>
                          <a:srgbClr val="000000"/>
                        </a:solidFill>
                        <a:latin typeface="Arial" pitchFamily="34" charset="0"/>
                        <a:ea typeface="MS Mincho"/>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198">
                <a:tc>
                  <a:txBody>
                    <a:bodyPr/>
                    <a:lstStyle/>
                    <a:p>
                      <a:pPr marL="108000" marR="0" indent="0" algn="l" defTabSz="914400" rtl="0" eaLnBrk="1" fontAlgn="auto" latinLnBrk="0" hangingPunct="1">
                        <a:lnSpc>
                          <a:spcPct val="100000"/>
                        </a:lnSpc>
                        <a:spcBef>
                          <a:spcPts val="0"/>
                        </a:spcBef>
                        <a:spcAft>
                          <a:spcPts val="0"/>
                        </a:spcAft>
                        <a:buClrTx/>
                        <a:buSzTx/>
                        <a:buFontTx/>
                        <a:buNone/>
                        <a:tabLst/>
                        <a:defRPr/>
                      </a:pPr>
                      <a:r>
                        <a:rPr lang="en-US" sz="1100" b="1" kern="1400" baseline="0" dirty="0" smtClean="0">
                          <a:solidFill>
                            <a:srgbClr val="000000"/>
                          </a:solidFill>
                          <a:latin typeface="Arial" pitchFamily="34" charset="0"/>
                          <a:cs typeface="Arial" pitchFamily="34" charset="0"/>
                        </a:rPr>
                        <a:t>Did the patient die in the hospital?</a:t>
                      </a:r>
                    </a:p>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 (record</a:t>
                      </a:r>
                      <a:r>
                        <a:rPr lang="en-US" sz="1100" kern="1400" baseline="0" dirty="0" smtClean="0">
                          <a:solidFill>
                            <a:srgbClr val="000000"/>
                          </a:solidFill>
                          <a:latin typeface="Arial" pitchFamily="34" charset="0"/>
                          <a:cs typeface="Arial" pitchFamily="34" charset="0"/>
                        </a:rPr>
                        <a:t> date and time)</a:t>
                      </a:r>
                    </a:p>
                    <a:p>
                      <a:pPr marL="182563" marR="0" indent="-182563" algn="l" defTabSz="914400" rtl="0" eaLnBrk="1" fontAlgn="auto" latinLnBrk="0" hangingPunct="1">
                        <a:lnSpc>
                          <a:spcPct val="100000"/>
                        </a:lnSpc>
                        <a:spcBef>
                          <a:spcPts val="0"/>
                        </a:spcBef>
                        <a:spcAft>
                          <a:spcPts val="0"/>
                        </a:spcAft>
                        <a:buClrTx/>
                        <a:buSzTx/>
                        <a:buFontTx/>
                        <a:buNone/>
                        <a:tabLst/>
                        <a:defRPr/>
                      </a:pPr>
                      <a:r>
                        <a:rPr lang="en-US" sz="1100" kern="1400" baseline="0" dirty="0" smtClean="0">
                          <a:solidFill>
                            <a:srgbClr val="000000"/>
                          </a:solidFill>
                          <a:latin typeface="Arial" pitchFamily="34" charset="0"/>
                          <a:cs typeface="Arial" pitchFamily="34" charset="0"/>
                        </a:rPr>
                        <a:t> </a:t>
                      </a: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552">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r>
                        <a:rPr lang="en-US" sz="1100" kern="1400" baseline="0" dirty="0" smtClean="0">
                          <a:solidFill>
                            <a:srgbClr val="000000"/>
                          </a:solidFill>
                          <a:latin typeface="Arial" pitchFamily="34" charset="0"/>
                          <a:cs typeface="Arial" pitchFamily="34" charset="0"/>
                        </a:rPr>
                        <a:t> Patient Discharged (record date and time)</a:t>
                      </a:r>
                      <a:endParaRPr lang="en-US" sz="1100"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4">
                <a:tc>
                  <a:txBody>
                    <a:bodyPr/>
                    <a:lstStyle/>
                    <a:p>
                      <a:pPr marL="0" marR="0" indent="182563"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182563" marR="0" indent="-93663"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 Patient</a:t>
                      </a:r>
                      <a:r>
                        <a:rPr lang="en-US" sz="1100" kern="1400" baseline="0" dirty="0" smtClean="0">
                          <a:solidFill>
                            <a:srgbClr val="000000"/>
                          </a:solidFill>
                          <a:latin typeface="Arial" pitchFamily="34" charset="0"/>
                          <a:cs typeface="Arial" pitchFamily="34" charset="0"/>
                        </a:rPr>
                        <a:t> was still in the hospital at 3 months</a:t>
                      </a:r>
                      <a:endParaRPr lang="en-US" sz="11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marR="0" indent="0" algn="l" rtl="0">
                        <a:spcBef>
                          <a:spcPts val="0"/>
                        </a:spcBef>
                        <a:spcAft>
                          <a:spcPts val="0"/>
                        </a:spcAft>
                      </a:pPr>
                      <a:endParaRPr lang="en-US" sz="10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580752">
                <a:tc>
                  <a:txBody>
                    <a:bodyPr/>
                    <a:lstStyle/>
                    <a:p>
                      <a:pPr marL="182563"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If</a:t>
                      </a:r>
                      <a:r>
                        <a:rPr lang="en-US" sz="1100" b="1" kern="1400" baseline="0" dirty="0" smtClean="0">
                          <a:solidFill>
                            <a:srgbClr val="000000"/>
                          </a:solidFill>
                          <a:latin typeface="Arial" pitchFamily="34" charset="0"/>
                          <a:cs typeface="Arial" pitchFamily="34" charset="0"/>
                        </a:rPr>
                        <a:t> the patient was discharged from the hospital, where was the patient discharged to?</a:t>
                      </a:r>
                      <a:endParaRPr lang="en-US" sz="1100" b="1" kern="1400" dirty="0" smtClean="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88900" algn="l" defTabSz="914400" rtl="0" eaLnBrk="1" fontAlgn="auto" latinLnBrk="0" hangingPunct="1">
                        <a:lnSpc>
                          <a:spcPct val="15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Ward</a:t>
                      </a:r>
                      <a:r>
                        <a:rPr lang="en-US" sz="1100" kern="1400" baseline="0" dirty="0" smtClean="0">
                          <a:solidFill>
                            <a:srgbClr val="000000"/>
                          </a:solidFill>
                          <a:latin typeface="Arial" pitchFamily="34" charset="0"/>
                          <a:cs typeface="Arial" pitchFamily="34" charset="0"/>
                        </a:rPr>
                        <a:t> in another hospital</a:t>
                      </a:r>
                      <a:endParaRPr lang="en-US" sz="1100" kern="1400" dirty="0">
                        <a:solidFill>
                          <a:srgbClr val="000000"/>
                        </a:solidFill>
                        <a:latin typeface="Arial" pitchFamily="34" charset="0"/>
                        <a:cs typeface="Arial" pitchFamily="34" charset="0"/>
                      </a:endParaRPr>
                    </a:p>
                    <a:p>
                      <a:pPr marL="0" marR="0" indent="88900" algn="l" defTabSz="914400" rtl="0" eaLnBrk="1" fontAlgn="auto" latinLnBrk="0" hangingPunct="1">
                        <a:lnSpc>
                          <a:spcPct val="15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ACU in another hospital</a:t>
                      </a:r>
                      <a:endParaRPr lang="en-US" sz="1100" kern="1400" dirty="0">
                        <a:solidFill>
                          <a:srgbClr val="000000"/>
                        </a:solidFill>
                        <a:latin typeface="Arial" pitchFamily="34" charset="0"/>
                        <a:cs typeface="Arial" pitchFamily="34" charset="0"/>
                      </a:endParaRPr>
                    </a:p>
                    <a:p>
                      <a:pPr marL="0" marR="0" indent="88900" algn="l" defTabSz="914400" rtl="0" eaLnBrk="1" fontAlgn="auto" latinLnBrk="0" hangingPunct="1">
                        <a:lnSpc>
                          <a:spcPct val="150000"/>
                        </a:lnSpc>
                        <a:spcBef>
                          <a:spcPts val="0"/>
                        </a:spcBef>
                        <a:spcAft>
                          <a:spcPts val="0"/>
                        </a:spcAft>
                        <a:buClrTx/>
                        <a:buSzTx/>
                        <a:buFontTx/>
                        <a:buNone/>
                        <a:tabLst>
                          <a:tab pos="88900" algn="l"/>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Long</a:t>
                      </a:r>
                      <a:r>
                        <a:rPr lang="en-US" sz="1100" kern="1400" baseline="0" dirty="0" smtClean="0">
                          <a:solidFill>
                            <a:srgbClr val="000000"/>
                          </a:solidFill>
                          <a:latin typeface="Arial" pitchFamily="34" charset="0"/>
                          <a:cs typeface="Arial" pitchFamily="34" charset="0"/>
                        </a:rPr>
                        <a:t> term care facility</a:t>
                      </a:r>
                      <a:endParaRPr lang="en-US" sz="1100" kern="1400" dirty="0">
                        <a:solidFill>
                          <a:srgbClr val="000000"/>
                        </a:solidFill>
                        <a:latin typeface="Arial" pitchFamily="34" charset="0"/>
                        <a:cs typeface="Arial" pitchFamily="34" charset="0"/>
                      </a:endParaRPr>
                    </a:p>
                    <a:p>
                      <a:pPr marL="0" marR="0" indent="88900" algn="l" defTabSz="914400" rtl="0" eaLnBrk="1" fontAlgn="auto" latinLnBrk="0" hangingPunct="1">
                        <a:lnSpc>
                          <a:spcPct val="15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Rehabilitation unit</a:t>
                      </a:r>
                      <a:endParaRPr lang="en-US" sz="1100" kern="1400" dirty="0">
                        <a:solidFill>
                          <a:srgbClr val="000000"/>
                        </a:solidFill>
                        <a:latin typeface="Arial" pitchFamily="34" charset="0"/>
                        <a:cs typeface="Arial" pitchFamily="34" charset="0"/>
                      </a:endParaRPr>
                    </a:p>
                    <a:p>
                      <a:pPr marL="0" marR="0" indent="88900" algn="l" defTabSz="914400" rtl="0" eaLnBrk="1" fontAlgn="auto" latinLnBrk="0" hangingPunct="1">
                        <a:lnSpc>
                          <a:spcPct val="15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Home</a:t>
                      </a:r>
                      <a:endParaRPr lang="en-US" sz="1100" kern="1400" dirty="0">
                        <a:solidFill>
                          <a:srgbClr val="000000"/>
                        </a:solidFill>
                        <a:latin typeface="Arial" pitchFamily="34" charset="0"/>
                        <a:cs typeface="Arial" pitchFamily="34" charset="0"/>
                      </a:endParaRPr>
                    </a:p>
                    <a:p>
                      <a:pPr marL="0" marR="0" indent="88900" algn="l" defTabSz="914400" rtl="0" eaLnBrk="1" fontAlgn="auto" latinLnBrk="0" hangingPunct="1">
                        <a:lnSpc>
                          <a:spcPct val="150000"/>
                        </a:lnSpc>
                        <a:spcBef>
                          <a:spcPts val="0"/>
                        </a:spcBef>
                        <a:spcAft>
                          <a:spcPts val="0"/>
                        </a:spcAft>
                        <a:buClrTx/>
                        <a:buSzTx/>
                        <a:buFontTx/>
                        <a:buNone/>
                        <a:tabLst/>
                        <a:defRPr/>
                      </a:pP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Other (Please</a:t>
                      </a:r>
                      <a:r>
                        <a:rPr lang="en-US" sz="1100" kern="1400" baseline="0" dirty="0" smtClean="0">
                          <a:solidFill>
                            <a:srgbClr val="000000"/>
                          </a:solidFill>
                          <a:latin typeface="Arial" pitchFamily="34" charset="0"/>
                          <a:cs typeface="Arial" pitchFamily="34" charset="0"/>
                        </a:rPr>
                        <a:t> S</a:t>
                      </a:r>
                      <a:r>
                        <a:rPr lang="en-US" sz="1100" kern="1400" dirty="0" smtClean="0">
                          <a:solidFill>
                            <a:srgbClr val="000000"/>
                          </a:solidFill>
                          <a:latin typeface="Arial" pitchFamily="34" charset="0"/>
                          <a:cs typeface="Arial" pitchFamily="34" charset="0"/>
                        </a:rPr>
                        <a:t>pecify):</a:t>
                      </a: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R="0" indent="0" algn="l" rtl="0">
                        <a:spcBef>
                          <a:spcPts val="0"/>
                        </a:spcBef>
                        <a:spcAft>
                          <a:spcPts val="0"/>
                        </a:spcAft>
                      </a:pPr>
                      <a:endParaRPr lang="en-US" sz="12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R="0" indent="0" algn="l" rtl="0">
                        <a:spcBef>
                          <a:spcPts val="0"/>
                        </a:spcBef>
                        <a:spcAft>
                          <a:spcPts val="0"/>
                        </a:spcAft>
                      </a:pPr>
                      <a:endParaRPr lang="en-US" sz="1200" kern="1400" dirty="0">
                        <a:solidFill>
                          <a:srgbClr val="000000"/>
                        </a:solidFill>
                        <a:latin typeface="Arial" pitchFamily="34" charset="0"/>
                        <a:cs typeface="Arial" pitchFamily="34" charset="0"/>
                      </a:endParaRPr>
                    </a:p>
                  </a:txBody>
                  <a:tcPr marL="18280" marR="18280" marT="18280" marB="18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4"/>
            <a:ext cx="1406812" cy="611786"/>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51</a:t>
            </a:fld>
            <a:endParaRPr lang="en-CA" dirty="0"/>
          </a:p>
        </p:txBody>
      </p:sp>
    </p:spTree>
    <p:extLst>
      <p:ext uri="{BB962C8B-B14F-4D97-AF65-F5344CB8AC3E}">
        <p14:creationId xmlns:p14="http://schemas.microsoft.com/office/powerpoint/2010/main" val="42552556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6"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7" name="Text Box 5"/>
          <p:cNvSpPr txBox="1">
            <a:spLocks noChangeArrowheads="1"/>
          </p:cNvSpPr>
          <p:nvPr/>
        </p:nvSpPr>
        <p:spPr bwMode="auto">
          <a:xfrm>
            <a:off x="188640" y="757856"/>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effectLst/>
                <a:latin typeface="Arial" panose="020B0604020202020204" pitchFamily="34" charset="0"/>
                <a:ea typeface="Times New Roman" pitchFamily="18" charset="0"/>
                <a:cs typeface="Arial" panose="020B0604020202020204" pitchFamily="34" charset="0"/>
              </a:rPr>
              <a:t>6 Month Follow-Up: Survival </a:t>
            </a:r>
            <a:r>
              <a:rPr kumimoji="0" lang="en-US" sz="1400" b="0" i="0" u="none" strike="noStrike" cap="none" normalizeH="0" dirty="0" smtClean="0">
                <a:ln>
                  <a:noFill/>
                </a:ln>
                <a:solidFill>
                  <a:srgbClr val="000000"/>
                </a:solidFill>
                <a:effectLst/>
                <a:latin typeface="Arial" panose="020B0604020202020204" pitchFamily="34" charset="0"/>
                <a:ea typeface="Times New Roman" pitchFamily="18" charset="0"/>
                <a:cs typeface="Arial" panose="020B0604020202020204" pitchFamily="34" charset="0"/>
              </a:rPr>
              <a:t>Assessment Instructions</a:t>
            </a:r>
            <a:endParaRPr kumimoji="0" 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18"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9" name="Straight Connector 18"/>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691694339"/>
              </p:ext>
            </p:extLst>
          </p:nvPr>
        </p:nvGraphicFramePr>
        <p:xfrm>
          <a:off x="214306" y="1122040"/>
          <a:ext cx="6455054" cy="7281312"/>
        </p:xfrm>
        <a:graphic>
          <a:graphicData uri="http://schemas.openxmlformats.org/drawingml/2006/table">
            <a:tbl>
              <a:tblPr firstRow="1" bandRow="1">
                <a:effectLst/>
                <a:tableStyleId>{5C22544A-7EE6-4342-B048-85BDC9FD1C3A}</a:tableStyleId>
              </a:tblPr>
              <a:tblGrid>
                <a:gridCol w="1342486"/>
                <a:gridCol w="5112568"/>
              </a:tblGrid>
              <a:tr h="370840">
                <a:tc>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General Information</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 </a:t>
                      </a:r>
                    </a:p>
                    <a:p>
                      <a:pPr marR="0" indent="0" algn="l" rtl="0">
                        <a:spcBef>
                          <a:spcPts val="0"/>
                        </a:spcBef>
                        <a:spcAft>
                          <a:spcPts val="0"/>
                        </a:spcAft>
                      </a:pPr>
                      <a:endParaRPr lang="en-US" sz="1100" b="1" kern="1400" dirty="0" smtClean="0">
                        <a:solidFill>
                          <a:srgbClr val="000000"/>
                        </a:solidFill>
                        <a:latin typeface="Arial" pitchFamily="34" charset="0"/>
                        <a:cs typeface="Arial" pitchFamily="34" charset="0"/>
                      </a:endParaRPr>
                    </a:p>
                    <a:p>
                      <a:pPr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kern="1400" dirty="0" smtClean="0">
                          <a:solidFill>
                            <a:srgbClr val="000000"/>
                          </a:solidFill>
                          <a:latin typeface="Arial" pitchFamily="34" charset="0"/>
                          <a:cs typeface="Arial" pitchFamily="34" charset="0"/>
                        </a:rPr>
                        <a:t>This data is collected to determine survival status 6</a:t>
                      </a:r>
                      <a:r>
                        <a:rPr lang="en-CA" sz="1100" b="0" kern="1400" baseline="0" dirty="0" smtClean="0">
                          <a:solidFill>
                            <a:srgbClr val="000000"/>
                          </a:solidFill>
                          <a:latin typeface="Arial" pitchFamily="34" charset="0"/>
                          <a:cs typeface="Arial" pitchFamily="34" charset="0"/>
                        </a:rPr>
                        <a:t> months after the patient was </a:t>
                      </a:r>
                      <a:r>
                        <a:rPr lang="en-CA" sz="1100" b="0" u="sng" kern="1400" baseline="0" dirty="0" smtClean="0">
                          <a:solidFill>
                            <a:srgbClr val="000000"/>
                          </a:solidFill>
                          <a:latin typeface="Arial" pitchFamily="34" charset="0"/>
                          <a:cs typeface="Arial" pitchFamily="34" charset="0"/>
                        </a:rPr>
                        <a:t>admitted</a:t>
                      </a:r>
                      <a:r>
                        <a:rPr lang="en-CA" sz="1100" b="0" kern="1400" baseline="0" dirty="0" smtClean="0">
                          <a:solidFill>
                            <a:srgbClr val="000000"/>
                          </a:solidFill>
                          <a:latin typeface="Arial" pitchFamily="34" charset="0"/>
                          <a:cs typeface="Arial" pitchFamily="34" charset="0"/>
                        </a:rPr>
                        <a:t> to the ACU.</a:t>
                      </a:r>
                      <a:r>
                        <a:rPr lang="en-CA" sz="1100" b="0" kern="1400" dirty="0" smtClean="0">
                          <a:solidFill>
                            <a:srgbClr val="00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b="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kern="1400" dirty="0" smtClean="0">
                          <a:solidFill>
                            <a:srgbClr val="000000"/>
                          </a:solidFill>
                          <a:latin typeface="Arial" pitchFamily="34" charset="0"/>
                          <a:cs typeface="Arial" pitchFamily="34" charset="0"/>
                        </a:rPr>
                        <a:t>Every effort must be made to obtain survival status. </a:t>
                      </a:r>
                      <a:r>
                        <a:rPr lang="en-CA" sz="1100" b="0" kern="1400" dirty="0" smtClean="0">
                          <a:solidFill>
                            <a:schemeClr val="tx1"/>
                          </a:solidFill>
                          <a:latin typeface="Arial" pitchFamily="34" charset="0"/>
                          <a:cs typeface="Arial" pitchFamily="34" charset="0"/>
                        </a:rPr>
                        <a:t>Refer to the </a:t>
                      </a:r>
                      <a:r>
                        <a:rPr lang="en-CA" sz="1100" b="0" kern="1400" baseline="0" dirty="0" smtClean="0">
                          <a:solidFill>
                            <a:schemeClr val="tx1"/>
                          </a:solidFill>
                          <a:latin typeface="Arial" pitchFamily="34" charset="0"/>
                          <a:cs typeface="Arial" pitchFamily="34" charset="0"/>
                        </a:rPr>
                        <a:t>study procedures manual for more information on patient retention procedures.</a:t>
                      </a:r>
                      <a:endParaRPr lang="en-US" sz="1100" b="0" kern="1400" baseline="0" dirty="0" smtClean="0">
                        <a:solidFill>
                          <a:schemeClr val="tx1"/>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1" kern="1400" dirty="0" smtClean="0">
                          <a:solidFill>
                            <a:srgbClr val="000000"/>
                          </a:solidFill>
                          <a:latin typeface="Arial" pitchFamily="34" charset="0"/>
                          <a:cs typeface="Arial" pitchFamily="34" charset="0"/>
                        </a:rPr>
                        <a:t>Duration of Data Collection</a:t>
                      </a:r>
                      <a:endParaRPr lang="en-CA" sz="1100" dirty="0" smtClean="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kern="1400" dirty="0" smtClean="0">
                          <a:solidFill>
                            <a:srgbClr val="000000"/>
                          </a:solidFill>
                          <a:latin typeface="Arial" pitchFamily="34" charset="0"/>
                          <a:cs typeface="Arial" pitchFamily="34" charset="0"/>
                        </a:rPr>
                        <a:t>Survival assessment is to be conducted at 6 months (± 14 days) after ACU </a:t>
                      </a:r>
                      <a:r>
                        <a:rPr lang="en-CA" sz="1100" b="0" u="none" kern="1400" dirty="0" smtClean="0">
                          <a:solidFill>
                            <a:srgbClr val="000000"/>
                          </a:solidFill>
                          <a:latin typeface="Arial" pitchFamily="34" charset="0"/>
                          <a:cs typeface="Arial" pitchFamily="34" charset="0"/>
                        </a:rPr>
                        <a:t>admission</a:t>
                      </a:r>
                      <a:r>
                        <a:rPr lang="en-CA" sz="1100" b="0" kern="1400" dirty="0" smtClean="0">
                          <a:solidFill>
                            <a:srgbClr val="000000"/>
                          </a:solidFill>
                          <a:latin typeface="Arial" pitchFamily="34" charset="0"/>
                          <a:cs typeface="Arial" pitchFamily="34" charset="0"/>
                        </a:rPr>
                        <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82032">
                <a:tc>
                  <a:txBody>
                    <a:bodyPr/>
                    <a:lstStyle/>
                    <a:p>
                      <a:r>
                        <a:rPr lang="en-US" sz="1100" b="1" dirty="0" smtClean="0">
                          <a:solidFill>
                            <a:schemeClr val="tx1"/>
                          </a:solidFill>
                          <a:latin typeface="Arial" pitchFamily="34" charset="0"/>
                          <a:cs typeface="Arial" pitchFamily="34" charset="0"/>
                        </a:rPr>
                        <a:t>Was Survival</a:t>
                      </a:r>
                      <a:r>
                        <a:rPr lang="en-US" sz="1100" b="1" baseline="0" dirty="0" smtClean="0">
                          <a:solidFill>
                            <a:schemeClr val="tx1"/>
                          </a:solidFill>
                          <a:latin typeface="Arial" pitchFamily="34" charset="0"/>
                          <a:cs typeface="Arial" pitchFamily="34" charset="0"/>
                        </a:rPr>
                        <a:t> Status Obtained?</a:t>
                      </a:r>
                      <a:endParaRPr lang="en-CA" sz="1100" b="1" dirty="0">
                        <a:solidFill>
                          <a:schemeClr val="tx1"/>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Record whether</a:t>
                      </a:r>
                      <a:r>
                        <a:rPr lang="en-US" sz="1100" kern="1400" baseline="0" dirty="0" smtClean="0">
                          <a:solidFill>
                            <a:schemeClr val="tx1"/>
                          </a:solidFill>
                          <a:latin typeface="Arial" pitchFamily="34" charset="0"/>
                          <a:cs typeface="Arial" pitchFamily="34" charset="0"/>
                        </a:rPr>
                        <a:t> the survival status of the patient was obtained</a:t>
                      </a:r>
                      <a:r>
                        <a:rPr lang="en-US" sz="1100" i="0" kern="1400" baseline="0" dirty="0" smtClean="0">
                          <a:solidFill>
                            <a:schemeClr val="tx1"/>
                          </a:solidFill>
                          <a:latin typeface="Arial" pitchFamily="34" charset="0"/>
                          <a:cs typeface="Arial" pitchFamily="34" charset="0"/>
                        </a:rPr>
                        <a:t>, by selecting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baseline="0" dirty="0" smtClean="0">
                          <a:solidFill>
                            <a:schemeClr val="tx1"/>
                          </a:solidFill>
                          <a:latin typeface="Arial" pitchFamily="34" charset="0"/>
                          <a:cs typeface="Arial" pitchFamily="34" charset="0"/>
                        </a:rPr>
                        <a:t>” or “NO”</a:t>
                      </a:r>
                      <a:endParaRPr lang="en-CA" sz="1100" i="0" kern="1400" dirty="0" smtClean="0">
                        <a:solidFill>
                          <a:schemeClr val="tx1"/>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38552">
                <a:tc>
                  <a:txBody>
                    <a:bodyPr/>
                    <a:lstStyle/>
                    <a:p>
                      <a:pPr marL="0" indent="0"/>
                      <a:r>
                        <a:rPr lang="en-US" sz="1100" b="1" dirty="0" smtClean="0">
                          <a:solidFill>
                            <a:schemeClr val="tx1"/>
                          </a:solidFill>
                          <a:latin typeface="Arial" pitchFamily="34" charset="0"/>
                          <a:cs typeface="Arial" pitchFamily="34" charset="0"/>
                        </a:rPr>
                        <a:t>Date</a:t>
                      </a:r>
                      <a:r>
                        <a:rPr lang="en-US" sz="1100" b="1" baseline="0" dirty="0" smtClean="0">
                          <a:solidFill>
                            <a:schemeClr val="tx1"/>
                          </a:solidFill>
                          <a:latin typeface="Arial" pitchFamily="34" charset="0"/>
                          <a:cs typeface="Arial" pitchFamily="34" charset="0"/>
                        </a:rPr>
                        <a:t> </a:t>
                      </a:r>
                      <a:r>
                        <a:rPr lang="en-US" sz="1100" b="1" dirty="0" smtClean="0">
                          <a:solidFill>
                            <a:schemeClr val="tx1"/>
                          </a:solidFill>
                          <a:latin typeface="Arial" pitchFamily="34" charset="0"/>
                          <a:cs typeface="Arial" pitchFamily="34" charset="0"/>
                        </a:rPr>
                        <a:t>Survival Status</a:t>
                      </a:r>
                      <a:r>
                        <a:rPr lang="en-US" sz="1100" b="1" baseline="0" dirty="0" smtClean="0">
                          <a:solidFill>
                            <a:schemeClr val="tx1"/>
                          </a:solidFill>
                          <a:latin typeface="Arial" pitchFamily="34" charset="0"/>
                          <a:cs typeface="Arial" pitchFamily="34" charset="0"/>
                        </a:rPr>
                        <a:t> Obtained</a:t>
                      </a:r>
                      <a:endParaRPr lang="en-CA" sz="1100" b="0" dirty="0">
                        <a:solidFill>
                          <a:schemeClr val="tx1"/>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If survival status is known, </a:t>
                      </a:r>
                      <a:r>
                        <a:rPr lang="en-US" sz="1100" i="0" kern="1400" dirty="0" smtClean="0">
                          <a:solidFill>
                            <a:schemeClr val="tx1"/>
                          </a:solidFill>
                          <a:latin typeface="Arial" pitchFamily="34" charset="0"/>
                          <a:cs typeface="Arial" pitchFamily="34" charset="0"/>
                        </a:rPr>
                        <a:t>record the date of contact</a:t>
                      </a:r>
                      <a:r>
                        <a:rPr lang="en-US" sz="1100" i="0" kern="1400" baseline="0" dirty="0" smtClean="0">
                          <a:solidFill>
                            <a:schemeClr val="tx1"/>
                          </a:solidFill>
                          <a:latin typeface="Arial" pitchFamily="34" charset="0"/>
                          <a:cs typeface="Arial" pitchFamily="34" charset="0"/>
                        </a:rPr>
                        <a:t> </a:t>
                      </a:r>
                      <a:r>
                        <a:rPr lang="en-US" sz="1100" b="1" i="0" u="sng" kern="1400" baseline="0" dirty="0" smtClean="0">
                          <a:solidFill>
                            <a:schemeClr val="tx1"/>
                          </a:solidFill>
                          <a:latin typeface="Arial" pitchFamily="34" charset="0"/>
                          <a:cs typeface="Arial" pitchFamily="34" charset="0"/>
                        </a:rPr>
                        <a:t>or</a:t>
                      </a:r>
                      <a:r>
                        <a:rPr lang="en-US" sz="1100" i="0" kern="1400" baseline="0" dirty="0" smtClean="0">
                          <a:solidFill>
                            <a:schemeClr val="tx1"/>
                          </a:solidFill>
                          <a:latin typeface="Arial" pitchFamily="34" charset="0"/>
                          <a:cs typeface="Arial" pitchFamily="34" charset="0"/>
                        </a:rPr>
                        <a:t> information retrieval (YYYY-MM-DD).</a:t>
                      </a:r>
                      <a:endParaRPr lang="en-CA" sz="1100" i="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68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chemeClr val="tx1"/>
                          </a:solidFill>
                          <a:latin typeface="Arial" pitchFamily="34" charset="0"/>
                          <a:cs typeface="Arial" pitchFamily="34" charset="0"/>
                        </a:rPr>
                        <a:t>Source of information</a:t>
                      </a:r>
                    </a:p>
                    <a:p>
                      <a:pPr marL="92075" indent="0"/>
                      <a:endParaRPr lang="en-US" sz="1100" b="1" baseline="0" dirty="0" smtClean="0">
                        <a:solidFill>
                          <a:schemeClr val="tx1"/>
                        </a:solidFill>
                        <a:latin typeface="Arial" pitchFamily="34" charset="0"/>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chemeClr val="tx1"/>
                          </a:solidFill>
                          <a:latin typeface="Arial" pitchFamily="34" charset="0"/>
                          <a:cs typeface="Arial" pitchFamily="34" charset="0"/>
                        </a:rPr>
                        <a:t>Record the source</a:t>
                      </a:r>
                      <a:r>
                        <a:rPr lang="en-US" sz="1100" kern="1400" baseline="0" dirty="0" smtClean="0">
                          <a:solidFill>
                            <a:schemeClr val="tx1"/>
                          </a:solidFill>
                          <a:latin typeface="Arial" pitchFamily="34" charset="0"/>
                          <a:cs typeface="Arial" pitchFamily="34" charset="0"/>
                        </a:rPr>
                        <a:t> of survival status information by selecting one of </a:t>
                      </a:r>
                      <a:r>
                        <a:rPr lang="en-US" sz="1100" kern="1400" baseline="0" smtClean="0">
                          <a:solidFill>
                            <a:schemeClr val="tx1"/>
                          </a:solidFill>
                          <a:latin typeface="Arial" pitchFamily="34" charset="0"/>
                          <a:cs typeface="Arial" pitchFamily="34" charset="0"/>
                        </a:rPr>
                        <a:t>the following:</a:t>
                      </a:r>
                      <a:endParaRPr lang="en-US" sz="1100" kern="1400" baseline="0" dirty="0" smtClean="0">
                        <a:solidFill>
                          <a:schemeClr val="tx1"/>
                        </a:solidFill>
                        <a:latin typeface="Arial" pitchFamily="34" charset="0"/>
                        <a:cs typeface="Arial" pitchFamily="34" charset="0"/>
                      </a:endParaRPr>
                    </a:p>
                    <a:p>
                      <a:pPr marL="457200" marR="0" lvl="1" indent="-104775" algn="l" rtl="0">
                        <a:lnSpc>
                          <a:spcPct val="100000"/>
                        </a:lnSpc>
                        <a:spcBef>
                          <a:spcPts val="0"/>
                        </a:spcBef>
                        <a:spcAft>
                          <a:spcPts val="0"/>
                        </a:spcAft>
                      </a:pPr>
                      <a:r>
                        <a:rPr lang="en-US" sz="1100" kern="1400" cap="none" baseline="0" dirty="0" smtClean="0">
                          <a:solidFill>
                            <a:schemeClr val="tx1"/>
                          </a:solidFill>
                          <a:latin typeface="Wingdings" pitchFamily="2" charset="2"/>
                          <a:cs typeface="Arial" pitchFamily="34" charset="0"/>
                        </a:rPr>
                        <a:t>o</a:t>
                      </a:r>
                      <a:r>
                        <a:rPr lang="en-US" sz="1100" kern="1400" cap="none" baseline="0" dirty="0" smtClean="0">
                          <a:solidFill>
                            <a:schemeClr val="tx1"/>
                          </a:solidFill>
                          <a:latin typeface="Arial" pitchFamily="34" charset="0"/>
                          <a:cs typeface="Arial" pitchFamily="34" charset="0"/>
                        </a:rPr>
                        <a:t>  Patient</a:t>
                      </a:r>
                      <a:r>
                        <a:rPr lang="en-CA" sz="1100" cap="none" baseline="0" dirty="0" smtClean="0">
                          <a:solidFill>
                            <a:schemeClr val="tx1"/>
                          </a:solidFill>
                          <a:latin typeface="Arial" pitchFamily="34" charset="0"/>
                          <a:ea typeface="MS Mincho"/>
                          <a:cs typeface="Arial" pitchFamily="34" charset="0"/>
                        </a:rPr>
                        <a:t>  </a:t>
                      </a:r>
                      <a:r>
                        <a:rPr lang="en-CA" sz="1100" kern="1400" cap="none" baseline="0" dirty="0" smtClean="0">
                          <a:solidFill>
                            <a:schemeClr val="tx1"/>
                          </a:solidFill>
                          <a:latin typeface="Arial" pitchFamily="34" charset="0"/>
                          <a:ea typeface="MS Mincho"/>
                          <a:cs typeface="Arial" pitchFamily="34" charset="0"/>
                        </a:rPr>
                        <a:t>  </a:t>
                      </a:r>
                    </a:p>
                    <a:p>
                      <a:pPr marL="527050" marR="0" lvl="1" indent="-174625" algn="l" rtl="0">
                        <a:lnSpc>
                          <a:spcPct val="100000"/>
                        </a:lnSpc>
                        <a:spcBef>
                          <a:spcPts val="0"/>
                        </a:spcBef>
                        <a:spcAft>
                          <a:spcPts val="0"/>
                        </a:spcAft>
                        <a:buFont typeface="Wingdings"/>
                        <a:buChar char="o"/>
                      </a:pPr>
                      <a:r>
                        <a:rPr lang="en-CA" sz="1100" cap="none" baseline="0" dirty="0" smtClean="0">
                          <a:solidFill>
                            <a:schemeClr val="tx1"/>
                          </a:solidFill>
                          <a:latin typeface="Arial" pitchFamily="34" charset="0"/>
                          <a:ea typeface="MS Mincho"/>
                          <a:cs typeface="Arial" pitchFamily="34" charset="0"/>
                        </a:rPr>
                        <a:t>Alternative contact person(s) (specify relationship)</a:t>
                      </a:r>
                    </a:p>
                    <a:p>
                      <a:pPr marL="527050" marR="0" lvl="1" indent="-174625" algn="l" rtl="0">
                        <a:lnSpc>
                          <a:spcPct val="100000"/>
                        </a:lnSpc>
                        <a:spcBef>
                          <a:spcPts val="0"/>
                        </a:spcBef>
                        <a:spcAft>
                          <a:spcPts val="0"/>
                        </a:spcAft>
                        <a:buFont typeface="Wingdings"/>
                        <a:buChar char="o"/>
                      </a:pPr>
                      <a:r>
                        <a:rPr lang="en-US" sz="1100" cap="none" baseline="0" dirty="0" smtClean="0">
                          <a:solidFill>
                            <a:schemeClr val="tx1"/>
                          </a:solidFill>
                          <a:latin typeface="Arial" pitchFamily="34" charset="0"/>
                          <a:ea typeface="MS Mincho"/>
                          <a:cs typeface="Arial" pitchFamily="34" charset="0"/>
                        </a:rPr>
                        <a:t>Family Physician</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Medical Records</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Obituaries</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Internet</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Other (specify)</a:t>
                      </a:r>
                    </a:p>
                    <a:p>
                      <a:pPr marL="352425" marR="0" lvl="1" indent="0" algn="l" rtl="0">
                        <a:lnSpc>
                          <a:spcPct val="100000"/>
                        </a:lnSpc>
                        <a:spcBef>
                          <a:spcPts val="0"/>
                        </a:spcBef>
                        <a:spcAft>
                          <a:spcPts val="0"/>
                        </a:spcAft>
                        <a:buFont typeface="Wingdings"/>
                        <a:buNone/>
                      </a:pPr>
                      <a:endParaRPr lang="en-US" sz="1100" kern="1200" cap="none" baseline="0" dirty="0" smtClean="0">
                        <a:solidFill>
                          <a:schemeClr val="tx1"/>
                        </a:solidFill>
                        <a:latin typeface="Arial" pitchFamily="34" charset="0"/>
                        <a:ea typeface="+mn-ea"/>
                        <a:cs typeface="Arial" panose="020B0604020202020204" pitchFamily="34" charset="0"/>
                      </a:endParaRPr>
                    </a:p>
                    <a:p>
                      <a:pPr marL="0" marR="0" lvl="0" indent="-104775" algn="l" rtl="0">
                        <a:lnSpc>
                          <a:spcPct val="100000"/>
                        </a:lnSpc>
                        <a:spcBef>
                          <a:spcPts val="0"/>
                        </a:spcBef>
                        <a:spcAft>
                          <a:spcPts val="0"/>
                        </a:spcAft>
                        <a:buFont typeface="Wingdings"/>
                        <a:buNone/>
                      </a:pPr>
                      <a:r>
                        <a:rPr lang="en-US" sz="1100" b="1" u="sng" kern="1400" baseline="0" dirty="0" smtClean="0">
                          <a:solidFill>
                            <a:schemeClr val="tx1"/>
                          </a:solidFill>
                          <a:latin typeface="Arial" pitchFamily="34" charset="0"/>
                          <a:cs typeface="Arial" pitchFamily="34" charset="0"/>
                        </a:rPr>
                        <a:t>NOTE:</a:t>
                      </a:r>
                      <a:r>
                        <a:rPr lang="en-US" sz="1100" u="none" kern="1200" cap="none" baseline="0" dirty="0" smtClean="0">
                          <a:solidFill>
                            <a:schemeClr val="tx1"/>
                          </a:solidFill>
                          <a:latin typeface="Arial" pitchFamily="34" charset="0"/>
                          <a:ea typeface="+mn-ea"/>
                          <a:cs typeface="Arial" panose="020B0604020202020204" pitchFamily="34" charset="0"/>
                        </a:rPr>
                        <a:t> When providing information for “Alternative contact person(s),  do </a:t>
                      </a:r>
                      <a:r>
                        <a:rPr lang="en-US" sz="1100" b="1" u="none" kern="1200" cap="none" baseline="0" dirty="0" smtClean="0">
                          <a:solidFill>
                            <a:schemeClr val="tx1"/>
                          </a:solidFill>
                          <a:latin typeface="Arial" pitchFamily="34" charset="0"/>
                          <a:ea typeface="+mn-ea"/>
                          <a:cs typeface="Arial" panose="020B0604020202020204" pitchFamily="34" charset="0"/>
                        </a:rPr>
                        <a:t>NOT</a:t>
                      </a:r>
                      <a:r>
                        <a:rPr lang="en-US" sz="1100" b="0" u="none" kern="1200" cap="none" baseline="0" dirty="0" smtClean="0">
                          <a:solidFill>
                            <a:schemeClr val="tx1"/>
                          </a:solidFill>
                          <a:latin typeface="Arial" pitchFamily="34" charset="0"/>
                          <a:ea typeface="+mn-ea"/>
                          <a:cs typeface="Arial" panose="020B0604020202020204" pitchFamily="34" charset="0"/>
                        </a:rPr>
                        <a:t> include proper names, or any identifying information. Only provide relationship to patient.</a:t>
                      </a:r>
                      <a:endParaRPr lang="en-US" sz="1100" u="sng" kern="1400" cap="none" baseline="0" dirty="0" smtClean="0">
                        <a:solidFill>
                          <a:schemeClr val="tx1"/>
                        </a:solidFill>
                        <a:latin typeface="Arial" pitchFamily="34" charset="0"/>
                        <a:ea typeface="MS Mincho"/>
                        <a:cs typeface="Arial"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231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anose="020B0604020202020204" pitchFamily="34" charset="0"/>
                          <a:cs typeface="Arial" panose="020B0604020202020204" pitchFamily="34" charset="0"/>
                        </a:rPr>
                        <a:t>Survival</a:t>
                      </a:r>
                      <a:r>
                        <a:rPr lang="en-US" sz="1100" b="1" baseline="0" dirty="0" smtClean="0">
                          <a:solidFill>
                            <a:schemeClr val="tx1"/>
                          </a:solidFill>
                          <a:latin typeface="Arial" panose="020B0604020202020204" pitchFamily="34" charset="0"/>
                          <a:cs typeface="Arial" panose="020B0604020202020204" pitchFamily="34" charset="0"/>
                        </a:rPr>
                        <a:t> Status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baseline="0" dirty="0" smtClean="0">
                          <a:solidFill>
                            <a:schemeClr val="tx1"/>
                          </a:solidFill>
                          <a:latin typeface="Arial" panose="020B0604020202020204" pitchFamily="34" charset="0"/>
                          <a:cs typeface="Arial" panose="020B0604020202020204" pitchFamily="34" charset="0"/>
                        </a:rPr>
                        <a:t>Record the survival status of the patient as “Alive” or “Deceased”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70840">
                <a:tc>
                  <a:txBody>
                    <a:bodyPr/>
                    <a:lstStyle/>
                    <a:p>
                      <a:pPr marL="92075" indent="0"/>
                      <a:r>
                        <a:rPr lang="en-US" sz="1100" b="1" dirty="0" smtClean="0">
                          <a:solidFill>
                            <a:schemeClr val="tx1"/>
                          </a:solidFill>
                          <a:latin typeface="Arial" pitchFamily="34" charset="0"/>
                          <a:cs typeface="Arial" pitchFamily="34" charset="0"/>
                        </a:rPr>
                        <a:t>Survival Status NOT</a:t>
                      </a:r>
                      <a:r>
                        <a:rPr lang="en-US" sz="1100" b="1" baseline="0" dirty="0" smtClean="0">
                          <a:solidFill>
                            <a:schemeClr val="tx1"/>
                          </a:solidFill>
                          <a:latin typeface="Arial" pitchFamily="34" charset="0"/>
                          <a:cs typeface="Arial" pitchFamily="34" charset="0"/>
                        </a:rPr>
                        <a:t> Obtained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US" sz="1100" kern="1400" dirty="0" smtClean="0">
                          <a:solidFill>
                            <a:schemeClr val="tx1"/>
                          </a:solidFill>
                          <a:latin typeface="Arial" pitchFamily="34" charset="0"/>
                          <a:cs typeface="Arial" pitchFamily="34" charset="0"/>
                        </a:rPr>
                        <a:t>If survival status is not known,</a:t>
                      </a:r>
                      <a:r>
                        <a:rPr lang="en-US" sz="1100" i="0" kern="1400" baseline="0" dirty="0" smtClean="0">
                          <a:solidFill>
                            <a:schemeClr val="tx1"/>
                          </a:solidFill>
                          <a:latin typeface="Arial" pitchFamily="34" charset="0"/>
                          <a:cs typeface="Arial" pitchFamily="34" charset="0"/>
                        </a:rPr>
                        <a:t> confirm all the listed avenues to access patient survival status were used</a:t>
                      </a:r>
                      <a:r>
                        <a:rPr lang="en-US" sz="1100" i="0" kern="1200" baseline="0" dirty="0" smtClean="0">
                          <a:solidFill>
                            <a:schemeClr val="tx1"/>
                          </a:solidFill>
                          <a:latin typeface="Arial" pitchFamily="34" charset="0"/>
                          <a:cs typeface="Arial" pitchFamily="34" charset="0"/>
                        </a:rPr>
                        <a:t> by selecting all that were completed from the list below: </a:t>
                      </a:r>
                      <a:endParaRPr lang="en-US" sz="1100" baseline="0" dirty="0" smtClean="0">
                        <a:solidFill>
                          <a:schemeClr val="tx1"/>
                        </a:solidFill>
                        <a:latin typeface="Arial" panose="020B0604020202020204" pitchFamily="34" charset="0"/>
                        <a:cs typeface="Arial" panose="020B0604020202020204" pitchFamily="34" charset="0"/>
                      </a:endParaRPr>
                    </a:p>
                    <a:p>
                      <a:pPr marL="457200" marR="0" lvl="1" indent="-104775" algn="l" rtl="0">
                        <a:lnSpc>
                          <a:spcPct val="100000"/>
                        </a:lnSpc>
                        <a:spcBef>
                          <a:spcPts val="0"/>
                        </a:spcBef>
                        <a:spcAft>
                          <a:spcPts val="0"/>
                        </a:spcAft>
                      </a:pPr>
                      <a:r>
                        <a:rPr lang="en-US" sz="1100" kern="1400" cap="none" baseline="0" dirty="0" smtClean="0">
                          <a:solidFill>
                            <a:schemeClr val="tx1"/>
                          </a:solidFill>
                          <a:latin typeface="Wingdings" pitchFamily="2" charset="2"/>
                          <a:cs typeface="Arial" pitchFamily="34" charset="0"/>
                        </a:rPr>
                        <a:t>o</a:t>
                      </a:r>
                      <a:r>
                        <a:rPr lang="en-US" sz="1100" kern="1400" cap="none" baseline="0" dirty="0" smtClean="0">
                          <a:solidFill>
                            <a:schemeClr val="tx1"/>
                          </a:solidFill>
                          <a:latin typeface="Arial" pitchFamily="34" charset="0"/>
                          <a:cs typeface="Arial" pitchFamily="34" charset="0"/>
                        </a:rPr>
                        <a:t>  3 attempts to contact the patient were made (mandatory)</a:t>
                      </a:r>
                      <a:r>
                        <a:rPr lang="en-CA" sz="1100" kern="1400" cap="none" baseline="0" dirty="0" smtClean="0">
                          <a:solidFill>
                            <a:schemeClr val="tx1"/>
                          </a:solidFill>
                          <a:latin typeface="Arial" pitchFamily="34" charset="0"/>
                          <a:ea typeface="MS Mincho"/>
                          <a:cs typeface="Arial" pitchFamily="34" charset="0"/>
                        </a:rPr>
                        <a:t> </a:t>
                      </a:r>
                    </a:p>
                    <a:p>
                      <a:pPr marL="527050" marR="0" lvl="1" indent="-174625" algn="l" defTabSz="914400" rtl="0" eaLnBrk="1" fontAlgn="auto" latinLnBrk="0" hangingPunct="1">
                        <a:lnSpc>
                          <a:spcPct val="100000"/>
                        </a:lnSpc>
                        <a:spcBef>
                          <a:spcPts val="0"/>
                        </a:spcBef>
                        <a:spcAft>
                          <a:spcPts val="0"/>
                        </a:spcAft>
                        <a:buClrTx/>
                        <a:buSzTx/>
                        <a:buFont typeface="Wingdings"/>
                        <a:buChar char="o"/>
                        <a:tabLst/>
                        <a:defRPr/>
                      </a:pPr>
                      <a:r>
                        <a:rPr lang="en-US" sz="1100" kern="1400" cap="none" baseline="0" dirty="0" smtClean="0">
                          <a:solidFill>
                            <a:schemeClr val="tx1"/>
                          </a:solidFill>
                          <a:latin typeface="Arial" pitchFamily="34" charset="0"/>
                          <a:cs typeface="Arial" pitchFamily="34" charset="0"/>
                        </a:rPr>
                        <a:t>3 attempts to contact the alternative contact person(s) were made (mandatory if applicable)</a:t>
                      </a:r>
                      <a:r>
                        <a:rPr lang="en-CA" sz="1100" kern="1400" cap="none" baseline="0" dirty="0" smtClean="0">
                          <a:solidFill>
                            <a:schemeClr val="tx1"/>
                          </a:solidFill>
                          <a:latin typeface="Arial" pitchFamily="34" charset="0"/>
                          <a:ea typeface="MS Mincho"/>
                          <a:cs typeface="Arial" pitchFamily="34" charset="0"/>
                        </a:rPr>
                        <a:t> </a:t>
                      </a:r>
                    </a:p>
                    <a:p>
                      <a:pPr marL="527050" marR="0" lvl="1" indent="-174625" algn="l" rtl="0">
                        <a:lnSpc>
                          <a:spcPct val="100000"/>
                        </a:lnSpc>
                        <a:spcBef>
                          <a:spcPts val="0"/>
                        </a:spcBef>
                        <a:spcAft>
                          <a:spcPts val="0"/>
                        </a:spcAft>
                        <a:buFont typeface="Wingdings"/>
                        <a:buChar char="o"/>
                      </a:pPr>
                      <a:r>
                        <a:rPr lang="en-US" sz="1100" cap="none" baseline="0" dirty="0" smtClean="0">
                          <a:solidFill>
                            <a:schemeClr val="tx1"/>
                          </a:solidFill>
                          <a:latin typeface="Arial" pitchFamily="34" charset="0"/>
                          <a:ea typeface="MS Mincho"/>
                          <a:cs typeface="Arial" pitchFamily="34" charset="0"/>
                        </a:rPr>
                        <a:t>Family doctor contacted (mandatory if available)</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No medical records on the patient available at month 6 (mandatory)</a:t>
                      </a:r>
                    </a:p>
                    <a:p>
                      <a:pPr marL="527050" marR="0" lvl="1" indent="-174625" algn="l" rtl="0">
                        <a:lnSpc>
                          <a:spcPct val="100000"/>
                        </a:lnSpc>
                        <a:spcBef>
                          <a:spcPts val="0"/>
                        </a:spcBef>
                        <a:spcAft>
                          <a:spcPts val="0"/>
                        </a:spcAft>
                        <a:buFont typeface="Wingdings"/>
                        <a:buChar char="o"/>
                      </a:pPr>
                      <a:r>
                        <a:rPr lang="en-US" sz="1100" kern="1400" cap="none" baseline="0" dirty="0" smtClean="0">
                          <a:solidFill>
                            <a:schemeClr val="tx1"/>
                          </a:solidFill>
                          <a:latin typeface="Arial" pitchFamily="34" charset="0"/>
                          <a:ea typeface="MS Mincho"/>
                          <a:cs typeface="Arial" pitchFamily="34" charset="0"/>
                        </a:rPr>
                        <a:t>Internet searches for the patient name did not reveal survival status (mandatory)</a:t>
                      </a:r>
                    </a:p>
                    <a:p>
                      <a:pPr marL="809625" marR="0" lvl="2" indent="0" algn="l" rtl="0">
                        <a:lnSpc>
                          <a:spcPct val="100000"/>
                        </a:lnSpc>
                        <a:spcBef>
                          <a:spcPts val="0"/>
                        </a:spcBef>
                        <a:spcAft>
                          <a:spcPts val="0"/>
                        </a:spcAft>
                        <a:buFont typeface="Wingdings"/>
                        <a:buNone/>
                      </a:pPr>
                      <a:endParaRPr lang="en-US" sz="1100" baseline="0" dirty="0" smtClean="0">
                        <a:solidFill>
                          <a:schemeClr val="tx1"/>
                        </a:solidFill>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70840">
                <a:tc>
                  <a:txBody>
                    <a:bodyPr/>
                    <a:lstStyle/>
                    <a:p>
                      <a:pPr marL="92075" indent="0"/>
                      <a:r>
                        <a:rPr lang="en-US" sz="1100" b="1" baseline="0" dirty="0" smtClean="0">
                          <a:solidFill>
                            <a:schemeClr val="tx1"/>
                          </a:solidFill>
                          <a:latin typeface="Arial" pitchFamily="34" charset="0"/>
                          <a:cs typeface="Arial" pitchFamily="34" charset="0"/>
                        </a:rPr>
                        <a:t>Last Date Known to be Alive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anose="020B0604020202020204" pitchFamily="34" charset="0"/>
                          <a:cs typeface="Arial" panose="020B0604020202020204" pitchFamily="34" charset="0"/>
                        </a:rPr>
                        <a:t>If survival</a:t>
                      </a:r>
                      <a:r>
                        <a:rPr lang="en-US" sz="1100" baseline="0" dirty="0" smtClean="0">
                          <a:solidFill>
                            <a:schemeClr val="tx1"/>
                          </a:solidFill>
                          <a:latin typeface="Arial" panose="020B0604020202020204" pitchFamily="34" charset="0"/>
                          <a:cs typeface="Arial" panose="020B0604020202020204" pitchFamily="34" charset="0"/>
                        </a:rPr>
                        <a:t> status was not obtained, record the last date (YYYY-MM-DD) the patient was known to be alive.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pic>
        <p:nvPicPr>
          <p:cNvPr id="11"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4"/>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52</a:t>
            </a:fld>
            <a:endParaRPr lang="en-C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395" y="755576"/>
            <a:ext cx="6421669" cy="338554"/>
          </a:xfrm>
          <a:prstGeom prst="rect">
            <a:avLst/>
          </a:prstGeom>
        </p:spPr>
        <p:txBody>
          <a:bodyPr wrap="square">
            <a:spAutoFit/>
          </a:bodyPr>
          <a:lstStyle/>
          <a:p>
            <a:r>
              <a:rPr lang="en-US" sz="1600" dirty="0" smtClean="0">
                <a:latin typeface="Arial Black" pitchFamily="34" charset="0"/>
                <a:ea typeface="Times New Roman" pitchFamily="18" charset="0"/>
                <a:cs typeface="Arial" pitchFamily="34" charset="0"/>
              </a:rPr>
              <a:t>6 Month Follow-Up: Survival Assessment</a:t>
            </a:r>
            <a:endParaRPr lang="en-CA" dirty="0"/>
          </a:p>
        </p:txBody>
      </p:sp>
      <p:sp>
        <p:nvSpPr>
          <p:cNvPr id="10"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1" name="Straight Connector 10"/>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855904465"/>
              </p:ext>
            </p:extLst>
          </p:nvPr>
        </p:nvGraphicFramePr>
        <p:xfrm>
          <a:off x="201597" y="1094130"/>
          <a:ext cx="6408712" cy="5934280"/>
        </p:xfrm>
        <a:graphic>
          <a:graphicData uri="http://schemas.openxmlformats.org/drawingml/2006/table">
            <a:tbl>
              <a:tblPr/>
              <a:tblGrid>
                <a:gridCol w="2736304"/>
                <a:gridCol w="3672408"/>
              </a:tblGrid>
              <a:tr h="158706">
                <a:tc>
                  <a:txBody>
                    <a:bodyPr/>
                    <a:lstStyle/>
                    <a:p>
                      <a:pPr marL="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Was</a:t>
                      </a:r>
                      <a:r>
                        <a:rPr lang="en-US" sz="1100" b="1" kern="1400" baseline="0" dirty="0" smtClean="0">
                          <a:solidFill>
                            <a:srgbClr val="000000"/>
                          </a:solidFill>
                          <a:latin typeface="Arial" pitchFamily="34" charset="0"/>
                          <a:cs typeface="Arial" pitchFamily="34" charset="0"/>
                        </a:rPr>
                        <a:t> the Survival Status Obtained?</a:t>
                      </a:r>
                      <a:endParaRPr lang="en-US" sz="1100" b="1" kern="1400"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5906">
                <a:tc gridSpan="2">
                  <a:txBody>
                    <a:bodyPr/>
                    <a:lstStyle/>
                    <a:p>
                      <a:pPr marL="0" marR="0" indent="0" algn="l" rtl="0">
                        <a:lnSpc>
                          <a:spcPct val="100000"/>
                        </a:lnSpc>
                        <a:spcBef>
                          <a:spcPts val="0"/>
                        </a:spcBef>
                        <a:spcAft>
                          <a:spcPts val="0"/>
                        </a:spcAft>
                      </a:pPr>
                      <a:r>
                        <a:rPr lang="en-US" sz="1100" b="1" kern="1400" dirty="0" smtClean="0">
                          <a:solidFill>
                            <a:srgbClr val="000000"/>
                          </a:solidFill>
                          <a:latin typeface="Arial" pitchFamily="34" charset="0"/>
                          <a:cs typeface="Arial" pitchFamily="34" charset="0"/>
                        </a:rPr>
                        <a:t>If Survival Status is Obtained</a:t>
                      </a:r>
                    </a:p>
                  </a:txBody>
                  <a:tcPr marL="18280" marR="18280" marT="18280" marB="182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r>
              <a:tr h="158706">
                <a:tc>
                  <a:txBody>
                    <a:bodyPr/>
                    <a:lstStyle/>
                    <a:p>
                      <a:pPr marL="88900" marR="0" indent="0" algn="l" rtl="0">
                        <a:lnSpc>
                          <a:spcPct val="100000"/>
                        </a:lnSpc>
                        <a:spcBef>
                          <a:spcPts val="0"/>
                        </a:spcBef>
                        <a:spcAft>
                          <a:spcPts val="0"/>
                        </a:spcAft>
                      </a:pPr>
                      <a:r>
                        <a:rPr lang="en-US" sz="1100" b="0" kern="1400" dirty="0">
                          <a:solidFill>
                            <a:srgbClr val="000000"/>
                          </a:solidFill>
                          <a:latin typeface="Arial" pitchFamily="34" charset="0"/>
                          <a:cs typeface="Arial" pitchFamily="34" charset="0"/>
                        </a:rPr>
                        <a:t>Date </a:t>
                      </a:r>
                      <a:r>
                        <a:rPr lang="en-US" sz="1100" b="0" kern="1400" dirty="0" smtClean="0">
                          <a:solidFill>
                            <a:srgbClr val="000000"/>
                          </a:solidFill>
                          <a:latin typeface="Arial" pitchFamily="34" charset="0"/>
                          <a:cs typeface="Arial" pitchFamily="34" charset="0"/>
                        </a:rPr>
                        <a:t>of Contact / Information Retrieval</a:t>
                      </a: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                                                                  (YYYY-MM-DD)</a:t>
                      </a:r>
                      <a:endParaRPr lang="en-CA" sz="1100" dirty="0"/>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0" marR="0" indent="92075" algn="l" rtl="0">
                        <a:lnSpc>
                          <a:spcPct val="100000"/>
                        </a:lnSpc>
                        <a:spcBef>
                          <a:spcPts val="0"/>
                        </a:spcBef>
                        <a:spcAft>
                          <a:spcPts val="0"/>
                        </a:spcAft>
                      </a:pPr>
                      <a:r>
                        <a:rPr lang="en-US" sz="1100" b="0" kern="1400" dirty="0" smtClean="0">
                          <a:solidFill>
                            <a:srgbClr val="000000"/>
                          </a:solidFill>
                          <a:latin typeface="Arial" pitchFamily="34" charset="0"/>
                          <a:cs typeface="Arial" pitchFamily="34" charset="0"/>
                        </a:rPr>
                        <a:t>Source</a:t>
                      </a:r>
                      <a:r>
                        <a:rPr lang="en-US" sz="1100" b="0" kern="1400" baseline="0" dirty="0" smtClean="0">
                          <a:solidFill>
                            <a:srgbClr val="000000"/>
                          </a:solidFill>
                          <a:latin typeface="Arial" pitchFamily="34" charset="0"/>
                          <a:cs typeface="Arial" pitchFamily="34" charset="0"/>
                        </a:rPr>
                        <a:t> of Information</a:t>
                      </a:r>
                    </a:p>
                    <a:p>
                      <a:pPr marL="0" marR="0" indent="92075" algn="l" rtl="0">
                        <a:lnSpc>
                          <a:spcPct val="100000"/>
                        </a:lnSpc>
                        <a:spcBef>
                          <a:spcPts val="0"/>
                        </a:spcBef>
                        <a:spcAft>
                          <a:spcPts val="0"/>
                        </a:spcAft>
                      </a:pPr>
                      <a:r>
                        <a:rPr lang="en-US" sz="1100" b="0" kern="1400" baseline="0" dirty="0" smtClean="0">
                          <a:solidFill>
                            <a:srgbClr val="000000"/>
                          </a:solidFill>
                          <a:latin typeface="Arial" pitchFamily="34" charset="0"/>
                          <a:cs typeface="Arial" pitchFamily="34" charset="0"/>
                        </a:rPr>
                        <a:t>(Select one)</a:t>
                      </a:r>
                      <a:endParaRPr lang="en-US" sz="1100" b="0" kern="1400"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Patient</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Alternate</a:t>
                      </a:r>
                      <a:r>
                        <a:rPr lang="en-US" sz="1100" kern="1400" baseline="0" dirty="0" smtClean="0">
                          <a:solidFill>
                            <a:srgbClr val="000000"/>
                          </a:solidFill>
                          <a:latin typeface="Arial" pitchFamily="34" charset="0"/>
                          <a:cs typeface="Arial" pitchFamily="34" charset="0"/>
                        </a:rPr>
                        <a:t> Contact Person(s)</a:t>
                      </a:r>
                      <a:r>
                        <a:rPr lang="en-US" sz="1100" kern="1400" dirty="0" smtClean="0">
                          <a:solidFill>
                            <a:srgbClr val="00000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(Specify relationship)  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Family Physician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Medical</a:t>
                      </a:r>
                      <a:r>
                        <a:rPr lang="en-US" sz="1100" kern="1400" baseline="0" dirty="0" smtClean="0">
                          <a:solidFill>
                            <a:srgbClr val="000000"/>
                          </a:solidFill>
                          <a:latin typeface="Arial" pitchFamily="34" charset="0"/>
                          <a:cs typeface="Arial" pitchFamily="34" charset="0"/>
                        </a:rPr>
                        <a:t> Records</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Obituaries</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Internet</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Other</a:t>
                      </a:r>
                      <a:r>
                        <a:rPr lang="en-US" sz="1100" kern="1400" baseline="0" dirty="0" smtClean="0">
                          <a:solidFill>
                            <a:srgbClr val="000000"/>
                          </a:solidFill>
                          <a:latin typeface="Arial" pitchFamily="34" charset="0"/>
                          <a:cs typeface="Arial" pitchFamily="34" charset="0"/>
                        </a:rPr>
                        <a:t> (specify)  ___________</a:t>
                      </a:r>
                      <a:r>
                        <a:rPr lang="en-US" sz="1100" kern="1400" dirty="0" smtClean="0">
                          <a:solidFill>
                            <a:srgbClr val="000000"/>
                          </a:solidFill>
                          <a:latin typeface="Arial" pitchFamily="34" charset="0"/>
                          <a:cs typeface="Arial" pitchFamily="34" charset="0"/>
                        </a:rPr>
                        <a:t>_________________</a:t>
                      </a:r>
                      <a:endParaRPr lang="en-US" sz="1100" kern="1400" dirty="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0" marR="0" indent="92075" algn="l" rtl="0">
                        <a:lnSpc>
                          <a:spcPct val="100000"/>
                        </a:lnSpc>
                        <a:spcBef>
                          <a:spcPts val="0"/>
                        </a:spcBef>
                        <a:spcAft>
                          <a:spcPts val="0"/>
                        </a:spcAft>
                      </a:pPr>
                      <a:r>
                        <a:rPr lang="en-US" sz="1100" b="0" kern="1400" dirty="0" smtClean="0">
                          <a:solidFill>
                            <a:srgbClr val="000000"/>
                          </a:solidFill>
                          <a:latin typeface="Arial" pitchFamily="34" charset="0"/>
                          <a:cs typeface="Arial" pitchFamily="34" charset="0"/>
                        </a:rPr>
                        <a:t>Survival</a:t>
                      </a:r>
                      <a:r>
                        <a:rPr lang="en-US" sz="1100" b="0" kern="1400" baseline="0" dirty="0" smtClean="0">
                          <a:solidFill>
                            <a:srgbClr val="000000"/>
                          </a:solidFill>
                          <a:latin typeface="Arial" pitchFamily="34" charset="0"/>
                          <a:cs typeface="Arial" pitchFamily="34" charset="0"/>
                        </a:rPr>
                        <a:t> Status</a:t>
                      </a:r>
                      <a:endParaRPr lang="en-US" sz="1100" b="0" kern="1400"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R="0" indent="0" algn="l" rtl="0">
                        <a:spcBef>
                          <a:spcPts val="0"/>
                        </a:spcBef>
                        <a:spcAft>
                          <a:spcPts val="0"/>
                        </a:spcAft>
                      </a:pP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Alive</a:t>
                      </a:r>
                    </a:p>
                    <a:p>
                      <a:pPr marR="0" indent="0" algn="l" rtl="0">
                        <a:spcBef>
                          <a:spcPts val="0"/>
                        </a:spcBef>
                        <a:spcAft>
                          <a:spcPts val="0"/>
                        </a:spcAft>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De</a:t>
                      </a:r>
                      <a:r>
                        <a:rPr lang="en-US" sz="1100" kern="1400" baseline="0" dirty="0" smtClean="0">
                          <a:solidFill>
                            <a:srgbClr val="000000"/>
                          </a:solidFill>
                          <a:latin typeface="Arial" pitchFamily="34" charset="0"/>
                          <a:cs typeface="Arial" pitchFamily="34" charset="0"/>
                        </a:rPr>
                        <a:t>ceased</a:t>
                      </a:r>
                      <a:endParaRPr lang="en-US" sz="1100" b="0" kern="1400" baseline="0"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0" marR="0" indent="360363"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If deceased, is date of death known?</a:t>
                      </a:r>
                      <a:endParaRPr lang="en-US" sz="1100" b="0" kern="1400" baseline="0" dirty="0" smtClean="0">
                        <a:solidFill>
                          <a:srgbClr val="000000"/>
                        </a:solidFill>
                        <a:latin typeface="Arial" pitchFamily="34" charset="0"/>
                        <a:cs typeface="Arial" pitchFamily="34" charset="0"/>
                      </a:endParaRPr>
                    </a:p>
                    <a:p>
                      <a:pPr marL="0" marR="0" indent="0" algn="l" rtl="0">
                        <a:lnSpc>
                          <a:spcPct val="100000"/>
                        </a:lnSpc>
                        <a:spcBef>
                          <a:spcPts val="0"/>
                        </a:spcBef>
                        <a:spcAft>
                          <a:spcPts val="0"/>
                        </a:spcAft>
                      </a:pPr>
                      <a:endParaRPr lang="en-US" sz="1100" b="1" kern="1400"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Yes</a:t>
                      </a:r>
                      <a:endParaRPr lang="en-US" sz="1100" kern="1400" cap="none"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400" dirty="0" smtClean="0">
                          <a:solidFill>
                            <a:srgbClr val="000000"/>
                          </a:solidFill>
                          <a:latin typeface="Arial" pitchFamily="34" charset="0"/>
                          <a:cs typeface="Arial" pitchFamily="34" charset="0"/>
                        </a:rPr>
                        <a:t> </a:t>
                      </a:r>
                      <a:r>
                        <a:rPr lang="en-US" sz="1100" kern="1400" dirty="0" smtClean="0">
                          <a:solidFill>
                            <a:srgbClr val="000000"/>
                          </a:solidFill>
                          <a:latin typeface="Wingdings" pitchFamily="2" charset="2"/>
                          <a:cs typeface="Arial" pitchFamily="34" charset="0"/>
                        </a:rPr>
                        <a:t>o</a:t>
                      </a:r>
                      <a:r>
                        <a:rPr lang="en-US" sz="1100" kern="1400" dirty="0" smtClean="0">
                          <a:solidFill>
                            <a:srgbClr val="000000"/>
                          </a:solidFill>
                          <a:latin typeface="Arial" pitchFamily="34" charset="0"/>
                          <a:cs typeface="Arial" pitchFamily="34" charset="0"/>
                        </a:rPr>
                        <a:t> No</a:t>
                      </a:r>
                      <a:endParaRPr lang="en-US" sz="1100" kern="1400" cap="none" dirty="0" smtClean="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623888" marR="0" indent="0" algn="l" rtl="0">
                        <a:lnSpc>
                          <a:spcPct val="100000"/>
                        </a:lnSpc>
                        <a:spcBef>
                          <a:spcPts val="0"/>
                        </a:spcBef>
                        <a:spcAft>
                          <a:spcPts val="0"/>
                        </a:spcAft>
                      </a:pPr>
                      <a:r>
                        <a:rPr lang="en-US" sz="1100" b="0" kern="1400" baseline="0" dirty="0" smtClean="0">
                          <a:solidFill>
                            <a:srgbClr val="000000"/>
                          </a:solidFill>
                          <a:latin typeface="Arial" pitchFamily="34" charset="0"/>
                          <a:cs typeface="Arial" pitchFamily="34" charset="0"/>
                        </a:rPr>
                        <a:t>If "YES", date of death</a:t>
                      </a: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40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400" dirty="0" smtClean="0">
                          <a:solidFill>
                            <a:srgbClr val="000000"/>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           </a:t>
                      </a:r>
                      <a:r>
                        <a:rPr lang="en-US" sz="1100" b="0" kern="1400" dirty="0" smtClean="0">
                          <a:solidFill>
                            <a:srgbClr val="000000"/>
                          </a:solidFill>
                          <a:latin typeface="Arial" pitchFamily="34" charset="0"/>
                          <a:cs typeface="Arial" pitchFamily="34" charset="0"/>
                        </a:rPr>
                        <a:t>     (YYYY-MM-DD)</a:t>
                      </a:r>
                      <a:endParaRPr lang="en-CA" sz="1100" dirty="0">
                        <a:latin typeface="Arial" panose="020B0604020202020204" pitchFamily="34" charset="0"/>
                        <a:cs typeface="Arial" panose="020B0604020202020204"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361950" marR="0" indent="261938" algn="l" rtl="0">
                        <a:lnSpc>
                          <a:spcPct val="100000"/>
                        </a:lnSpc>
                        <a:spcBef>
                          <a:spcPts val="0"/>
                        </a:spcBef>
                        <a:spcAft>
                          <a:spcPts val="0"/>
                        </a:spcAft>
                      </a:pPr>
                      <a:r>
                        <a:rPr lang="en-US" sz="1100" b="0" i="0" u="none" kern="1400" baseline="0" dirty="0" smtClean="0">
                          <a:solidFill>
                            <a:srgbClr val="000000"/>
                          </a:solidFill>
                          <a:latin typeface="Arial" pitchFamily="34" charset="0"/>
                          <a:cs typeface="Arial" pitchFamily="34" charset="0"/>
                        </a:rPr>
                        <a:t>If "NO", last </a:t>
                      </a:r>
                      <a:r>
                        <a:rPr lang="en-US" sz="1100" b="0" kern="1400" baseline="0" dirty="0" smtClean="0">
                          <a:solidFill>
                            <a:srgbClr val="000000"/>
                          </a:solidFill>
                          <a:latin typeface="Arial" pitchFamily="34" charset="0"/>
                          <a:cs typeface="Arial" pitchFamily="34" charset="0"/>
                        </a:rPr>
                        <a:t>date known to be alive</a:t>
                      </a: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                                                                  (YYYY-MM-DD)</a:t>
                      </a:r>
                      <a:endParaRPr lang="en-CA" sz="1100" dirty="0">
                        <a:latin typeface="Arial" panose="020B0604020202020204" pitchFamily="34" charset="0"/>
                        <a:cs typeface="Arial" panose="020B0604020202020204"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7408">
                <a:tc gridSpan="2">
                  <a:txBody>
                    <a:bodyPr/>
                    <a:lstStyle/>
                    <a:p>
                      <a:pPr marL="266700" marR="0" indent="-266700" algn="l" defTabSz="914400" rtl="0" eaLnBrk="1" fontAlgn="auto" latinLnBrk="0" hangingPunct="1">
                        <a:lnSpc>
                          <a:spcPct val="100000"/>
                        </a:lnSpc>
                        <a:spcBef>
                          <a:spcPts val="0"/>
                        </a:spcBef>
                        <a:spcAft>
                          <a:spcPts val="0"/>
                        </a:spcAft>
                        <a:buClrTx/>
                        <a:buSzTx/>
                        <a:buFontTx/>
                        <a:buNone/>
                        <a:tabLst/>
                        <a:defRPr/>
                      </a:pPr>
                      <a:r>
                        <a:rPr lang="en-US" sz="1100" b="1" kern="1400" dirty="0" smtClean="0">
                          <a:solidFill>
                            <a:srgbClr val="000000"/>
                          </a:solidFill>
                          <a:latin typeface="Arial" pitchFamily="34" charset="0"/>
                          <a:cs typeface="Arial" pitchFamily="34" charset="0"/>
                        </a:rPr>
                        <a:t>If Survival Status</a:t>
                      </a:r>
                      <a:r>
                        <a:rPr lang="en-US" sz="1100" b="1" kern="1400" baseline="0" dirty="0" smtClean="0">
                          <a:solidFill>
                            <a:srgbClr val="000000"/>
                          </a:solidFill>
                          <a:latin typeface="Arial" pitchFamily="34" charset="0"/>
                          <a:cs typeface="Arial" pitchFamily="34" charset="0"/>
                        </a:rPr>
                        <a:t> is</a:t>
                      </a:r>
                      <a:r>
                        <a:rPr lang="en-US" sz="1100" b="1" kern="1400" dirty="0" smtClean="0">
                          <a:solidFill>
                            <a:srgbClr val="000000"/>
                          </a:solidFill>
                          <a:latin typeface="Arial" pitchFamily="34" charset="0"/>
                          <a:cs typeface="Arial" pitchFamily="34" charset="0"/>
                        </a:rPr>
                        <a:t> NOT Obtained</a:t>
                      </a:r>
                      <a:endParaRPr lang="en-US" sz="1100" b="0" kern="1400" dirty="0" smtClean="0">
                        <a:solidFill>
                          <a:srgbClr val="000000"/>
                        </a:solidFill>
                        <a:latin typeface="Arial" pitchFamily="34" charset="0"/>
                        <a:cs typeface="Arial" pitchFamily="34" charset="0"/>
                      </a:endParaRPr>
                    </a:p>
                  </a:txBody>
                  <a:tcPr marL="18280" marR="18280" marT="18280" marB="1828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CA"/>
                    </a:p>
                  </a:txBody>
                  <a:tcPr/>
                </a:tc>
              </a:tr>
              <a:tr h="158706">
                <a:tc>
                  <a:txBody>
                    <a:bodyPr/>
                    <a:lstStyle/>
                    <a:p>
                      <a:pPr marL="92075" marR="0" indent="0" algn="l" rtl="0">
                        <a:lnSpc>
                          <a:spcPct val="100000"/>
                        </a:lnSpc>
                        <a:spcBef>
                          <a:spcPts val="0"/>
                        </a:spcBef>
                        <a:spcAft>
                          <a:spcPts val="0"/>
                        </a:spcAft>
                        <a:tabLst>
                          <a:tab pos="92075" algn="l"/>
                        </a:tabLst>
                      </a:pPr>
                      <a:r>
                        <a:rPr lang="en-US" sz="1100" b="0" kern="1400" dirty="0" smtClean="0">
                          <a:solidFill>
                            <a:srgbClr val="000000"/>
                          </a:solidFill>
                          <a:latin typeface="Arial" pitchFamily="34" charset="0"/>
                          <a:cs typeface="Arial" pitchFamily="34" charset="0"/>
                        </a:rPr>
                        <a:t>Confirm </a:t>
                      </a:r>
                      <a:r>
                        <a:rPr lang="en-US" sz="1100" b="0" u="none" kern="1400" dirty="0" smtClean="0">
                          <a:solidFill>
                            <a:srgbClr val="000000"/>
                          </a:solidFill>
                          <a:latin typeface="Arial" pitchFamily="34" charset="0"/>
                          <a:cs typeface="Arial" pitchFamily="34" charset="0"/>
                        </a:rPr>
                        <a:t>which</a:t>
                      </a:r>
                      <a:r>
                        <a:rPr lang="en-US" sz="1100" b="1" u="none" kern="1400" dirty="0" smtClean="0">
                          <a:solidFill>
                            <a:srgbClr val="000000"/>
                          </a:solidFill>
                          <a:latin typeface="Arial" pitchFamily="34" charset="0"/>
                          <a:cs typeface="Arial" pitchFamily="34" charset="0"/>
                        </a:rPr>
                        <a:t> </a:t>
                      </a:r>
                      <a:r>
                        <a:rPr lang="en-US" sz="1100" b="0" kern="1400" dirty="0" smtClean="0">
                          <a:solidFill>
                            <a:srgbClr val="000000"/>
                          </a:solidFill>
                          <a:latin typeface="Arial" pitchFamily="34" charset="0"/>
                          <a:cs typeface="Arial" pitchFamily="34" charset="0"/>
                        </a:rPr>
                        <a:t>of the following were completed</a:t>
                      </a: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180975" marR="0" indent="-180975" algn="l" rtl="0">
                        <a:spcBef>
                          <a:spcPts val="0"/>
                        </a:spcBef>
                        <a:spcAft>
                          <a:spcPts val="0"/>
                        </a:spcAft>
                      </a:pPr>
                      <a:r>
                        <a:rPr lang="en-US" sz="1100" kern="1400" baseline="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3</a:t>
                      </a:r>
                      <a:r>
                        <a:rPr lang="en-US" sz="1100" b="1" kern="1400" baseline="0" dirty="0" smtClean="0">
                          <a:solidFill>
                            <a:srgbClr val="000000"/>
                          </a:solidFill>
                          <a:latin typeface="Arial" pitchFamily="34" charset="0"/>
                          <a:cs typeface="Arial" pitchFamily="34" charset="0"/>
                        </a:rPr>
                        <a:t> attempts to contact the patient </a:t>
                      </a:r>
                      <a:r>
                        <a:rPr lang="en-US" sz="1100" b="0" kern="1400" baseline="0" dirty="0" smtClean="0">
                          <a:solidFill>
                            <a:srgbClr val="000000"/>
                          </a:solidFill>
                          <a:latin typeface="Arial" pitchFamily="34" charset="0"/>
                          <a:cs typeface="Arial" pitchFamily="34" charset="0"/>
                        </a:rPr>
                        <a:t>were made (mandatory)</a:t>
                      </a:r>
                      <a:endParaRPr lang="en-US" sz="1100" b="0" kern="1400" dirty="0" smtClean="0">
                        <a:solidFill>
                          <a:srgbClr val="000000"/>
                        </a:solidFill>
                        <a:latin typeface="Arial" pitchFamily="34" charset="0"/>
                        <a:cs typeface="Arial" pitchFamily="34" charset="0"/>
                      </a:endParaRPr>
                    </a:p>
                    <a:p>
                      <a:pPr marL="180975" marR="0" indent="-180975" algn="l" rtl="0">
                        <a:spcBef>
                          <a:spcPts val="0"/>
                        </a:spcBef>
                        <a:spcAft>
                          <a:spcPts val="0"/>
                        </a:spcAft>
                      </a:pPr>
                      <a:r>
                        <a:rPr lang="en-US" sz="1100" b="0" kern="140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3</a:t>
                      </a:r>
                      <a:r>
                        <a:rPr lang="en-US" sz="1100" b="1" kern="1400" baseline="0" dirty="0" smtClean="0">
                          <a:solidFill>
                            <a:srgbClr val="000000"/>
                          </a:solidFill>
                          <a:latin typeface="Arial" pitchFamily="34" charset="0"/>
                          <a:cs typeface="Arial" pitchFamily="34" charset="0"/>
                        </a:rPr>
                        <a:t> attempts to contact the alternate </a:t>
                      </a:r>
                      <a:r>
                        <a:rPr lang="en-US" sz="1100" b="0" kern="1400" baseline="0" dirty="0" smtClean="0">
                          <a:solidFill>
                            <a:srgbClr val="000000"/>
                          </a:solidFill>
                          <a:latin typeface="Arial" pitchFamily="34" charset="0"/>
                          <a:cs typeface="Arial" pitchFamily="34" charset="0"/>
                        </a:rPr>
                        <a:t>contact person(s) were made (mandatory if applicable)</a:t>
                      </a:r>
                    </a:p>
                    <a:p>
                      <a:pPr marL="85725" marR="0" indent="-85725" algn="l" defTabSz="914400" rtl="0" eaLnBrk="1" fontAlgn="auto" latinLnBrk="0" hangingPunct="1">
                        <a:lnSpc>
                          <a:spcPct val="100000"/>
                        </a:lnSpc>
                        <a:spcBef>
                          <a:spcPts val="0"/>
                        </a:spcBef>
                        <a:spcAft>
                          <a:spcPts val="0"/>
                        </a:spcAft>
                        <a:buClrTx/>
                        <a:buSzTx/>
                        <a:buFontTx/>
                        <a:buNone/>
                        <a:tabLst>
                          <a:tab pos="85725" algn="l"/>
                        </a:tabLst>
                        <a:defRPr/>
                      </a:pPr>
                      <a:r>
                        <a:rPr lang="en-US" sz="1100" b="0" kern="140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Family doctor contacted</a:t>
                      </a:r>
                      <a:r>
                        <a:rPr lang="en-US" sz="1100" b="1" kern="1400" baseline="0" dirty="0" smtClean="0">
                          <a:solidFill>
                            <a:srgbClr val="000000"/>
                          </a:solidFill>
                          <a:latin typeface="Arial" pitchFamily="34" charset="0"/>
                          <a:cs typeface="Arial" pitchFamily="34" charset="0"/>
                        </a:rPr>
                        <a:t> </a:t>
                      </a:r>
                      <a:r>
                        <a:rPr lang="en-US" sz="1100" b="0" kern="1400" baseline="0" dirty="0" smtClean="0">
                          <a:solidFill>
                            <a:srgbClr val="000000"/>
                          </a:solidFill>
                          <a:latin typeface="Arial" pitchFamily="34" charset="0"/>
                          <a:cs typeface="Arial" pitchFamily="34" charset="0"/>
                        </a:rPr>
                        <a:t>(mandatory if available)</a:t>
                      </a:r>
                    </a:p>
                    <a:p>
                      <a:pPr marL="180975" marR="0" indent="-180975" algn="l" defTabSz="914400" rtl="0" eaLnBrk="1" fontAlgn="auto" latinLnBrk="0" hangingPunct="1">
                        <a:lnSpc>
                          <a:spcPct val="100000"/>
                        </a:lnSpc>
                        <a:spcBef>
                          <a:spcPts val="0"/>
                        </a:spcBef>
                        <a:spcAft>
                          <a:spcPts val="0"/>
                        </a:spcAft>
                        <a:buClrTx/>
                        <a:buSzTx/>
                        <a:buFontTx/>
                        <a:buNone/>
                        <a:tabLst>
                          <a:tab pos="266700" algn="l"/>
                        </a:tabLst>
                        <a:defRPr/>
                      </a:pPr>
                      <a:r>
                        <a:rPr lang="en-US" sz="1100" b="0" kern="140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N</a:t>
                      </a:r>
                      <a:r>
                        <a:rPr lang="en-US" sz="1100" b="0" kern="1400" baseline="0" dirty="0" smtClean="0">
                          <a:solidFill>
                            <a:srgbClr val="000000"/>
                          </a:solidFill>
                          <a:latin typeface="Arial" pitchFamily="34" charset="0"/>
                          <a:cs typeface="Arial" pitchFamily="34" charset="0"/>
                        </a:rPr>
                        <a:t>o </a:t>
                      </a:r>
                      <a:r>
                        <a:rPr lang="en-US" sz="1100" b="1" kern="1400" baseline="0" dirty="0" smtClean="0">
                          <a:solidFill>
                            <a:srgbClr val="000000"/>
                          </a:solidFill>
                          <a:latin typeface="Arial" pitchFamily="34" charset="0"/>
                          <a:cs typeface="Arial" pitchFamily="34" charset="0"/>
                        </a:rPr>
                        <a:t>medical records </a:t>
                      </a:r>
                      <a:r>
                        <a:rPr lang="en-US" sz="1100" b="0" kern="1400" baseline="0" dirty="0" smtClean="0">
                          <a:solidFill>
                            <a:srgbClr val="000000"/>
                          </a:solidFill>
                          <a:latin typeface="Arial" pitchFamily="34" charset="0"/>
                          <a:cs typeface="Arial" pitchFamily="34" charset="0"/>
                        </a:rPr>
                        <a:t>on the patient available at month 6 (mandatory)</a:t>
                      </a:r>
                    </a:p>
                    <a:p>
                      <a:pPr marL="177800" marR="0" indent="-177800" algn="l" defTabSz="914400" rtl="0" eaLnBrk="1" fontAlgn="auto" latinLnBrk="0" hangingPunct="1">
                        <a:lnSpc>
                          <a:spcPct val="100000"/>
                        </a:lnSpc>
                        <a:spcBef>
                          <a:spcPts val="0"/>
                        </a:spcBef>
                        <a:spcAft>
                          <a:spcPts val="0"/>
                        </a:spcAft>
                        <a:buClrTx/>
                        <a:buSzTx/>
                        <a:buFontTx/>
                        <a:buNone/>
                        <a:tabLst>
                          <a:tab pos="177800" algn="l"/>
                        </a:tabLst>
                        <a:defRPr/>
                      </a:pPr>
                      <a:r>
                        <a:rPr lang="en-US" sz="1100" b="0" kern="140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a:t>
                      </a:r>
                      <a:r>
                        <a:rPr lang="en-US" sz="1100" b="1" kern="1400" dirty="0" smtClean="0">
                          <a:solidFill>
                            <a:srgbClr val="000000"/>
                          </a:solidFill>
                          <a:latin typeface="Arial" pitchFamily="34" charset="0"/>
                          <a:cs typeface="Arial" pitchFamily="34" charset="0"/>
                        </a:rPr>
                        <a:t>Internet</a:t>
                      </a:r>
                      <a:r>
                        <a:rPr lang="en-US" sz="1100" b="1" kern="1400" baseline="0" dirty="0" smtClean="0">
                          <a:solidFill>
                            <a:srgbClr val="000000"/>
                          </a:solidFill>
                          <a:latin typeface="Arial" pitchFamily="34" charset="0"/>
                          <a:cs typeface="Arial" pitchFamily="34" charset="0"/>
                        </a:rPr>
                        <a:t> searches </a:t>
                      </a:r>
                      <a:r>
                        <a:rPr lang="en-US" sz="1100" b="0" kern="1400" baseline="0" dirty="0" smtClean="0">
                          <a:solidFill>
                            <a:srgbClr val="000000"/>
                          </a:solidFill>
                          <a:latin typeface="Arial" pitchFamily="34" charset="0"/>
                          <a:cs typeface="Arial" pitchFamily="34" charset="0"/>
                        </a:rPr>
                        <a:t>for the patient name did not reveal survival status (mandatory)</a:t>
                      </a:r>
                      <a:endParaRPr lang="en-US" sz="1100" b="0" kern="1400" dirty="0">
                        <a:solidFill>
                          <a:srgbClr val="000000"/>
                        </a:solidFill>
                        <a:latin typeface="Arial" pitchFamily="34" charset="0"/>
                        <a:cs typeface="Arial"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8706">
                <a:tc>
                  <a:txBody>
                    <a:bodyPr/>
                    <a:lstStyle/>
                    <a:p>
                      <a:pPr marL="361950" marR="0" indent="-1588" algn="l" rtl="0">
                        <a:lnSpc>
                          <a:spcPct val="100000"/>
                        </a:lnSpc>
                        <a:spcBef>
                          <a:spcPts val="0"/>
                        </a:spcBef>
                        <a:spcAft>
                          <a:spcPts val="0"/>
                        </a:spcAft>
                      </a:pPr>
                      <a:r>
                        <a:rPr lang="en-US" sz="1100" b="0" kern="1400" baseline="0" dirty="0" smtClean="0">
                          <a:solidFill>
                            <a:srgbClr val="000000"/>
                          </a:solidFill>
                          <a:latin typeface="Arial" pitchFamily="34" charset="0"/>
                          <a:cs typeface="Arial" pitchFamily="34" charset="0"/>
                        </a:rPr>
                        <a:t>Last date known to be alive</a:t>
                      </a: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kern="1400" baseline="0" dirty="0" smtClean="0">
                        <a:solidFill>
                          <a:srgbClr val="0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400" baseline="0" dirty="0" smtClean="0">
                          <a:solidFill>
                            <a:srgbClr val="000000"/>
                          </a:solidFill>
                          <a:latin typeface="Arial" pitchFamily="34" charset="0"/>
                          <a:cs typeface="Arial" pitchFamily="34" charset="0"/>
                        </a:rPr>
                        <a:t>                                                                  (YYYY-MM-DD)</a:t>
                      </a:r>
                      <a:endParaRPr lang="en-CA" sz="1100" dirty="0">
                        <a:latin typeface="Arial" panose="020B0604020202020204" pitchFamily="34" charset="0"/>
                        <a:cs typeface="Arial" panose="020B0604020202020204" pitchFamily="34" charset="0"/>
                      </a:endParaRPr>
                    </a:p>
                  </a:txBody>
                  <a:tcPr marL="18280" marR="18280" marT="18280" marB="182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656" y="107505"/>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53</a:t>
            </a:fld>
            <a:endParaRPr lang="en-CA" dirty="0"/>
          </a:p>
        </p:txBody>
      </p:sp>
    </p:spTree>
    <p:extLst>
      <p:ext uri="{BB962C8B-B14F-4D97-AF65-F5344CB8AC3E}">
        <p14:creationId xmlns:p14="http://schemas.microsoft.com/office/powerpoint/2010/main" val="343633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30439517"/>
              </p:ext>
            </p:extLst>
          </p:nvPr>
        </p:nvGraphicFramePr>
        <p:xfrm>
          <a:off x="245250" y="969320"/>
          <a:ext cx="6286544" cy="7863840"/>
        </p:xfrm>
        <a:graphic>
          <a:graphicData uri="http://schemas.openxmlformats.org/drawingml/2006/table">
            <a:tbl>
              <a:tblPr/>
              <a:tblGrid>
                <a:gridCol w="1095518"/>
                <a:gridCol w="5191026"/>
              </a:tblGrid>
              <a:tr h="922954">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General </a:t>
                      </a:r>
                      <a:r>
                        <a:rPr lang="en-CA" sz="1100" b="1" kern="1400" dirty="0" smtClean="0">
                          <a:solidFill>
                            <a:srgbClr val="000000"/>
                          </a:solidFill>
                          <a:latin typeface="Arial" pitchFamily="34" charset="0"/>
                          <a:cs typeface="Arial" pitchFamily="34" charset="0"/>
                        </a:rPr>
                        <a:t>Information</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CA" sz="1100" kern="1400" dirty="0" smtClean="0">
                          <a:solidFill>
                            <a:srgbClr val="000000"/>
                          </a:solidFill>
                          <a:latin typeface="Arial" pitchFamily="34" charset="0"/>
                          <a:cs typeface="Arial" pitchFamily="34" charset="0"/>
                        </a:rPr>
                        <a:t>This data is </a:t>
                      </a:r>
                      <a:r>
                        <a:rPr lang="en-CA" sz="1100" kern="1400" dirty="0">
                          <a:solidFill>
                            <a:srgbClr val="000000"/>
                          </a:solidFill>
                          <a:latin typeface="Arial" pitchFamily="34" charset="0"/>
                          <a:cs typeface="Arial" pitchFamily="34" charset="0"/>
                        </a:rPr>
                        <a:t>collected to assess the </a:t>
                      </a:r>
                      <a:r>
                        <a:rPr lang="en-CA" sz="1100" kern="1400" dirty="0" smtClean="0">
                          <a:solidFill>
                            <a:srgbClr val="000000"/>
                          </a:solidFill>
                          <a:latin typeface="Arial" pitchFamily="34" charset="0"/>
                          <a:cs typeface="Arial" pitchFamily="34" charset="0"/>
                        </a:rPr>
                        <a:t>patient’s </a:t>
                      </a:r>
                      <a:r>
                        <a:rPr lang="en-CA" sz="1100" kern="1400" dirty="0">
                          <a:solidFill>
                            <a:srgbClr val="000000"/>
                          </a:solidFill>
                          <a:latin typeface="Arial" pitchFamily="34" charset="0"/>
                          <a:cs typeface="Arial" pitchFamily="34" charset="0"/>
                        </a:rPr>
                        <a:t>health-related quality of life and activities of daily living at the </a:t>
                      </a:r>
                      <a:r>
                        <a:rPr lang="en-CA" sz="1100" kern="1400" dirty="0" smtClean="0">
                          <a:solidFill>
                            <a:srgbClr val="000000"/>
                          </a:solidFill>
                          <a:latin typeface="Arial" pitchFamily="34" charset="0"/>
                          <a:cs typeface="Arial" pitchFamily="34" charset="0"/>
                        </a:rPr>
                        <a:t>6 </a:t>
                      </a:r>
                      <a:r>
                        <a:rPr lang="en-CA" sz="1100" kern="1400" dirty="0">
                          <a:solidFill>
                            <a:srgbClr val="000000"/>
                          </a:solidFill>
                          <a:latin typeface="Arial" pitchFamily="34" charset="0"/>
                          <a:cs typeface="Arial" pitchFamily="34" charset="0"/>
                        </a:rPr>
                        <a:t>month follow up </a:t>
                      </a:r>
                      <a:r>
                        <a:rPr lang="en-CA" sz="1100" kern="1400" dirty="0" smtClean="0">
                          <a:solidFill>
                            <a:srgbClr val="000000"/>
                          </a:solidFill>
                          <a:latin typeface="Arial" pitchFamily="34" charset="0"/>
                          <a:cs typeface="Arial" pitchFamily="34" charset="0"/>
                        </a:rPr>
                        <a:t>interval.</a:t>
                      </a:r>
                    </a:p>
                    <a:p>
                      <a:pPr marL="88900" marR="0" indent="0" algn="l" rtl="0">
                        <a:spcBef>
                          <a:spcPts val="0"/>
                        </a:spcBef>
                        <a:spcAft>
                          <a:spcPts val="0"/>
                        </a:spcAft>
                      </a:pPr>
                      <a:endParaRPr lang="en-CA" sz="1100" kern="1400" dirty="0" smtClean="0">
                        <a:solidFill>
                          <a:srgbClr val="000000"/>
                        </a:solidFill>
                        <a:latin typeface="Arial" pitchFamily="34" charset="0"/>
                        <a:cs typeface="Arial" pitchFamily="34" charset="0"/>
                      </a:endParaRPr>
                    </a:p>
                    <a:p>
                      <a:pPr marL="88900" marR="0" indent="0" algn="l" rtl="0">
                        <a:spcBef>
                          <a:spcPts val="0"/>
                        </a:spcBef>
                        <a:spcAft>
                          <a:spcPts val="0"/>
                        </a:spcAft>
                      </a:pPr>
                      <a:r>
                        <a:rPr lang="en-CA" sz="1100" kern="1400" dirty="0" smtClean="0">
                          <a:solidFill>
                            <a:schemeClr val="tx1"/>
                          </a:solidFill>
                          <a:latin typeface="Arial" pitchFamily="34" charset="0"/>
                          <a:cs typeface="Arial" pitchFamily="34" charset="0"/>
                        </a:rPr>
                        <a:t>Refer to the </a:t>
                      </a:r>
                      <a:r>
                        <a:rPr lang="en-CA" sz="1100" kern="1400" baseline="0" dirty="0" smtClean="0">
                          <a:solidFill>
                            <a:schemeClr val="tx1"/>
                          </a:solidFill>
                          <a:latin typeface="Arial" pitchFamily="34" charset="0"/>
                          <a:cs typeface="Arial" pitchFamily="34" charset="0"/>
                        </a:rPr>
                        <a:t>study procedures manual for more information on patient retention procedures. </a:t>
                      </a:r>
                    </a:p>
                    <a:p>
                      <a:pPr marL="88900" marR="0" indent="0" algn="l" rtl="0">
                        <a:spcBef>
                          <a:spcPts val="0"/>
                        </a:spcBef>
                        <a:spcAft>
                          <a:spcPts val="0"/>
                        </a:spcAft>
                      </a:pPr>
                      <a:endParaRPr lang="en-US" sz="1100" kern="1400" baseline="0" dirty="0" smtClean="0">
                        <a:solidFill>
                          <a:schemeClr val="tx1"/>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b="1" u="sng" kern="1400" baseline="0" dirty="0" smtClean="0">
                          <a:solidFill>
                            <a:schemeClr val="tx1"/>
                          </a:solidFill>
                          <a:latin typeface="Arial" pitchFamily="34" charset="0"/>
                          <a:cs typeface="Arial" pitchFamily="34" charset="0"/>
                        </a:rPr>
                        <a:t>NOTE:</a:t>
                      </a:r>
                      <a:r>
                        <a:rPr lang="en-US" sz="1100" b="0" u="none" kern="1400" baseline="0" dirty="0" smtClean="0">
                          <a:solidFill>
                            <a:schemeClr val="tx1"/>
                          </a:solidFill>
                          <a:latin typeface="Arial" pitchFamily="34" charset="0"/>
                          <a:cs typeface="Arial" pitchFamily="34" charset="0"/>
                        </a:rPr>
                        <a:t> </a:t>
                      </a:r>
                      <a:r>
                        <a:rPr lang="en-US" sz="1100" kern="1400" baseline="0" dirty="0" smtClean="0">
                          <a:solidFill>
                            <a:schemeClr val="tx1"/>
                          </a:solidFill>
                          <a:latin typeface="Arial" pitchFamily="34" charset="0"/>
                          <a:cs typeface="Arial" pitchFamily="34" charset="0"/>
                        </a:rPr>
                        <a:t> Late data is better than missing data. </a:t>
                      </a:r>
                      <a:r>
                        <a:rPr lang="en-CA" sz="1100" kern="1400" dirty="0" smtClean="0">
                          <a:solidFill>
                            <a:schemeClr val="tx1"/>
                          </a:solidFill>
                          <a:latin typeface="Arial" pitchFamily="34" charset="0"/>
                          <a:cs typeface="Arial" pitchFamily="34" charset="0"/>
                        </a:rPr>
                        <a:t>Every effort must be made to complete these questionnaires. </a:t>
                      </a: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9183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Duration</a:t>
                      </a:r>
                      <a:r>
                        <a:rPr lang="en-US" sz="1100" b="1" kern="1400" baseline="0" dirty="0" smtClean="0">
                          <a:solidFill>
                            <a:srgbClr val="000000"/>
                          </a:solidFill>
                          <a:latin typeface="Arial" pitchFamily="34" charset="0"/>
                          <a:cs typeface="Arial" pitchFamily="34" charset="0"/>
                        </a:rPr>
                        <a:t> of Data Collection</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CA" sz="1100" kern="1400" dirty="0" smtClean="0">
                          <a:solidFill>
                            <a:srgbClr val="000000"/>
                          </a:solidFill>
                          <a:latin typeface="Arial" pitchFamily="34" charset="0"/>
                          <a:cs typeface="Arial" pitchFamily="34" charset="0"/>
                        </a:rPr>
                        <a:t>SF-36, ADL, and</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IADL status assessments are to be conducted at 6 months (± 14 days) </a:t>
                      </a:r>
                      <a:r>
                        <a:rPr lang="en-CA" sz="1100" kern="1400" dirty="0" smtClean="0">
                          <a:solidFill>
                            <a:schemeClr val="tx1"/>
                          </a:solidFill>
                          <a:latin typeface="Arial" pitchFamily="34" charset="0"/>
                          <a:cs typeface="Arial" pitchFamily="34" charset="0"/>
                        </a:rPr>
                        <a:t>after ACU admission.</a:t>
                      </a:r>
                    </a:p>
                    <a:p>
                      <a:pPr marL="88900" marR="0" indent="0" algn="l"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chemeClr val="tx1"/>
                        </a:solidFill>
                        <a:latin typeface="Arial" pitchFamily="34" charset="0"/>
                        <a:cs typeface="Arial" pitchFamily="34" charset="0"/>
                      </a:endParaRPr>
                    </a:p>
                    <a:p>
                      <a:pPr marL="88900" marR="0" indent="0" algn="l" defTabSz="914400" rtl="0" eaLnBrk="1" fontAlgn="auto" latinLnBrk="0" hangingPunct="1">
                        <a:lnSpc>
                          <a:spcPct val="100000"/>
                        </a:lnSpc>
                        <a:spcBef>
                          <a:spcPts val="0"/>
                        </a:spcBef>
                        <a:spcAft>
                          <a:spcPts val="0"/>
                        </a:spcAft>
                        <a:buClrTx/>
                        <a:buSzTx/>
                        <a:buFontTx/>
                        <a:buNone/>
                        <a:tabLst/>
                        <a:defRPr/>
                      </a:pPr>
                      <a:r>
                        <a:rPr lang="en-US" sz="1100" b="1" u="sng" kern="1400" dirty="0" smtClean="0">
                          <a:solidFill>
                            <a:schemeClr val="tx1"/>
                          </a:solidFill>
                          <a:latin typeface="Arial" pitchFamily="34" charset="0"/>
                          <a:cs typeface="Arial" pitchFamily="34" charset="0"/>
                        </a:rPr>
                        <a:t>NOTE:</a:t>
                      </a:r>
                      <a:r>
                        <a:rPr lang="en-US" sz="1100" b="0" u="none" kern="1400" dirty="0" smtClean="0">
                          <a:solidFill>
                            <a:schemeClr val="tx1"/>
                          </a:solidFill>
                          <a:latin typeface="Arial" pitchFamily="34" charset="0"/>
                          <a:cs typeface="Arial" pitchFamily="34" charset="0"/>
                        </a:rPr>
                        <a:t> Questionnaires should be administered even if patient is still in hospital at</a:t>
                      </a:r>
                      <a:r>
                        <a:rPr lang="en-US" sz="1100" b="0" u="none" kern="1400" baseline="0" dirty="0" smtClean="0">
                          <a:solidFill>
                            <a:schemeClr val="tx1"/>
                          </a:solidFill>
                          <a:latin typeface="Arial" pitchFamily="34" charset="0"/>
                          <a:cs typeface="Arial" pitchFamily="34" charset="0"/>
                        </a:rPr>
                        <a:t> 6 months after admission, if possible.</a:t>
                      </a:r>
                      <a:endParaRPr lang="en-CA" sz="1100" b="1" u="sng" kern="1400" dirty="0" smtClean="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06098">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Questionnaire Completed?</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For each,</a:t>
                      </a:r>
                      <a:r>
                        <a:rPr lang="en-US" sz="1100" kern="1400" baseline="0" dirty="0" smtClean="0">
                          <a:solidFill>
                            <a:schemeClr val="tx1"/>
                          </a:solidFill>
                          <a:latin typeface="Arial" pitchFamily="34" charset="0"/>
                          <a:cs typeface="Arial" pitchFamily="34" charset="0"/>
                        </a:rPr>
                        <a:t> i</a:t>
                      </a:r>
                      <a:r>
                        <a:rPr lang="en-US" sz="1100" kern="1400" dirty="0" smtClean="0">
                          <a:solidFill>
                            <a:schemeClr val="tx1"/>
                          </a:solidFill>
                          <a:latin typeface="Arial" pitchFamily="34" charset="0"/>
                          <a:cs typeface="Arial" pitchFamily="34" charset="0"/>
                        </a:rPr>
                        <a:t>ndicate if the questionnaire was completed</a:t>
                      </a:r>
                      <a:r>
                        <a:rPr lang="en-US" sz="1100" kern="1400" baseline="0" dirty="0" smtClean="0">
                          <a:solidFill>
                            <a:schemeClr val="tx1"/>
                          </a:solidFill>
                          <a:latin typeface="Arial" pitchFamily="34" charset="0"/>
                          <a:cs typeface="Arial" pitchFamily="34" charset="0"/>
                        </a:rPr>
                        <a:t> </a:t>
                      </a:r>
                      <a:r>
                        <a:rPr lang="en-US" sz="1100" i="0" kern="1400" baseline="0" dirty="0" smtClean="0">
                          <a:solidFill>
                            <a:schemeClr val="tx1"/>
                          </a:solidFill>
                          <a:latin typeface="Arial" pitchFamily="34" charset="0"/>
                          <a:cs typeface="Arial" pitchFamily="34" charset="0"/>
                        </a:rPr>
                        <a:t>by selecting</a:t>
                      </a:r>
                      <a:r>
                        <a:rPr lang="en-US" sz="1100" i="0" kern="1400" dirty="0" smtClean="0">
                          <a:solidFill>
                            <a:schemeClr val="tx1"/>
                          </a:solidFill>
                          <a:latin typeface="Arial" pitchFamily="34" charset="0"/>
                          <a:cs typeface="Arial" pitchFamily="34" charset="0"/>
                        </a:rPr>
                        <a:t> “</a:t>
                      </a:r>
                      <a:r>
                        <a:rPr lang="en-CA" sz="1100" i="0" kern="1400" dirty="0" smtClean="0">
                          <a:solidFill>
                            <a:schemeClr val="tx1"/>
                          </a:solidFill>
                          <a:latin typeface="Arial" panose="020B0604020202020204" pitchFamily="34" charset="0"/>
                          <a:cs typeface="Arial" panose="020B0604020202020204" pitchFamily="34" charset="0"/>
                        </a:rPr>
                        <a:t>YES</a:t>
                      </a:r>
                      <a:r>
                        <a:rPr lang="en-US" sz="1100" i="0" kern="1400" dirty="0" smtClean="0">
                          <a:solidFill>
                            <a:schemeClr val="tx1"/>
                          </a:solidFill>
                          <a:latin typeface="Arial" pitchFamily="34" charset="0"/>
                          <a:cs typeface="Arial" pitchFamily="34" charset="0"/>
                        </a:rPr>
                        <a:t>” or “NO”</a:t>
                      </a:r>
                      <a:endParaRPr lang="en-US" sz="1100" i="0" kern="1400" baseline="0" dirty="0" smtClean="0">
                        <a:solidFill>
                          <a:schemeClr val="tx1"/>
                        </a:solidFill>
                        <a:latin typeface="Arial" pitchFamily="34" charset="0"/>
                        <a:cs typeface="Arial" pitchFamily="34" charset="0"/>
                      </a:endParaRPr>
                    </a:p>
                    <a:p>
                      <a:pPr marL="88900" marR="0" indent="0" algn="l" rtl="0">
                        <a:spcBef>
                          <a:spcPts val="0"/>
                        </a:spcBef>
                        <a:spcAft>
                          <a:spcPts val="0"/>
                        </a:spcAft>
                      </a:pPr>
                      <a:endParaRPr lang="en-US" sz="1100" i="0" kern="1400" baseline="0" dirty="0" smtClean="0">
                        <a:solidFill>
                          <a:schemeClr val="tx1"/>
                        </a:solidFill>
                        <a:latin typeface="Arial" pitchFamily="34" charset="0"/>
                        <a:cs typeface="Arial" pitchFamily="34" charset="0"/>
                      </a:endParaRPr>
                    </a:p>
                    <a:p>
                      <a:pPr marL="88900" marR="0" indent="0" algn="l" rtl="0">
                        <a:spcBef>
                          <a:spcPts val="0"/>
                        </a:spcBef>
                        <a:spcAft>
                          <a:spcPts val="600"/>
                        </a:spcAft>
                      </a:pPr>
                      <a:r>
                        <a:rPr lang="en-US" sz="1100" i="0" kern="1400" baseline="0" dirty="0" smtClean="0">
                          <a:solidFill>
                            <a:schemeClr val="tx1"/>
                          </a:solidFill>
                          <a:latin typeface="Arial" pitchFamily="34" charset="0"/>
                          <a:cs typeface="Arial" pitchFamily="34" charset="0"/>
                        </a:rPr>
                        <a:t>If "YES", enter the date completed (YYYY-MM-DD) and if it was completed by the Patient or the Alternate contact.</a:t>
                      </a:r>
                    </a:p>
                    <a:p>
                      <a:pPr marL="88900" marR="0" indent="0" algn="l" rtl="0">
                        <a:spcBef>
                          <a:spcPts val="0"/>
                        </a:spcBef>
                        <a:spcAft>
                          <a:spcPts val="0"/>
                        </a:spcAft>
                      </a:pPr>
                      <a:r>
                        <a:rPr lang="en-US" sz="1100" i="0" kern="1400" baseline="0" dirty="0" smtClean="0">
                          <a:solidFill>
                            <a:schemeClr val="tx1"/>
                          </a:solidFill>
                          <a:latin typeface="Arial" pitchFamily="34" charset="0"/>
                          <a:cs typeface="Arial" pitchFamily="34" charset="0"/>
                        </a:rPr>
                        <a:t>If "NO", indicate the reason the questionnaire was not completed:</a:t>
                      </a:r>
                    </a:p>
                    <a:p>
                      <a:pPr marL="536575" marR="0" indent="0" algn="l" defTabSz="914400" rtl="0" eaLnBrk="1" fontAlgn="auto" latinLnBrk="0" hangingPunct="1">
                        <a:lnSpc>
                          <a:spcPct val="100000"/>
                        </a:lnSpc>
                        <a:spcBef>
                          <a:spcPts val="0"/>
                        </a:spcBef>
                        <a:spcAft>
                          <a:spcPts val="0"/>
                        </a:spcAft>
                        <a:buClrTx/>
                        <a:buSzTx/>
                        <a:buFontTx/>
                        <a:buNone/>
                        <a:tabLst/>
                        <a:defRPr/>
                      </a:pPr>
                      <a:r>
                        <a:rPr lang="en-US" sz="1100" b="0" i="0" kern="1400" dirty="0" smtClean="0">
                          <a:solidFill>
                            <a:srgbClr val="000000"/>
                          </a:solidFill>
                          <a:latin typeface="Arial" pitchFamily="34" charset="0"/>
                          <a:cs typeface="Arial" pitchFamily="34" charset="0"/>
                        </a:rPr>
                        <a:t> </a:t>
                      </a:r>
                      <a:r>
                        <a:rPr lang="en-US" sz="1100" b="0" i="0" kern="1400" dirty="0" smtClean="0">
                          <a:solidFill>
                            <a:srgbClr val="000000"/>
                          </a:solidFill>
                          <a:latin typeface="Wingdings" pitchFamily="2" charset="2"/>
                          <a:cs typeface="Arial" pitchFamily="34" charset="0"/>
                        </a:rPr>
                        <a:t>o</a:t>
                      </a:r>
                      <a:r>
                        <a:rPr lang="en-US" sz="1100" b="0" i="0" kern="1400" dirty="0" smtClean="0">
                          <a:solidFill>
                            <a:srgbClr val="000000"/>
                          </a:solidFill>
                          <a:latin typeface="Arial" pitchFamily="34" charset="0"/>
                          <a:cs typeface="Arial" pitchFamily="34" charset="0"/>
                        </a:rPr>
                        <a:t> </a:t>
                      </a:r>
                      <a:r>
                        <a:rPr lang="en-US" sz="1100" b="0" i="0" dirty="0" smtClean="0">
                          <a:latin typeface="Arial" pitchFamily="34" charset="0"/>
                          <a:cs typeface="Arial" pitchFamily="34" charset="0"/>
                        </a:rPr>
                        <a:t>Deceased </a:t>
                      </a:r>
                      <a:r>
                        <a:rPr lang="en-US" sz="1100" b="0" i="0" kern="1400" baseline="0" dirty="0" smtClean="0">
                          <a:solidFill>
                            <a:srgbClr val="000000"/>
                          </a:solidFill>
                          <a:latin typeface="Arial" pitchFamily="34" charset="0"/>
                          <a:cs typeface="Arial" pitchFamily="34" charset="0"/>
                        </a:rPr>
                        <a:t>(Record date of death on the survival assessment)</a:t>
                      </a:r>
                    </a:p>
                    <a:p>
                      <a:pPr marL="536575" marR="0" indent="0" algn="l" defTabSz="914400" rtl="0" eaLnBrk="1" fontAlgn="auto" latinLnBrk="0" hangingPunct="1">
                        <a:lnSpc>
                          <a:spcPct val="100000"/>
                        </a:lnSpc>
                        <a:spcBef>
                          <a:spcPts val="0"/>
                        </a:spcBef>
                        <a:spcAft>
                          <a:spcPts val="0"/>
                        </a:spcAft>
                        <a:buClrTx/>
                        <a:buSzTx/>
                        <a:buFontTx/>
                        <a:buNone/>
                        <a:tabLst>
                          <a:tab pos="85725" algn="l"/>
                        </a:tabLst>
                        <a:defRPr/>
                      </a:pPr>
                      <a:r>
                        <a:rPr lang="en-US" sz="1100" b="0" i="0" kern="1400" dirty="0" smtClean="0">
                          <a:solidFill>
                            <a:srgbClr val="000000"/>
                          </a:solidFill>
                          <a:latin typeface="Arial" pitchFamily="34" charset="0"/>
                          <a:cs typeface="Arial" pitchFamily="34" charset="0"/>
                        </a:rPr>
                        <a:t> </a:t>
                      </a:r>
                      <a:r>
                        <a:rPr lang="en-US" sz="1100" b="0" i="0" kern="1400" dirty="0" smtClean="0">
                          <a:solidFill>
                            <a:srgbClr val="000000"/>
                          </a:solidFill>
                          <a:latin typeface="Wingdings" pitchFamily="2" charset="2"/>
                          <a:cs typeface="Arial" pitchFamily="34" charset="0"/>
                        </a:rPr>
                        <a:t>o</a:t>
                      </a:r>
                      <a:r>
                        <a:rPr lang="en-US" sz="1100" b="0" i="0" kern="1400" dirty="0" smtClean="0">
                          <a:solidFill>
                            <a:srgbClr val="000000"/>
                          </a:solidFill>
                          <a:latin typeface="Arial" pitchFamily="34" charset="0"/>
                          <a:cs typeface="Arial" pitchFamily="34" charset="0"/>
                        </a:rPr>
                        <a:t> Patient</a:t>
                      </a:r>
                      <a:r>
                        <a:rPr lang="en-US" sz="1100" b="0" i="0" kern="1400" baseline="0" dirty="0" smtClean="0">
                          <a:solidFill>
                            <a:srgbClr val="000000"/>
                          </a:solidFill>
                          <a:latin typeface="Arial" pitchFamily="34" charset="0"/>
                          <a:cs typeface="Arial" pitchFamily="34" charset="0"/>
                        </a:rPr>
                        <a:t> Refused</a:t>
                      </a:r>
                    </a:p>
                    <a:p>
                      <a:pPr marL="536575" marR="0" indent="0" algn="l" defTabSz="914400" rtl="0" eaLnBrk="1" fontAlgn="auto" latinLnBrk="0" hangingPunct="1">
                        <a:lnSpc>
                          <a:spcPct val="100000"/>
                        </a:lnSpc>
                        <a:spcBef>
                          <a:spcPts val="0"/>
                        </a:spcBef>
                        <a:spcAft>
                          <a:spcPts val="0"/>
                        </a:spcAft>
                        <a:buClrTx/>
                        <a:buSzTx/>
                        <a:buFontTx/>
                        <a:buNone/>
                        <a:tabLst>
                          <a:tab pos="88900" algn="l"/>
                        </a:tabLst>
                        <a:defRPr/>
                      </a:pPr>
                      <a:r>
                        <a:rPr lang="en-US" sz="1100" b="0" i="0" kern="1400" dirty="0" smtClean="0">
                          <a:solidFill>
                            <a:srgbClr val="000000"/>
                          </a:solidFill>
                          <a:latin typeface="Arial" pitchFamily="34" charset="0"/>
                          <a:cs typeface="Arial" pitchFamily="34" charset="0"/>
                        </a:rPr>
                        <a:t> </a:t>
                      </a:r>
                      <a:r>
                        <a:rPr lang="en-US" sz="1100" b="0" i="0" kern="1400" dirty="0" smtClean="0">
                          <a:solidFill>
                            <a:srgbClr val="000000"/>
                          </a:solidFill>
                          <a:latin typeface="Wingdings" pitchFamily="2" charset="2"/>
                          <a:cs typeface="Arial" pitchFamily="34" charset="0"/>
                        </a:rPr>
                        <a:t>o</a:t>
                      </a:r>
                      <a:r>
                        <a:rPr lang="en-US" sz="1100" b="0" i="0" kern="1400" dirty="0" smtClean="0">
                          <a:solidFill>
                            <a:srgbClr val="000000"/>
                          </a:solidFill>
                          <a:latin typeface="Arial" pitchFamily="34" charset="0"/>
                          <a:cs typeface="Arial" pitchFamily="34" charset="0"/>
                        </a:rPr>
                        <a:t> Alternate</a:t>
                      </a:r>
                      <a:r>
                        <a:rPr lang="en-US" sz="1100" b="0" i="0" kern="1400" baseline="0" dirty="0" smtClean="0">
                          <a:solidFill>
                            <a:srgbClr val="000000"/>
                          </a:solidFill>
                          <a:latin typeface="Arial" pitchFamily="34" charset="0"/>
                          <a:cs typeface="Arial" pitchFamily="34" charset="0"/>
                        </a:rPr>
                        <a:t> Refused</a:t>
                      </a:r>
                    </a:p>
                    <a:p>
                      <a:pPr marL="536575" marR="0" indent="0" algn="l" defTabSz="914400" rtl="0" eaLnBrk="1" fontAlgn="auto" latinLnBrk="0" hangingPunct="1">
                        <a:lnSpc>
                          <a:spcPct val="100000"/>
                        </a:lnSpc>
                        <a:spcBef>
                          <a:spcPts val="0"/>
                        </a:spcBef>
                        <a:spcAft>
                          <a:spcPts val="0"/>
                        </a:spcAft>
                        <a:buClrTx/>
                        <a:buSzTx/>
                        <a:buFontTx/>
                        <a:buNone/>
                        <a:tabLst>
                          <a:tab pos="85725" algn="l"/>
                        </a:tabLst>
                        <a:defRPr/>
                      </a:pPr>
                      <a:r>
                        <a:rPr lang="en-US" sz="1100" b="0" i="0" kern="1400" dirty="0" smtClean="0">
                          <a:solidFill>
                            <a:srgbClr val="000000"/>
                          </a:solidFill>
                          <a:latin typeface="Arial" pitchFamily="34" charset="0"/>
                          <a:cs typeface="Arial" pitchFamily="34" charset="0"/>
                        </a:rPr>
                        <a:t> </a:t>
                      </a:r>
                      <a:r>
                        <a:rPr lang="en-US" sz="1100" b="0" i="0" kern="1400" dirty="0" smtClean="0">
                          <a:solidFill>
                            <a:srgbClr val="000000"/>
                          </a:solidFill>
                          <a:latin typeface="Wingdings" pitchFamily="2" charset="2"/>
                          <a:cs typeface="Arial" pitchFamily="34" charset="0"/>
                        </a:rPr>
                        <a:t>o</a:t>
                      </a:r>
                      <a:r>
                        <a:rPr lang="en-US" sz="1100" b="0" i="0" kern="1400" dirty="0" smtClean="0">
                          <a:solidFill>
                            <a:srgbClr val="000000"/>
                          </a:solidFill>
                          <a:latin typeface="Arial" pitchFamily="34" charset="0"/>
                          <a:cs typeface="Arial" pitchFamily="34" charset="0"/>
                        </a:rPr>
                        <a:t> Both Patient</a:t>
                      </a:r>
                      <a:r>
                        <a:rPr lang="en-US" sz="1100" b="0" i="0" kern="1400" baseline="0" dirty="0" smtClean="0">
                          <a:solidFill>
                            <a:srgbClr val="000000"/>
                          </a:solidFill>
                          <a:latin typeface="Arial" pitchFamily="34" charset="0"/>
                          <a:cs typeface="Arial" pitchFamily="34" charset="0"/>
                        </a:rPr>
                        <a:t> and Alternate Refused</a:t>
                      </a:r>
                    </a:p>
                    <a:p>
                      <a:pPr marL="536575" marR="0" indent="0" algn="l" defTabSz="914400" rtl="0" eaLnBrk="1" fontAlgn="auto" latinLnBrk="0" hangingPunct="1">
                        <a:lnSpc>
                          <a:spcPct val="100000"/>
                        </a:lnSpc>
                        <a:spcBef>
                          <a:spcPts val="0"/>
                        </a:spcBef>
                        <a:spcAft>
                          <a:spcPts val="0"/>
                        </a:spcAft>
                        <a:buClrTx/>
                        <a:buSzTx/>
                        <a:buFontTx/>
                        <a:buNone/>
                        <a:tabLst>
                          <a:tab pos="85725" algn="l"/>
                        </a:tabLst>
                        <a:defRPr/>
                      </a:pPr>
                      <a:r>
                        <a:rPr lang="en-US" sz="1100" b="0" i="0" kern="1400" baseline="0" dirty="0" smtClean="0">
                          <a:solidFill>
                            <a:srgbClr val="000000"/>
                          </a:solidFill>
                          <a:latin typeface="Arial" pitchFamily="34" charset="0"/>
                          <a:cs typeface="Arial" pitchFamily="34" charset="0"/>
                        </a:rPr>
                        <a:t> </a:t>
                      </a:r>
                      <a:r>
                        <a:rPr lang="en-US" sz="1100" b="0" i="0" kern="1400" dirty="0" smtClean="0">
                          <a:solidFill>
                            <a:srgbClr val="000000"/>
                          </a:solidFill>
                          <a:latin typeface="Wingdings" pitchFamily="2" charset="2"/>
                          <a:cs typeface="Arial" pitchFamily="34" charset="0"/>
                        </a:rPr>
                        <a:t>o</a:t>
                      </a:r>
                      <a:r>
                        <a:rPr lang="en-US" sz="1100" b="0" i="0" kern="1400" dirty="0" smtClean="0">
                          <a:solidFill>
                            <a:srgbClr val="000000"/>
                          </a:solidFill>
                          <a:latin typeface="Arial" pitchFamily="34" charset="0"/>
                          <a:cs typeface="Arial" pitchFamily="34" charset="0"/>
                        </a:rPr>
                        <a:t> Not able to reach patient</a:t>
                      </a:r>
                      <a:r>
                        <a:rPr lang="en-US" sz="1100" b="0" i="0" kern="1400" baseline="0" dirty="0" smtClean="0">
                          <a:solidFill>
                            <a:srgbClr val="000000"/>
                          </a:solidFill>
                          <a:latin typeface="Arial" pitchFamily="34" charset="0"/>
                          <a:cs typeface="Arial" pitchFamily="34" charset="0"/>
                        </a:rPr>
                        <a:t> and/or </a:t>
                      </a:r>
                      <a:r>
                        <a:rPr lang="en-US" sz="1100" b="0" kern="1400" baseline="0" dirty="0" smtClean="0">
                          <a:solidFill>
                            <a:srgbClr val="000000"/>
                          </a:solidFill>
                          <a:latin typeface="Arial" pitchFamily="34" charset="0"/>
                          <a:cs typeface="Arial" pitchFamily="34" charset="0"/>
                        </a:rPr>
                        <a:t>alternate </a:t>
                      </a:r>
                    </a:p>
                    <a:p>
                      <a:pPr marL="536575" marR="0" indent="0" algn="l" defTabSz="914400" rtl="0" eaLnBrk="1" fontAlgn="auto" latinLnBrk="0" hangingPunct="1">
                        <a:lnSpc>
                          <a:spcPct val="100000"/>
                        </a:lnSpc>
                        <a:spcBef>
                          <a:spcPts val="0"/>
                        </a:spcBef>
                        <a:spcAft>
                          <a:spcPts val="0"/>
                        </a:spcAft>
                        <a:buClrTx/>
                        <a:buSzTx/>
                        <a:buFontTx/>
                        <a:buNone/>
                        <a:tabLst>
                          <a:tab pos="85725" algn="l"/>
                        </a:tabLst>
                        <a:defRPr/>
                      </a:pPr>
                      <a:r>
                        <a:rPr lang="en-US" sz="1100" b="0" kern="1400" baseline="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Withdrew</a:t>
                      </a:r>
                      <a:endParaRPr lang="en-US" sz="1100" b="0" kern="1400" baseline="0" dirty="0" smtClean="0">
                        <a:solidFill>
                          <a:srgbClr val="000000"/>
                        </a:solidFill>
                        <a:latin typeface="Arial" pitchFamily="34" charset="0"/>
                        <a:cs typeface="Arial" pitchFamily="34" charset="0"/>
                      </a:endParaRPr>
                    </a:p>
                    <a:p>
                      <a:pPr marL="536575" marR="0" indent="0" algn="l" defTabSz="914400" rtl="0" eaLnBrk="1" fontAlgn="auto" latinLnBrk="0" hangingPunct="1">
                        <a:lnSpc>
                          <a:spcPct val="100000"/>
                        </a:lnSpc>
                        <a:spcBef>
                          <a:spcPts val="0"/>
                        </a:spcBef>
                        <a:spcAft>
                          <a:spcPts val="0"/>
                        </a:spcAft>
                        <a:buClrTx/>
                        <a:buSzTx/>
                        <a:buFontTx/>
                        <a:buNone/>
                        <a:tabLst>
                          <a:tab pos="88900" algn="l"/>
                        </a:tabLst>
                        <a:defRPr/>
                      </a:pPr>
                      <a:r>
                        <a:rPr lang="en-US" sz="1100" b="0" kern="140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Missed</a:t>
                      </a:r>
                      <a:endParaRPr lang="en-US" sz="1100" b="0" kern="1400" baseline="0" dirty="0" smtClean="0">
                        <a:solidFill>
                          <a:srgbClr val="000000"/>
                        </a:solidFill>
                        <a:latin typeface="Arial" pitchFamily="34" charset="0"/>
                        <a:cs typeface="Arial" pitchFamily="34" charset="0"/>
                      </a:endParaRPr>
                    </a:p>
                    <a:p>
                      <a:pPr marL="536575" marR="0" indent="0" algn="l" defTabSz="914400" rtl="0" eaLnBrk="1" fontAlgn="auto" latinLnBrk="0" hangingPunct="1">
                        <a:lnSpc>
                          <a:spcPct val="100000"/>
                        </a:lnSpc>
                        <a:spcBef>
                          <a:spcPts val="0"/>
                        </a:spcBef>
                        <a:spcAft>
                          <a:spcPts val="0"/>
                        </a:spcAft>
                        <a:buClrTx/>
                        <a:buSzTx/>
                        <a:buFontTx/>
                        <a:buNone/>
                        <a:tabLst>
                          <a:tab pos="88900" algn="l"/>
                        </a:tabLst>
                        <a:defRPr/>
                      </a:pPr>
                      <a:r>
                        <a:rPr lang="en-US" sz="1100" b="0" kern="1400" baseline="0" dirty="0" smtClean="0">
                          <a:solidFill>
                            <a:srgbClr val="000000"/>
                          </a:solidFill>
                          <a:latin typeface="Arial" pitchFamily="34" charset="0"/>
                          <a:cs typeface="Arial" pitchFamily="34" charset="0"/>
                        </a:rPr>
                        <a:t> </a:t>
                      </a:r>
                      <a:r>
                        <a:rPr lang="en-US" sz="1100" b="0" kern="1400" dirty="0" smtClean="0">
                          <a:solidFill>
                            <a:srgbClr val="000000"/>
                          </a:solidFill>
                          <a:latin typeface="Wingdings" pitchFamily="2" charset="2"/>
                          <a:cs typeface="Arial" pitchFamily="34" charset="0"/>
                        </a:rPr>
                        <a:t>o</a:t>
                      </a:r>
                      <a:r>
                        <a:rPr lang="en-US" sz="1100" b="0" kern="1400" dirty="0" smtClean="0">
                          <a:solidFill>
                            <a:srgbClr val="000000"/>
                          </a:solidFill>
                          <a:latin typeface="Arial" pitchFamily="34" charset="0"/>
                          <a:cs typeface="Arial" pitchFamily="34" charset="0"/>
                        </a:rPr>
                        <a:t> Other</a:t>
                      </a:r>
                      <a:r>
                        <a:rPr lang="en-US" sz="1100" b="0" kern="1400" baseline="0" dirty="0" smtClean="0">
                          <a:solidFill>
                            <a:srgbClr val="000000"/>
                          </a:solidFill>
                          <a:latin typeface="Arial" pitchFamily="34" charset="0"/>
                          <a:cs typeface="Arial" pitchFamily="34" charset="0"/>
                        </a:rPr>
                        <a:t> </a:t>
                      </a:r>
                      <a:r>
                        <a:rPr lang="en-US" sz="1100" b="0" kern="1400" dirty="0" smtClean="0">
                          <a:solidFill>
                            <a:srgbClr val="000000"/>
                          </a:solidFill>
                          <a:latin typeface="Arial" pitchFamily="34" charset="0"/>
                          <a:cs typeface="Arial" pitchFamily="34" charset="0"/>
                        </a:rPr>
                        <a:t>(</a:t>
                      </a:r>
                      <a:r>
                        <a:rPr lang="en-US" sz="1100" b="0" dirty="0" smtClean="0">
                          <a:latin typeface="Arial" pitchFamily="34" charset="0"/>
                          <a:cs typeface="Arial" pitchFamily="34" charset="0"/>
                        </a:rPr>
                        <a:t>specify): _________________________</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1230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SF-36</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buNone/>
                      </a:pPr>
                      <a:r>
                        <a:rPr lang="en-US" sz="1100" kern="1200" dirty="0" smtClean="0">
                          <a:solidFill>
                            <a:schemeClr val="tx1"/>
                          </a:solidFill>
                          <a:effectLst/>
                          <a:latin typeface="Arial" panose="020B0604020202020204" pitchFamily="34" charset="0"/>
                          <a:ea typeface="+mn-ea"/>
                          <a:cs typeface="Arial" panose="020B0604020202020204" pitchFamily="34" charset="0"/>
                        </a:rPr>
                        <a:t>The SF-36 is used to assess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health status and quality of life. </a:t>
                      </a:r>
                    </a:p>
                    <a:p>
                      <a:pPr marL="88900" marR="0" indent="0" algn="l" rtl="0">
                        <a:spcBef>
                          <a:spcPts val="0"/>
                        </a:spcBef>
                        <a:spcAft>
                          <a:spcPts val="0"/>
                        </a:spcAft>
                        <a:buNone/>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317500" marR="0" indent="-228600" algn="l" rtl="0">
                        <a:spcBef>
                          <a:spcPts val="0"/>
                        </a:spcBef>
                        <a:spcAft>
                          <a:spcPts val="0"/>
                        </a:spcAf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Read the explanation at the top of the survey to the patient. </a:t>
                      </a:r>
                    </a:p>
                    <a:p>
                      <a:pPr marL="317500" marR="0" indent="-228600" algn="l" rtl="0">
                        <a:spcBef>
                          <a:spcPts val="0"/>
                        </a:spcBef>
                        <a:spcAft>
                          <a:spcPts val="0"/>
                        </a:spcAf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Ensure the patient understands that</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the</a:t>
                      </a:r>
                      <a:r>
                        <a:rPr lang="en-US" sz="1100" kern="1200" dirty="0" smtClean="0">
                          <a:solidFill>
                            <a:schemeClr val="tx1"/>
                          </a:solidFill>
                          <a:effectLst/>
                          <a:latin typeface="Arial" panose="020B0604020202020204" pitchFamily="34" charset="0"/>
                          <a:ea typeface="+mn-ea"/>
                          <a:cs typeface="Arial" panose="020B0604020202020204" pitchFamily="34" charset="0"/>
                        </a:rPr>
                        <a:t> responses should reflect her/his views about her/his own health. Remember not to interpret the questions for the patient. Each question means what he/she thinks it means,</a:t>
                      </a:r>
                      <a:r>
                        <a:rPr lang="en-US" sz="1100" b="1" kern="1200" dirty="0" smtClean="0">
                          <a:solidFill>
                            <a:schemeClr val="tx1"/>
                          </a:solidFill>
                          <a:effectLst/>
                          <a:latin typeface="Arial" panose="020B0604020202020204" pitchFamily="34" charset="0"/>
                          <a:ea typeface="+mn-ea"/>
                          <a:cs typeface="Arial" panose="020B0604020202020204" pitchFamily="34" charset="0"/>
                        </a:rPr>
                        <a:t> there is no right or wrong answer.</a:t>
                      </a:r>
                    </a:p>
                    <a:p>
                      <a:pPr marL="317500" marR="0" indent="-228600" algn="l" rtl="0">
                        <a:spcBef>
                          <a:spcPts val="0"/>
                        </a:spcBef>
                        <a:spcAft>
                          <a:spcPts val="0"/>
                        </a:spcAf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Read each question to the patient followed by the response options.</a:t>
                      </a:r>
                    </a:p>
                    <a:p>
                      <a:pPr marL="317500" marR="0" indent="-228600" algn="l" rtl="0">
                        <a:spcBef>
                          <a:spcPts val="0"/>
                        </a:spcBef>
                        <a:spcAft>
                          <a:spcPts val="0"/>
                        </a:spcAft>
                        <a:buAutoNum type="arabicPeriod"/>
                      </a:pPr>
                      <a:r>
                        <a:rPr lang="en-US" sz="1100" kern="1200" dirty="0" smtClean="0">
                          <a:solidFill>
                            <a:schemeClr val="tx1"/>
                          </a:solidFill>
                          <a:effectLst/>
                          <a:latin typeface="Arial" panose="020B0604020202020204" pitchFamily="34" charset="0"/>
                          <a:ea typeface="+mn-ea"/>
                          <a:cs typeface="Arial" panose="020B0604020202020204" pitchFamily="34" charset="0"/>
                        </a:rPr>
                        <a:t>Record the patient’s response on the questionnaire worksheet. </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012304">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Katz ADL</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The Katz ADL is used </a:t>
                      </a:r>
                      <a:r>
                        <a:rPr lang="en-US" sz="1100" kern="1200" dirty="0" smtClean="0">
                          <a:solidFill>
                            <a:schemeClr val="tx1"/>
                          </a:solidFill>
                          <a:effectLst/>
                          <a:latin typeface="Arial" panose="020B0604020202020204" pitchFamily="34" charset="0"/>
                          <a:ea typeface="+mn-ea"/>
                          <a:cs typeface="Arial" panose="020B0604020202020204" pitchFamily="34" charset="0"/>
                        </a:rPr>
                        <a:t>to assess the level of patient independence related to self-care.  The patient’s </a:t>
                      </a:r>
                      <a:r>
                        <a:rPr lang="en-US" sz="1100" b="0" i="0" kern="1200" dirty="0" smtClean="0">
                          <a:solidFill>
                            <a:schemeClr val="tx1"/>
                          </a:solidFill>
                          <a:effectLst/>
                          <a:latin typeface="Arial" panose="020B0604020202020204" pitchFamily="34" charset="0"/>
                          <a:ea typeface="+mn-ea"/>
                          <a:cs typeface="Arial" panose="020B0604020202020204" pitchFamily="34" charset="0"/>
                        </a:rPr>
                        <a:t>responses should reflect what he/she is </a:t>
                      </a:r>
                      <a:r>
                        <a:rPr lang="en-US" sz="1100" b="1" i="0" u="none" kern="1200" dirty="0" smtClean="0">
                          <a:solidFill>
                            <a:schemeClr val="tx1"/>
                          </a:solidFill>
                          <a:effectLst/>
                          <a:latin typeface="Arial" panose="020B0604020202020204" pitchFamily="34" charset="0"/>
                          <a:ea typeface="+mn-ea"/>
                          <a:cs typeface="Arial" panose="020B0604020202020204" pitchFamily="34" charset="0"/>
                        </a:rPr>
                        <a:t>actually able to do</a:t>
                      </a:r>
                      <a:r>
                        <a:rPr lang="en-US" sz="1100" b="0" i="0" kern="1200" dirty="0" smtClean="0">
                          <a:solidFill>
                            <a:schemeClr val="tx1"/>
                          </a:solidFill>
                          <a:effectLst/>
                          <a:latin typeface="Arial" panose="020B0604020202020204" pitchFamily="34" charset="0"/>
                          <a:ea typeface="+mn-ea"/>
                          <a:cs typeface="Arial" panose="020B0604020202020204" pitchFamily="34" charset="0"/>
                        </a:rPr>
                        <a:t>, not what they think they might be able to do under ideal circumstances.</a:t>
                      </a:r>
                    </a:p>
                    <a:p>
                      <a:pPr marL="88900" marR="0" indent="0" algn="l" rtl="0">
                        <a:spcBef>
                          <a:spcPts val="0"/>
                        </a:spcBef>
                        <a:spcAft>
                          <a:spcPts val="0"/>
                        </a:spcAft>
                      </a:pPr>
                      <a:endParaRPr lang="en-US" sz="1100" b="0" i="0" kern="1200" dirty="0" smtClean="0">
                        <a:solidFill>
                          <a:schemeClr val="tx1"/>
                        </a:solidFill>
                        <a:effectLst/>
                        <a:latin typeface="Arial" panose="020B0604020202020204" pitchFamily="34" charset="0"/>
                        <a:ea typeface="+mn-ea"/>
                        <a:cs typeface="Arial" panose="020B0604020202020204" pitchFamily="34" charset="0"/>
                      </a:endParaRP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Read the definitions of "Independence" and "Dependence" to the patient as stated on the top of the Katz ADL form.</a:t>
                      </a: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Read each of the 6 activities to the patient followed by the independent and dependent descriptions. Allow the patient to make her/his own determination.</a:t>
                      </a: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Based on the patient’s response, record either 1 or 0 in the space provided for each activity. </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Text Box 5"/>
          <p:cNvSpPr txBox="1">
            <a:spLocks noChangeArrowheads="1"/>
          </p:cNvSpPr>
          <p:nvPr/>
        </p:nvSpPr>
        <p:spPr bwMode="auto">
          <a:xfrm>
            <a:off x="252375" y="611560"/>
            <a:ext cx="6357934" cy="35776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400" dirty="0">
                <a:latin typeface="Arial" panose="020B0604020202020204" pitchFamily="34" charset="0"/>
                <a:ea typeface="Times New Roman" pitchFamily="18" charset="0"/>
                <a:cs typeface="Arial" panose="020B0604020202020204" pitchFamily="34" charset="0"/>
              </a:rPr>
              <a:t>6 Month Follow-Up: Assessment Questionnaires Instructions (1/2)</a:t>
            </a:r>
            <a:endParaRPr lang="en-US" sz="1400" dirty="0">
              <a:latin typeface="Arial" panose="020B0604020202020204" pitchFamily="34" charset="0"/>
              <a:cs typeface="Arial" panose="020B0604020202020204" pitchFamily="34" charset="0"/>
            </a:endParaRPr>
          </a:p>
        </p:txBody>
      </p:sp>
      <p:sp>
        <p:nvSpPr>
          <p:cNvPr id="8"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9" name="Straight Connector 8"/>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35496"/>
            <a:ext cx="1329905" cy="5783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54</a:t>
            </a:fld>
            <a:endParaRPr lang="en-CA" dirty="0"/>
          </a:p>
        </p:txBody>
      </p:sp>
    </p:spTree>
    <p:extLst>
      <p:ext uri="{BB962C8B-B14F-4D97-AF65-F5344CB8AC3E}">
        <p14:creationId xmlns:p14="http://schemas.microsoft.com/office/powerpoint/2010/main" val="3938834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6330363"/>
              </p:ext>
            </p:extLst>
          </p:nvPr>
        </p:nvGraphicFramePr>
        <p:xfrm>
          <a:off x="252375" y="958186"/>
          <a:ext cx="6286544" cy="2444496"/>
        </p:xfrm>
        <a:graphic>
          <a:graphicData uri="http://schemas.openxmlformats.org/drawingml/2006/table">
            <a:tbl>
              <a:tblPr/>
              <a:tblGrid>
                <a:gridCol w="1008423"/>
                <a:gridCol w="5278121"/>
              </a:tblGrid>
              <a:tr h="136815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Lawton IADL</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200" dirty="0" smtClean="0">
                          <a:solidFill>
                            <a:schemeClr val="tx1"/>
                          </a:solidFill>
                          <a:effectLst/>
                          <a:latin typeface="Arial" panose="020B0604020202020204" pitchFamily="34" charset="0"/>
                          <a:ea typeface="+mn-ea"/>
                          <a:cs typeface="Arial" panose="020B0604020202020204" pitchFamily="34" charset="0"/>
                        </a:rPr>
                        <a:t>The Lawton IADL is used to assess the level of patient functional ability related to domestic and community activities.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The patient’s </a:t>
                      </a:r>
                      <a:r>
                        <a:rPr lang="en-US" sz="1100" b="0" i="0" kern="1200" dirty="0" smtClean="0">
                          <a:solidFill>
                            <a:schemeClr val="tx1"/>
                          </a:solidFill>
                          <a:effectLst/>
                          <a:latin typeface="Arial" panose="020B0604020202020204" pitchFamily="34" charset="0"/>
                          <a:ea typeface="+mn-ea"/>
                          <a:cs typeface="Arial" panose="020B0604020202020204" pitchFamily="34" charset="0"/>
                        </a:rPr>
                        <a:t>responses should reflect her/his </a:t>
                      </a:r>
                      <a:r>
                        <a:rPr lang="en-US" sz="1100" b="1" i="0" u="sng" kern="1200" dirty="0" smtClean="0">
                          <a:solidFill>
                            <a:schemeClr val="tx1"/>
                          </a:solidFill>
                          <a:effectLst/>
                          <a:latin typeface="Arial" panose="020B0604020202020204" pitchFamily="34" charset="0"/>
                          <a:ea typeface="+mn-ea"/>
                          <a:cs typeface="Arial" panose="020B0604020202020204" pitchFamily="34" charset="0"/>
                        </a:rPr>
                        <a:t>highest functional level</a:t>
                      </a:r>
                      <a:r>
                        <a:rPr lang="en-US" sz="1100" b="0" i="0" kern="1200" dirty="0" smtClean="0">
                          <a:solidFill>
                            <a:schemeClr val="tx1"/>
                          </a:solidFill>
                          <a:effectLst/>
                          <a:latin typeface="Arial" panose="020B0604020202020204" pitchFamily="34" charset="0"/>
                          <a:ea typeface="+mn-ea"/>
                          <a:cs typeface="Arial" panose="020B0604020202020204" pitchFamily="34" charset="0"/>
                        </a:rPr>
                        <a:t>, not the activities they actual do.</a:t>
                      </a:r>
                    </a:p>
                    <a:p>
                      <a:pPr marL="88900" marR="0" indent="0" algn="l" rtl="0">
                        <a:spcBef>
                          <a:spcPts val="0"/>
                        </a:spcBef>
                        <a:spcAft>
                          <a:spcPts val="0"/>
                        </a:spcAft>
                      </a:pPr>
                      <a:endParaRPr lang="en-US" sz="1100" b="0" i="0" kern="1200" dirty="0" smtClean="0">
                        <a:solidFill>
                          <a:schemeClr val="tx1"/>
                        </a:solidFill>
                        <a:effectLst/>
                        <a:latin typeface="Arial" panose="020B0604020202020204" pitchFamily="34" charset="0"/>
                        <a:ea typeface="+mn-ea"/>
                        <a:cs typeface="Arial" panose="020B0604020202020204" pitchFamily="34" charset="0"/>
                      </a:endParaRPr>
                    </a:p>
                    <a:p>
                      <a:pPr marL="88900" marR="0" indent="0" algn="l" rtl="0">
                        <a:spcBef>
                          <a:spcPts val="0"/>
                        </a:spcBef>
                        <a:spcAft>
                          <a:spcPts val="0"/>
                        </a:spcAft>
                      </a:pPr>
                      <a:r>
                        <a:rPr lang="en-US" sz="1100" b="0" i="0" kern="1200" dirty="0" smtClean="0">
                          <a:solidFill>
                            <a:schemeClr val="tx1"/>
                          </a:solidFill>
                          <a:effectLst/>
                          <a:latin typeface="Arial" panose="020B0604020202020204" pitchFamily="34" charset="0"/>
                          <a:ea typeface="+mn-ea"/>
                          <a:cs typeface="Arial" panose="020B0604020202020204" pitchFamily="34" charset="0"/>
                        </a:rPr>
                        <a:t>For example, if a patient is not the person in the household that does the laundry, but the patient is capable of doing her/his own laundry independently select </a:t>
                      </a:r>
                      <a:r>
                        <a:rPr lang="en-US" sz="1100" b="0" i="1" kern="1200" dirty="0" smtClean="0">
                          <a:solidFill>
                            <a:schemeClr val="tx1"/>
                          </a:solidFill>
                          <a:effectLst/>
                          <a:latin typeface="Arial" panose="020B0604020202020204" pitchFamily="34" charset="0"/>
                          <a:ea typeface="+mn-ea"/>
                          <a:cs typeface="Arial" panose="020B0604020202020204" pitchFamily="34" charset="0"/>
                        </a:rPr>
                        <a:t>"Does personal laundry completely"</a:t>
                      </a:r>
                      <a:r>
                        <a:rPr lang="en-US" sz="1100" b="0" i="0" kern="1200" dirty="0" smtClean="0">
                          <a:solidFill>
                            <a:schemeClr val="tx1"/>
                          </a:solidFill>
                          <a:effectLst/>
                          <a:latin typeface="Arial" panose="020B0604020202020204" pitchFamily="34" charset="0"/>
                          <a:ea typeface="+mn-ea"/>
                          <a:cs typeface="Arial" panose="020B0604020202020204" pitchFamily="34" charset="0"/>
                        </a:rPr>
                        <a:t>.</a:t>
                      </a:r>
                    </a:p>
                    <a:p>
                      <a:pPr marL="88900" marR="0" indent="0" algn="l" rtl="0">
                        <a:spcBef>
                          <a:spcPts val="0"/>
                        </a:spcBef>
                        <a:spcAft>
                          <a:spcPts val="0"/>
                        </a:spcAft>
                      </a:pPr>
                      <a:endParaRPr lang="en-US" sz="1100" b="0" i="0" kern="1200" dirty="0" smtClean="0">
                        <a:solidFill>
                          <a:schemeClr val="tx1"/>
                        </a:solidFill>
                        <a:effectLst/>
                        <a:latin typeface="Arial" panose="020B0604020202020204" pitchFamily="34" charset="0"/>
                        <a:ea typeface="+mn-ea"/>
                        <a:cs typeface="Arial" panose="020B0604020202020204" pitchFamily="34" charset="0"/>
                      </a:endParaRP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Read each of the 8 activities to the patient followed by the response options.</a:t>
                      </a: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Remind the patient to indicate her/his </a:t>
                      </a:r>
                      <a:r>
                        <a:rPr lang="en-US" sz="1100" b="1" i="0" kern="1200" dirty="0" smtClean="0">
                          <a:solidFill>
                            <a:schemeClr val="tx1"/>
                          </a:solidFill>
                          <a:effectLst/>
                          <a:latin typeface="Arial" panose="020B0604020202020204" pitchFamily="34" charset="0"/>
                          <a:ea typeface="+mn-ea"/>
                          <a:cs typeface="Arial" panose="020B0604020202020204" pitchFamily="34" charset="0"/>
                        </a:rPr>
                        <a:t>highest</a:t>
                      </a:r>
                      <a:r>
                        <a:rPr lang="en-US" sz="1100" b="0" i="0" kern="1200" dirty="0" smtClean="0">
                          <a:solidFill>
                            <a:schemeClr val="tx1"/>
                          </a:solidFill>
                          <a:effectLst/>
                          <a:latin typeface="Arial" panose="020B0604020202020204" pitchFamily="34" charset="0"/>
                          <a:ea typeface="+mn-ea"/>
                          <a:cs typeface="Arial" panose="020B0604020202020204" pitchFamily="34" charset="0"/>
                        </a:rPr>
                        <a:t> functional ability. </a:t>
                      </a: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Allow the patient to make her/his own determination.</a:t>
                      </a:r>
                    </a:p>
                    <a:p>
                      <a:pPr marL="317500" marR="0" indent="-228600" algn="l" rtl="0">
                        <a:spcBef>
                          <a:spcPts val="0"/>
                        </a:spcBef>
                        <a:spcAft>
                          <a:spcPts val="0"/>
                        </a:spcAft>
                        <a:buAutoNum type="arabicPeriod"/>
                      </a:pPr>
                      <a:r>
                        <a:rPr lang="en-US" sz="1100" b="0" i="0" kern="1200" dirty="0" smtClean="0">
                          <a:solidFill>
                            <a:schemeClr val="tx1"/>
                          </a:solidFill>
                          <a:effectLst/>
                          <a:latin typeface="Arial" panose="020B0604020202020204" pitchFamily="34" charset="0"/>
                          <a:ea typeface="+mn-ea"/>
                          <a:cs typeface="Arial" panose="020B0604020202020204" pitchFamily="34" charset="0"/>
                        </a:rPr>
                        <a:t>Circle the corresponding number on the form.</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79332">
                <a:tc>
                  <a:txBody>
                    <a:bodyPr/>
                    <a:lstStyle/>
                    <a:p>
                      <a:pPr marR="0" indent="0" algn="l" rtl="0">
                        <a:spcBef>
                          <a:spcPts val="0"/>
                        </a:spcBef>
                        <a:spcAft>
                          <a:spcPts val="0"/>
                        </a:spcAft>
                      </a:pPr>
                      <a:r>
                        <a:rPr lang="en-US" sz="1100" b="1" kern="1400" dirty="0" smtClean="0">
                          <a:solidFill>
                            <a:srgbClr val="000000"/>
                          </a:solidFill>
                          <a:latin typeface="Arial" pitchFamily="34" charset="0"/>
                          <a:cs typeface="Arial" pitchFamily="34" charset="0"/>
                        </a:rPr>
                        <a:t>Maintain Worksheets</a:t>
                      </a:r>
                      <a:endParaRPr lang="en-CA" sz="1100" b="1"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8900" marR="0" indent="0" algn="l" rtl="0">
                        <a:spcBef>
                          <a:spcPts val="0"/>
                        </a:spcBef>
                        <a:spcAft>
                          <a:spcPts val="0"/>
                        </a:spcAft>
                      </a:pPr>
                      <a:r>
                        <a:rPr lang="en-US" sz="1100" kern="1400" dirty="0" smtClean="0">
                          <a:solidFill>
                            <a:schemeClr val="tx1"/>
                          </a:solidFill>
                          <a:latin typeface="Arial" pitchFamily="34" charset="0"/>
                          <a:cs typeface="Arial" pitchFamily="34" charset="0"/>
                        </a:rPr>
                        <a:t>Keep the completed</a:t>
                      </a:r>
                      <a:r>
                        <a:rPr lang="en-US" sz="1100" kern="1400" baseline="0" dirty="0" smtClean="0">
                          <a:solidFill>
                            <a:schemeClr val="tx1"/>
                          </a:solidFill>
                          <a:latin typeface="Arial" pitchFamily="34" charset="0"/>
                          <a:cs typeface="Arial" pitchFamily="34" charset="0"/>
                        </a:rPr>
                        <a:t> questionnaire worksheets with the patient study files. This is your source documentation for completion of the questionnaires.</a:t>
                      </a:r>
                      <a:endParaRPr lang="en-CA" sz="1100" kern="1400" dirty="0">
                        <a:solidFill>
                          <a:schemeClr val="tx1"/>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6" name="Text Box 5"/>
          <p:cNvSpPr txBox="1">
            <a:spLocks noChangeArrowheads="1"/>
          </p:cNvSpPr>
          <p:nvPr/>
        </p:nvSpPr>
        <p:spPr bwMode="auto">
          <a:xfrm>
            <a:off x="252375" y="611560"/>
            <a:ext cx="6357934" cy="35776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effectLst/>
                <a:latin typeface="Arial" panose="020B0604020202020204" pitchFamily="34" charset="0"/>
                <a:ea typeface="Times New Roman" pitchFamily="18" charset="0"/>
                <a:cs typeface="Arial" panose="020B0604020202020204" pitchFamily="34" charset="0"/>
              </a:rPr>
              <a:t>6 </a:t>
            </a:r>
            <a:r>
              <a:rPr lang="en-US" sz="1400" dirty="0" smtClean="0">
                <a:latin typeface="Arial" panose="020B0604020202020204" pitchFamily="34" charset="0"/>
                <a:ea typeface="Times New Roman" pitchFamily="18" charset="0"/>
                <a:cs typeface="Arial" panose="020B0604020202020204" pitchFamily="34" charset="0"/>
              </a:rPr>
              <a:t>Month Follow-Up: </a:t>
            </a:r>
            <a:r>
              <a:rPr kumimoji="0" lang="en-US" sz="1400" b="0" i="0" u="none" strike="noStrike" cap="none" normalizeH="0" dirty="0" smtClean="0">
                <a:ln>
                  <a:noFill/>
                </a:ln>
                <a:effectLst/>
                <a:latin typeface="Arial" panose="020B0604020202020204" pitchFamily="34" charset="0"/>
                <a:ea typeface="Times New Roman" pitchFamily="18" charset="0"/>
                <a:cs typeface="Arial" panose="020B0604020202020204" pitchFamily="34" charset="0"/>
              </a:rPr>
              <a:t>Assessment Questionnaires Instructions (2/2)</a:t>
            </a:r>
            <a:endParaRPr kumimoji="0" lang="en-US" sz="1400" b="0"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8"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9" name="Straight Connector 8"/>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48" y="35496"/>
            <a:ext cx="1329905" cy="578341"/>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55</a:t>
            </a:fld>
            <a:endParaRPr lang="en-CA" dirty="0"/>
          </a:p>
        </p:txBody>
      </p:sp>
    </p:spTree>
    <p:extLst>
      <p:ext uri="{BB962C8B-B14F-4D97-AF65-F5344CB8AC3E}">
        <p14:creationId xmlns:p14="http://schemas.microsoft.com/office/powerpoint/2010/main" val="398653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3"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395"/>
          <p:cNvSpPr txBox="1">
            <a:spLocks noChangeArrowheads="1"/>
          </p:cNvSpPr>
          <p:nvPr/>
        </p:nvSpPr>
        <p:spPr bwMode="auto">
          <a:xfrm>
            <a:off x="24" y="852464"/>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SF-36 (1/5)</a:t>
            </a:r>
            <a:endParaRPr lang="en-CA" sz="1600" dirty="0">
              <a:latin typeface="Arial Black" pitchFamily="34" charset="0"/>
            </a:endParaRPr>
          </a:p>
        </p:txBody>
      </p:sp>
      <p:sp>
        <p:nvSpPr>
          <p:cNvPr id="16"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7" name="Straight Connector 16"/>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099"/>
            <a:ext cx="1584176" cy="6889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707460123"/>
              </p:ext>
            </p:extLst>
          </p:nvPr>
        </p:nvGraphicFramePr>
        <p:xfrm>
          <a:off x="342900" y="1127741"/>
          <a:ext cx="6172200" cy="2413470"/>
        </p:xfrm>
        <a:graphic>
          <a:graphicData uri="http://schemas.openxmlformats.org/drawingml/2006/table">
            <a:tbl>
              <a:tblPr firstRow="1" firstCol="1" bandRow="1">
                <a:tableStyleId>{073A0DAA-6AF3-43AB-8588-CEC1D06C72B9}</a:tableStyleId>
              </a:tblPr>
              <a:tblGrid>
                <a:gridCol w="2989934"/>
                <a:gridCol w="3182266"/>
              </a:tblGrid>
              <a:tr h="216600">
                <a:tc>
                  <a:txBody>
                    <a:bodyPr/>
                    <a:lstStyle/>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Was the SF-36 completed?</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tabLst>
                          <a:tab pos="2743200" algn="ctr"/>
                          <a:tab pos="5486400" algn="r"/>
                          <a:tab pos="222885" algn="l"/>
                          <a:tab pos="1198245" algn="l"/>
                        </a:tabLst>
                      </a:pP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Yes               </a:t>
                      </a: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No</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670">
                <a:tc>
                  <a:txBody>
                    <a:bodyPr/>
                    <a:lstStyle/>
                    <a:p>
                      <a:pPr>
                        <a:spcAft>
                          <a:spcPts val="60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If completed:</a:t>
                      </a:r>
                      <a:endParaRPr lang="en-CA" sz="1000" b="0" dirty="0">
                        <a:solidFill>
                          <a:sysClr val="windowText" lastClr="000000"/>
                        </a:solidFill>
                        <a:effectLst/>
                        <a:latin typeface="Arial" panose="020B0604020202020204" pitchFamily="34" charset="0"/>
                        <a:cs typeface="Arial" panose="020B0604020202020204" pitchFamily="34" charset="0"/>
                      </a:endParaRPr>
                    </a:p>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Date SF-36 completed </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000" b="0" dirty="0">
                        <a:solidFill>
                          <a:sysClr val="windowText" lastClr="000000"/>
                        </a:solidFill>
                        <a:effectLst/>
                        <a:latin typeface="Arial" panose="020B0604020202020204" pitchFamily="34" charset="0"/>
                        <a:cs typeface="Arial" panose="020B0604020202020204" pitchFamily="34" charset="0"/>
                      </a:endParaRPr>
                    </a:p>
                    <a:p>
                      <a:pPr>
                        <a:spcAft>
                          <a:spcPts val="0"/>
                        </a:spcAft>
                        <a:tabLst>
                          <a:tab pos="2743200" algn="ctr"/>
                          <a:tab pos="5486400" algn="r"/>
                          <a:tab pos="457200" algn="l"/>
                        </a:tabLst>
                      </a:pPr>
                      <a:r>
                        <a:rPr lang="en-US" sz="1100" b="0" dirty="0" smtClean="0">
                          <a:solidFill>
                            <a:sysClr val="windowText" lastClr="000000"/>
                          </a:solidFill>
                          <a:effectLst/>
                          <a:latin typeface="Arial" panose="020B0604020202020204" pitchFamily="34" charset="0"/>
                          <a:cs typeface="Arial" panose="020B0604020202020204" pitchFamily="34" charset="0"/>
                        </a:rPr>
                        <a:t>                                                      (YYYY-MM-DD)                        </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1315">
                <a:tc>
                  <a:txBody>
                    <a:bodyPr/>
                    <a:lstStyle/>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000" b="0" dirty="0">
                        <a:solidFill>
                          <a:sysClr val="windowText" lastClr="000000"/>
                        </a:solidFill>
                        <a:effectLst/>
                        <a:latin typeface="Arial" panose="020B0604020202020204" pitchFamily="34" charset="0"/>
                        <a:cs typeface="Arial" panose="020B0604020202020204" pitchFamily="34" charset="0"/>
                      </a:endParaRPr>
                    </a:p>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Completed by</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tabLst>
                          <a:tab pos="2743200" algn="ctr"/>
                          <a:tab pos="5486400" algn="r"/>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000" b="0" dirty="0">
                        <a:solidFill>
                          <a:sysClr val="windowText" lastClr="000000"/>
                        </a:solidFill>
                        <a:effectLst/>
                        <a:latin typeface="Arial" panose="020B0604020202020204" pitchFamily="34" charset="0"/>
                        <a:cs typeface="Arial" panose="020B0604020202020204" pitchFamily="34" charset="0"/>
                      </a:endParaRPr>
                    </a:p>
                    <a:p>
                      <a:pPr>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Patient      </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Alternate</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14075">
                <a:tc>
                  <a:txBody>
                    <a:bodyPr/>
                    <a:lstStyle/>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If Not completed:</a:t>
                      </a:r>
                      <a:endParaRPr lang="en-CA" sz="1000" b="0" dirty="0">
                        <a:solidFill>
                          <a:sysClr val="windowText" lastClr="000000"/>
                        </a:solidFill>
                        <a:effectLst/>
                        <a:latin typeface="Arial" panose="020B0604020202020204" pitchFamily="34" charset="0"/>
                        <a:cs typeface="Arial" panose="020B0604020202020204" pitchFamily="34" charset="0"/>
                      </a:endParaRPr>
                    </a:p>
                    <a:p>
                      <a:pPr>
                        <a:spcAft>
                          <a:spcPts val="0"/>
                        </a:spcAft>
                        <a:tabLst>
                          <a:tab pos="2743200" algn="ctr"/>
                          <a:tab pos="5486400" algn="r"/>
                          <a:tab pos="457200" algn="l"/>
                        </a:tabLst>
                      </a:pPr>
                      <a:r>
                        <a:rPr lang="en-US" sz="1100" b="0" dirty="0">
                          <a:solidFill>
                            <a:sysClr val="windowText" lastClr="000000"/>
                          </a:solidFill>
                          <a:effectLst/>
                          <a:latin typeface="Arial" panose="020B0604020202020204" pitchFamily="34" charset="0"/>
                          <a:cs typeface="Arial" panose="020B0604020202020204" pitchFamily="34" charset="0"/>
                        </a:rPr>
                        <a:t>Reason not done</a:t>
                      </a:r>
                      <a:endParaRPr lang="en-CA" sz="10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295">
                        <a:spcAft>
                          <a:spcPts val="0"/>
                        </a:spcAft>
                        <a:tabLst>
                          <a:tab pos="2743200" algn="ctr"/>
                          <a:tab pos="5486400" algn="r"/>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100" kern="1400" baseline="0" dirty="0" smtClean="0">
                          <a:solidFill>
                            <a:srgbClr val="000000"/>
                          </a:solidFill>
                          <a:latin typeface="Wingdings" pitchFamily="2" charset="2"/>
                          <a:cs typeface="Arial" pitchFamily="34" charset="0"/>
                        </a:rPr>
                        <a:t> </a:t>
                      </a:r>
                      <a:r>
                        <a:rPr lang="en-US" sz="1100" b="0" dirty="0" smtClean="0">
                          <a:solidFill>
                            <a:sysClr val="windowText" lastClr="000000"/>
                          </a:solidFill>
                          <a:effectLst/>
                          <a:latin typeface="Arial" panose="020B0604020202020204" pitchFamily="34" charset="0"/>
                          <a:cs typeface="Arial" panose="020B0604020202020204" pitchFamily="34" charset="0"/>
                        </a:rPr>
                        <a:t>Deceased</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Patient </a:t>
                      </a:r>
                      <a:r>
                        <a:rPr lang="en-US" sz="1100" b="0" dirty="0">
                          <a:solidFill>
                            <a:sysClr val="windowText" lastClr="000000"/>
                          </a:solidFill>
                          <a:effectLst/>
                          <a:latin typeface="Arial" panose="020B0604020202020204" pitchFamily="34" charset="0"/>
                          <a:cs typeface="Arial" panose="020B0604020202020204" pitchFamily="34" charset="0"/>
                        </a:rPr>
                        <a:t>Refused</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Alternate </a:t>
                      </a:r>
                      <a:r>
                        <a:rPr lang="en-US" sz="1100" b="0" dirty="0">
                          <a:solidFill>
                            <a:sysClr val="windowText" lastClr="000000"/>
                          </a:solidFill>
                          <a:effectLst/>
                          <a:latin typeface="Arial" panose="020B0604020202020204" pitchFamily="34" charset="0"/>
                          <a:cs typeface="Arial" panose="020B0604020202020204" pitchFamily="34" charset="0"/>
                        </a:rPr>
                        <a:t>Refused</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Both </a:t>
                      </a:r>
                      <a:r>
                        <a:rPr lang="en-US" sz="1100" b="0" dirty="0">
                          <a:solidFill>
                            <a:sysClr val="windowText" lastClr="000000"/>
                          </a:solidFill>
                          <a:effectLst/>
                          <a:latin typeface="Arial" panose="020B0604020202020204" pitchFamily="34" charset="0"/>
                          <a:cs typeface="Arial" panose="020B0604020202020204" pitchFamily="34" charset="0"/>
                        </a:rPr>
                        <a:t>Patient and Alternate Refused</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Not </a:t>
                      </a:r>
                      <a:r>
                        <a:rPr lang="en-US" sz="1100" b="0" dirty="0">
                          <a:solidFill>
                            <a:sysClr val="windowText" lastClr="000000"/>
                          </a:solidFill>
                          <a:effectLst/>
                          <a:latin typeface="Arial" panose="020B0604020202020204" pitchFamily="34" charset="0"/>
                          <a:cs typeface="Arial" panose="020B0604020202020204" pitchFamily="34" charset="0"/>
                        </a:rPr>
                        <a:t>able to reach patient and/or alternate</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Withdrew</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Missed</a:t>
                      </a:r>
                      <a:endParaRPr lang="en-CA" sz="1000" b="0" dirty="0">
                        <a:solidFill>
                          <a:sysClr val="windowText" lastClr="000000"/>
                        </a:solidFill>
                        <a:effectLst/>
                        <a:latin typeface="Arial" panose="020B0604020202020204" pitchFamily="34" charset="0"/>
                        <a:cs typeface="Arial" panose="020B0604020202020204" pitchFamily="34" charset="0"/>
                      </a:endParaRPr>
                    </a:p>
                    <a:p>
                      <a:pPr marL="201295">
                        <a:spcAft>
                          <a:spcPts val="0"/>
                        </a:spcAft>
                        <a:tabLst>
                          <a:tab pos="2743200" algn="ctr"/>
                          <a:tab pos="5486400" algn="r"/>
                          <a:tab pos="177165" algn="l"/>
                        </a:tabLs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Other </a:t>
                      </a:r>
                      <a:r>
                        <a:rPr lang="en-US" sz="1100" b="0" dirty="0">
                          <a:solidFill>
                            <a:sysClr val="windowText" lastClr="000000"/>
                          </a:solidFill>
                          <a:effectLst/>
                          <a:latin typeface="Arial" panose="020B0604020202020204" pitchFamily="34" charset="0"/>
                          <a:cs typeface="Arial" panose="020B0604020202020204" pitchFamily="34" charset="0"/>
                        </a:rPr>
                        <a:t>(specify</a:t>
                      </a:r>
                      <a:r>
                        <a:rPr lang="en-US" sz="1100" b="0" dirty="0" smtClean="0">
                          <a:solidFill>
                            <a:sysClr val="windowText" lastClr="000000"/>
                          </a:solidFill>
                          <a:effectLst/>
                          <a:latin typeface="Arial" panose="020B0604020202020204" pitchFamily="34" charset="0"/>
                          <a:cs typeface="Arial" panose="020B0604020202020204" pitchFamily="34" charset="0"/>
                        </a:rPr>
                        <a:t>) __________________</a:t>
                      </a:r>
                      <a:endParaRPr lang="en-CA" sz="1000" b="0" dirty="0">
                        <a:solidFill>
                          <a:sysClr val="windowText" lastClr="000000"/>
                        </a:solidFill>
                        <a:effectLst/>
                        <a:latin typeface="Arial" panose="020B0604020202020204" pitchFamily="34" charset="0"/>
                        <a:cs typeface="Arial" panose="020B0604020202020204" pitchFamily="34" charset="0"/>
                      </a:endParaRPr>
                    </a:p>
                  </a:txBody>
                  <a:tcPr marL="65526" marR="655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991514"/>
              </p:ext>
            </p:extLst>
          </p:nvPr>
        </p:nvGraphicFramePr>
        <p:xfrm>
          <a:off x="332656" y="3707904"/>
          <a:ext cx="6172200" cy="320040"/>
        </p:xfrm>
        <a:graphic>
          <a:graphicData uri="http://schemas.openxmlformats.org/drawingml/2006/table">
            <a:tbl>
              <a:tblPr firstRow="1" firstCol="1" bandRow="1">
                <a:tableStyleId>{5C22544A-7EE6-4342-B048-85BDC9FD1C3A}</a:tableStyleId>
              </a:tblPr>
              <a:tblGrid>
                <a:gridCol w="6172200"/>
              </a:tblGrid>
              <a:tr h="319878">
                <a:tc>
                  <a:txBody>
                    <a:bodyPr/>
                    <a:lstStyle/>
                    <a:p>
                      <a:pPr marL="1371600" indent="-1371600" algn="ctr">
                        <a:spcAft>
                          <a:spcPts val="0"/>
                        </a:spcAft>
                      </a:pPr>
                      <a:r>
                        <a:rPr lang="en-US" sz="2100" dirty="0">
                          <a:ln>
                            <a:solidFill>
                              <a:schemeClr val="tx1"/>
                            </a:solidFill>
                          </a:ln>
                          <a:solidFill>
                            <a:sysClr val="windowText" lastClr="000000"/>
                          </a:solidFill>
                          <a:effectLst/>
                          <a:latin typeface="Arial" panose="020B0604020202020204" pitchFamily="34" charset="0"/>
                          <a:cs typeface="Arial" panose="020B0604020202020204" pitchFamily="34" charset="0"/>
                        </a:rPr>
                        <a:t>Your Health and Well-Being</a:t>
                      </a:r>
                      <a:endParaRPr lang="en-CA" sz="1000" b="1" dirty="0">
                        <a:ln>
                          <a:solidFill>
                            <a:schemeClr val="tx1"/>
                          </a:solidFill>
                        </a:ln>
                        <a:solidFill>
                          <a:sysClr val="windowText" lastClr="000000"/>
                        </a:solidFill>
                        <a:effectLst/>
                        <a:latin typeface="Arial" panose="020B0604020202020204" pitchFamily="34" charset="0"/>
                        <a:cs typeface="Arial" panose="020B0604020202020204" pitchFamily="34" charset="0"/>
                      </a:endParaRPr>
                    </a:p>
                  </a:txBody>
                  <a:tcPr marL="65430" marR="654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1"/>
          <p:cNvSpPr>
            <a:spLocks noChangeArrowheads="1"/>
          </p:cNvSpPr>
          <p:nvPr/>
        </p:nvSpPr>
        <p:spPr bwMode="auto">
          <a:xfrm>
            <a:off x="279352" y="4139952"/>
            <a:ext cx="623961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sz="1100" dirty="0"/>
              <a:t>This survey asks for your views about your health. This information will help keep track of how you feel and how well you are able to do your usual activities. </a:t>
            </a:r>
            <a:r>
              <a:rPr lang="en-US" sz="1100" i="1" dirty="0"/>
              <a:t>Thank you for completing this survey!</a:t>
            </a:r>
            <a:endParaRPr lang="en-CA" sz="1100" dirty="0"/>
          </a:p>
          <a:p>
            <a:r>
              <a:rPr lang="en-US" sz="1100" dirty="0"/>
              <a:t> </a:t>
            </a:r>
            <a:endParaRPr lang="en-CA" sz="1100" dirty="0"/>
          </a:p>
          <a:p>
            <a:r>
              <a:rPr lang="en-US" sz="1100" dirty="0"/>
              <a:t>For each of the following questions, please mark an </a:t>
            </a:r>
            <a:r>
              <a:rPr lang="en-US" sz="1100" b="1" dirty="0" smtClean="0"/>
              <a:t>x</a:t>
            </a:r>
            <a:r>
              <a:rPr lang="en-US" sz="1100" dirty="0" smtClean="0"/>
              <a:t> </a:t>
            </a:r>
            <a:r>
              <a:rPr lang="en-US" sz="1100" dirty="0"/>
              <a:t>in the one box that best describes your answer.  </a:t>
            </a:r>
            <a:endParaRPr lang="en-CA" sz="1100" dirty="0"/>
          </a:p>
        </p:txBody>
      </p:sp>
      <p:graphicFrame>
        <p:nvGraphicFramePr>
          <p:cNvPr id="19" name="Table 18"/>
          <p:cNvGraphicFramePr>
            <a:graphicFrameLocks noGrp="1"/>
          </p:cNvGraphicFramePr>
          <p:nvPr>
            <p:extLst>
              <p:ext uri="{D42A27DB-BD31-4B8C-83A1-F6EECF244321}">
                <p14:modId xmlns:p14="http://schemas.microsoft.com/office/powerpoint/2010/main" val="4040699590"/>
              </p:ext>
            </p:extLst>
          </p:nvPr>
        </p:nvGraphicFramePr>
        <p:xfrm>
          <a:off x="279352" y="5148064"/>
          <a:ext cx="6186312" cy="1996440"/>
        </p:xfrm>
        <a:graphic>
          <a:graphicData uri="http://schemas.openxmlformats.org/drawingml/2006/table">
            <a:tbl>
              <a:tblPr firstRow="1" bandRow="1">
                <a:tableStyleId>{5C22544A-7EE6-4342-B048-85BDC9FD1C3A}</a:tableStyleId>
              </a:tblPr>
              <a:tblGrid>
                <a:gridCol w="1031052"/>
                <a:gridCol w="1031052"/>
                <a:gridCol w="1031052"/>
                <a:gridCol w="1031052"/>
                <a:gridCol w="1031052"/>
                <a:gridCol w="1031052"/>
              </a:tblGrid>
              <a:tr h="216024">
                <a:tc gridSpan="6">
                  <a:txBody>
                    <a:bodyPr/>
                    <a:lstStyle/>
                    <a:p>
                      <a:r>
                        <a:rPr lang="en-US" sz="1100" b="0" dirty="0" smtClean="0">
                          <a:solidFill>
                            <a:schemeClr val="tx1"/>
                          </a:solidFill>
                          <a:latin typeface="Arial" panose="020B0604020202020204" pitchFamily="34" charset="0"/>
                          <a:cs typeface="Arial" panose="020B0604020202020204" pitchFamily="34" charset="0"/>
                        </a:rPr>
                        <a:t>1.</a:t>
                      </a:r>
                      <a:r>
                        <a:rPr lang="en-US" sz="1100" b="0" baseline="0" dirty="0" smtClean="0">
                          <a:solidFill>
                            <a:schemeClr val="tx1"/>
                          </a:solidFill>
                          <a:latin typeface="Arial" panose="020B0604020202020204" pitchFamily="34" charset="0"/>
                          <a:cs typeface="Arial" panose="020B0604020202020204" pitchFamily="34" charset="0"/>
                        </a:rPr>
                        <a:t> In general, would you say your health is</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8992">
                <a:tc>
                  <a:txBody>
                    <a:bodyPr/>
                    <a:lstStyle/>
                    <a:p>
                      <a:pPr algn="ctr"/>
                      <a:r>
                        <a:rPr lang="en-US" sz="1100" dirty="0" smtClean="0">
                          <a:solidFill>
                            <a:schemeClr val="tx1"/>
                          </a:solidFill>
                          <a:latin typeface="Arial" panose="020B0604020202020204" pitchFamily="34" charset="0"/>
                          <a:cs typeface="Arial" panose="020B0604020202020204" pitchFamily="34" charset="0"/>
                        </a:rPr>
                        <a:t>Excellent</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Very Good</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Good</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Fair</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Poor</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Not</a:t>
                      </a:r>
                      <a:r>
                        <a:rPr lang="en-US" sz="1100" baseline="0" dirty="0" smtClean="0">
                          <a:solidFill>
                            <a:schemeClr val="tx1"/>
                          </a:solidFill>
                          <a:latin typeface="Arial" panose="020B0604020202020204" pitchFamily="34" charset="0"/>
                          <a:cs typeface="Arial" panose="020B0604020202020204" pitchFamily="34" charset="0"/>
                        </a:rPr>
                        <a:t> Done</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8296">
                <a:tc gridSpan="6">
                  <a:txBody>
                    <a:bodyPr/>
                    <a:lstStyle/>
                    <a:p>
                      <a:r>
                        <a:rPr lang="en-US" sz="1100" dirty="0" smtClean="0">
                          <a:solidFill>
                            <a:schemeClr val="tx1"/>
                          </a:solidFill>
                          <a:latin typeface="Arial" panose="020B0604020202020204" pitchFamily="34" charset="0"/>
                          <a:cs typeface="Arial" panose="020B0604020202020204" pitchFamily="34" charset="0"/>
                        </a:rPr>
                        <a:t>2. </a:t>
                      </a:r>
                      <a:r>
                        <a:rPr lang="en-US" sz="1100" u="sng" dirty="0" smtClean="0">
                          <a:solidFill>
                            <a:schemeClr val="tx1"/>
                          </a:solidFill>
                          <a:latin typeface="Arial" panose="020B0604020202020204" pitchFamily="34" charset="0"/>
                          <a:cs typeface="Arial" panose="020B0604020202020204" pitchFamily="34" charset="0"/>
                        </a:rPr>
                        <a:t>Compared to one year ago</a:t>
                      </a:r>
                      <a:r>
                        <a:rPr lang="en-US" sz="1100" dirty="0" smtClean="0">
                          <a:solidFill>
                            <a:schemeClr val="tx1"/>
                          </a:solidFill>
                          <a:latin typeface="Arial" panose="020B0604020202020204" pitchFamily="34" charset="0"/>
                          <a:cs typeface="Arial" panose="020B0604020202020204" pitchFamily="34" charset="0"/>
                        </a:rPr>
                        <a:t>, how would you rate your health in general </a:t>
                      </a:r>
                      <a:r>
                        <a:rPr lang="en-US" sz="1100" u="sng" dirty="0" smtClean="0">
                          <a:solidFill>
                            <a:schemeClr val="tx1"/>
                          </a:solidFill>
                          <a:latin typeface="Arial" panose="020B0604020202020204" pitchFamily="34" charset="0"/>
                          <a:cs typeface="Arial" panose="020B0604020202020204" pitchFamily="34" charset="0"/>
                        </a:rPr>
                        <a:t>now</a:t>
                      </a:r>
                      <a:r>
                        <a:rPr lang="en-US" sz="1100" u="none" dirty="0" smtClean="0">
                          <a:solidFill>
                            <a:schemeClr val="tx1"/>
                          </a:solidFill>
                          <a:latin typeface="Arial" panose="020B0604020202020204" pitchFamily="34" charset="0"/>
                          <a:cs typeface="Arial" panose="020B0604020202020204" pitchFamily="34" charset="0"/>
                        </a:rPr>
                        <a:t>?</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sz="1100" dirty="0" smtClean="0">
                          <a:solidFill>
                            <a:schemeClr val="tx1"/>
                          </a:solidFill>
                          <a:latin typeface="Arial" panose="020B0604020202020204" pitchFamily="34" charset="0"/>
                          <a:cs typeface="Arial" panose="020B0604020202020204" pitchFamily="34" charset="0"/>
                        </a:rPr>
                        <a:t>Much better now than one year ago</a:t>
                      </a:r>
                    </a:p>
                    <a:p>
                      <a:pPr algn="ctr"/>
                      <a:endParaRPr lang="en-US" sz="1100" dirty="0" smtClean="0">
                        <a:solidFill>
                          <a:schemeClr val="tx1"/>
                        </a:solidFill>
                        <a:latin typeface="Arial" panose="020B0604020202020204" pitchFamily="34" charset="0"/>
                        <a:cs typeface="Arial" panose="020B0604020202020204" pitchFamily="34" charset="0"/>
                      </a:endParaRP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Somewhat better now</a:t>
                      </a:r>
                      <a:r>
                        <a:rPr lang="en-US" sz="1100" baseline="0" dirty="0" smtClean="0">
                          <a:solidFill>
                            <a:schemeClr val="tx1"/>
                          </a:solidFill>
                          <a:latin typeface="Arial" panose="020B0604020202020204" pitchFamily="34" charset="0"/>
                          <a:cs typeface="Arial" panose="020B0604020202020204" pitchFamily="34" charset="0"/>
                        </a:rPr>
                        <a:t> than one year ago</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About</a:t>
                      </a:r>
                      <a:r>
                        <a:rPr lang="en-US" sz="1100" baseline="0" dirty="0" smtClean="0">
                          <a:solidFill>
                            <a:schemeClr val="tx1"/>
                          </a:solidFill>
                          <a:latin typeface="Arial" panose="020B0604020202020204" pitchFamily="34" charset="0"/>
                          <a:cs typeface="Arial" panose="020B0604020202020204" pitchFamily="34" charset="0"/>
                        </a:rPr>
                        <a:t> the same as one year ago</a:t>
                      </a:r>
                    </a:p>
                    <a:p>
                      <a:pPr algn="ctr"/>
                      <a:endParaRPr lang="en-US" sz="1100" baseline="0" dirty="0" smtClean="0">
                        <a:solidFill>
                          <a:schemeClr val="tx1"/>
                        </a:solidFill>
                        <a:latin typeface="Arial" panose="020B0604020202020204" pitchFamily="34" charset="0"/>
                        <a:cs typeface="Arial" panose="020B0604020202020204" pitchFamily="34" charset="0"/>
                      </a:endParaRP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Somewhat worse now than one</a:t>
                      </a:r>
                      <a:r>
                        <a:rPr lang="en-US" sz="1100" baseline="0" dirty="0" smtClean="0">
                          <a:solidFill>
                            <a:schemeClr val="tx1"/>
                          </a:solidFill>
                          <a:latin typeface="Arial" panose="020B0604020202020204" pitchFamily="34" charset="0"/>
                          <a:cs typeface="Arial" panose="020B0604020202020204" pitchFamily="34" charset="0"/>
                        </a:rPr>
                        <a:t> year ago</a:t>
                      </a: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Much worse now than one year ago</a:t>
                      </a:r>
                    </a:p>
                    <a:p>
                      <a:pPr algn="ctr"/>
                      <a:endParaRPr lang="en-US" sz="1100" dirty="0" smtClean="0">
                        <a:solidFill>
                          <a:schemeClr val="tx1"/>
                        </a:solidFill>
                        <a:latin typeface="Arial" panose="020B0604020202020204" pitchFamily="34" charset="0"/>
                        <a:cs typeface="Arial" panose="020B0604020202020204" pitchFamily="34" charset="0"/>
                      </a:endParaRP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smtClean="0">
                          <a:solidFill>
                            <a:schemeClr val="tx1"/>
                          </a:solidFill>
                          <a:latin typeface="Arial" panose="020B0604020202020204" pitchFamily="34" charset="0"/>
                          <a:cs typeface="Arial" panose="020B0604020202020204" pitchFamily="34" charset="0"/>
                        </a:rPr>
                        <a:t>Not Done</a:t>
                      </a:r>
                    </a:p>
                    <a:p>
                      <a:pPr algn="ctr"/>
                      <a:endParaRPr lang="en-US" sz="1100" dirty="0" smtClean="0">
                        <a:solidFill>
                          <a:schemeClr val="tx1"/>
                        </a:solidFill>
                        <a:latin typeface="Arial" panose="020B0604020202020204" pitchFamily="34" charset="0"/>
                        <a:cs typeface="Arial" panose="020B0604020202020204" pitchFamily="34" charset="0"/>
                      </a:endParaRPr>
                    </a:p>
                    <a:p>
                      <a:pPr algn="ctr"/>
                      <a:endParaRPr lang="en-US" sz="1100" dirty="0" smtClean="0">
                        <a:solidFill>
                          <a:schemeClr val="tx1"/>
                        </a:solidFill>
                        <a:latin typeface="Arial" panose="020B0604020202020204" pitchFamily="34" charset="0"/>
                        <a:cs typeface="Arial" panose="020B0604020202020204" pitchFamily="34" charset="0"/>
                      </a:endParaRPr>
                    </a:p>
                    <a:p>
                      <a:pPr algn="ctr"/>
                      <a:endParaRPr lang="en-US" sz="1100" dirty="0" smtClean="0">
                        <a:solidFill>
                          <a:schemeClr val="tx1"/>
                        </a:solidFill>
                        <a:latin typeface="Arial" panose="020B0604020202020204" pitchFamily="34" charset="0"/>
                        <a:cs typeface="Arial" panose="020B0604020202020204" pitchFamily="34" charset="0"/>
                      </a:endParaRPr>
                    </a:p>
                    <a:p>
                      <a:pPr algn="ctr"/>
                      <a:r>
                        <a:rPr lang="en-US" sz="1500" kern="1400" dirty="0" smtClean="0">
                          <a:solidFill>
                            <a:srgbClr val="000000"/>
                          </a:solidFill>
                          <a:latin typeface="Wingdings" pitchFamily="2" charset="2"/>
                          <a:cs typeface="Arial" pitchFamily="34" charset="0"/>
                        </a:rPr>
                        <a:t>o</a:t>
                      </a:r>
                      <a:endParaRPr lang="en-CA"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56</a:t>
            </a:fld>
            <a:endParaRPr lang="en-CA" dirty="0"/>
          </a:p>
        </p:txBody>
      </p:sp>
    </p:spTree>
    <p:extLst>
      <p:ext uri="{BB962C8B-B14F-4D97-AF65-F5344CB8AC3E}">
        <p14:creationId xmlns:p14="http://schemas.microsoft.com/office/powerpoint/2010/main" val="3554296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7577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5" name="Straight Connector 14"/>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100"/>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95"/>
          <p:cNvSpPr txBox="1">
            <a:spLocks noChangeArrowheads="1"/>
          </p:cNvSpPr>
          <p:nvPr/>
        </p:nvSpPr>
        <p:spPr bwMode="auto">
          <a:xfrm>
            <a:off x="188640" y="755576"/>
            <a:ext cx="6525368"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SF-36 (2/5)</a:t>
            </a:r>
            <a:endParaRPr lang="en-CA" sz="1600" dirty="0">
              <a:latin typeface="Arial Black"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04439239"/>
              </p:ext>
            </p:extLst>
          </p:nvPr>
        </p:nvGraphicFramePr>
        <p:xfrm>
          <a:off x="332656" y="1141140"/>
          <a:ext cx="6186312" cy="6400800"/>
        </p:xfrm>
        <a:graphic>
          <a:graphicData uri="http://schemas.openxmlformats.org/drawingml/2006/table">
            <a:tbl>
              <a:tblPr firstRow="1" bandRow="1">
                <a:tableStyleId>{5C22544A-7EE6-4342-B048-85BDC9FD1C3A}</a:tableStyleId>
              </a:tblPr>
              <a:tblGrid>
                <a:gridCol w="2062104"/>
                <a:gridCol w="1031052"/>
                <a:gridCol w="1031052"/>
                <a:gridCol w="1031052"/>
                <a:gridCol w="1031052"/>
              </a:tblGrid>
              <a:tr h="370840">
                <a:tc gridSpan="5">
                  <a:txBody>
                    <a:bodyPr/>
                    <a:lstStyle/>
                    <a:p>
                      <a:r>
                        <a:rPr lang="en-US" sz="1100" dirty="0" smtClean="0">
                          <a:solidFill>
                            <a:schemeClr val="tx1"/>
                          </a:solidFill>
                          <a:latin typeface="Arial" panose="020B0604020202020204" pitchFamily="34" charset="0"/>
                          <a:cs typeface="Arial" panose="020B0604020202020204" pitchFamily="34" charset="0"/>
                        </a:rPr>
                        <a:t>3. </a:t>
                      </a:r>
                      <a:r>
                        <a:rPr lang="en-US" sz="1100" kern="1200" dirty="0" smtClean="0">
                          <a:solidFill>
                            <a:schemeClr val="dk1"/>
                          </a:solidFill>
                          <a:effectLst/>
                          <a:latin typeface="Arial" panose="020B0604020202020204" pitchFamily="34" charset="0"/>
                          <a:ea typeface="+mn-ea"/>
                          <a:cs typeface="Arial" panose="020B0604020202020204" pitchFamily="34" charset="0"/>
                        </a:rPr>
                        <a:t>The following questions are about activities you might do during a typical day.</a:t>
                      </a:r>
                    </a:p>
                    <a:p>
                      <a:r>
                        <a:rPr lang="en-US" sz="1100" kern="1200" dirty="0" smtClean="0">
                          <a:solidFill>
                            <a:schemeClr val="dk1"/>
                          </a:solidFill>
                          <a:effectLst/>
                          <a:latin typeface="Arial" panose="020B0604020202020204" pitchFamily="34" charset="0"/>
                          <a:ea typeface="+mn-ea"/>
                          <a:cs typeface="Arial" panose="020B0604020202020204" pitchFamily="34" charset="0"/>
                        </a:rPr>
                        <a:t>Does </a:t>
                      </a:r>
                      <a:r>
                        <a:rPr lang="en-US" sz="1100" u="sng" kern="1200" dirty="0" smtClean="0">
                          <a:solidFill>
                            <a:schemeClr val="dk1"/>
                          </a:solidFill>
                          <a:effectLst/>
                          <a:latin typeface="Arial" panose="020B0604020202020204" pitchFamily="34" charset="0"/>
                          <a:ea typeface="+mn-ea"/>
                          <a:cs typeface="Arial" panose="020B0604020202020204" pitchFamily="34" charset="0"/>
                        </a:rPr>
                        <a:t>your health now limit you</a:t>
                      </a:r>
                      <a:r>
                        <a:rPr lang="en-US" sz="1100" kern="1200" dirty="0" smtClean="0">
                          <a:solidFill>
                            <a:schemeClr val="dk1"/>
                          </a:solidFill>
                          <a:effectLst/>
                          <a:latin typeface="Arial" panose="020B0604020202020204" pitchFamily="34" charset="0"/>
                          <a:ea typeface="+mn-ea"/>
                          <a:cs typeface="Arial" panose="020B0604020202020204" pitchFamily="34" charset="0"/>
                        </a:rPr>
                        <a:t> in these activities?  If so, how much?</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Arial" panose="020B0604020202020204" pitchFamily="34" charset="0"/>
                          <a:cs typeface="Arial" panose="020B0604020202020204" pitchFamily="34" charset="0"/>
                        </a:rPr>
                        <a:t>Yes, limited a lot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Arial" panose="020B0604020202020204" pitchFamily="34" charset="0"/>
                          <a:cs typeface="Arial" panose="020B0604020202020204" pitchFamily="34" charset="0"/>
                        </a:rPr>
                        <a:t>Yes, limited a little</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Arial" panose="020B0604020202020204" pitchFamily="34" charset="0"/>
                          <a:cs typeface="Arial" panose="020B0604020202020204" pitchFamily="34" charset="0"/>
                        </a:rPr>
                        <a:t>No, not limited at all</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smtClean="0">
                          <a:solidFill>
                            <a:schemeClr val="tx1"/>
                          </a:solidFill>
                          <a:latin typeface="Arial" panose="020B0604020202020204" pitchFamily="34" charset="0"/>
                          <a:cs typeface="Arial" panose="020B0604020202020204" pitchFamily="34" charset="0"/>
                        </a:rPr>
                        <a:t>Not Done</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a) </a:t>
                      </a:r>
                      <a:r>
                        <a:rPr lang="en-US" sz="1100" i="0" u="sng" dirty="0" smtClean="0">
                          <a:solidFill>
                            <a:schemeClr val="tx1"/>
                          </a:solidFill>
                          <a:latin typeface="Arial" panose="020B0604020202020204" pitchFamily="34" charset="0"/>
                          <a:cs typeface="Arial" panose="020B0604020202020204" pitchFamily="34" charset="0"/>
                        </a:rPr>
                        <a:t>Vigorous</a:t>
                      </a:r>
                      <a:r>
                        <a:rPr lang="en-US" sz="1100" i="0" u="sng" baseline="0" dirty="0" smtClean="0">
                          <a:solidFill>
                            <a:schemeClr val="tx1"/>
                          </a:solidFill>
                          <a:latin typeface="Arial" panose="020B0604020202020204" pitchFamily="34" charset="0"/>
                          <a:cs typeface="Arial" panose="020B0604020202020204" pitchFamily="34" charset="0"/>
                        </a:rPr>
                        <a:t> activities</a:t>
                      </a:r>
                      <a:r>
                        <a:rPr lang="en-US" sz="1100" i="1" baseline="0" dirty="0" smtClean="0">
                          <a:solidFill>
                            <a:schemeClr val="tx1"/>
                          </a:solidFill>
                          <a:latin typeface="Arial" panose="020B0604020202020204" pitchFamily="34" charset="0"/>
                          <a:cs typeface="Arial" panose="020B0604020202020204" pitchFamily="34" charset="0"/>
                        </a:rPr>
                        <a:t>, </a:t>
                      </a:r>
                      <a:r>
                        <a:rPr lang="en-US" sz="1100" i="0" baseline="0" dirty="0" smtClean="0">
                          <a:solidFill>
                            <a:schemeClr val="tx1"/>
                          </a:solidFill>
                          <a:latin typeface="Arial" panose="020B0604020202020204" pitchFamily="34" charset="0"/>
                          <a:cs typeface="Arial" panose="020B0604020202020204" pitchFamily="34" charset="0"/>
                        </a:rPr>
                        <a:t>such as running lifting heavy objects, participating in strenuous sports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b) </a:t>
                      </a:r>
                      <a:r>
                        <a:rPr lang="en-US" sz="1100" u="sng" dirty="0" smtClean="0">
                          <a:solidFill>
                            <a:schemeClr val="tx1"/>
                          </a:solidFill>
                          <a:latin typeface="Arial" panose="020B0604020202020204" pitchFamily="34" charset="0"/>
                          <a:cs typeface="Arial" panose="020B0604020202020204" pitchFamily="34" charset="0"/>
                        </a:rPr>
                        <a:t>Moderate activities</a:t>
                      </a:r>
                      <a:r>
                        <a:rPr lang="en-US" sz="1100" u="none" dirty="0" smtClean="0">
                          <a:solidFill>
                            <a:schemeClr val="tx1"/>
                          </a:solidFill>
                          <a:latin typeface="Arial" panose="020B0604020202020204" pitchFamily="34" charset="0"/>
                          <a:cs typeface="Arial" panose="020B0604020202020204" pitchFamily="34" charset="0"/>
                        </a:rPr>
                        <a:t>,</a:t>
                      </a:r>
                      <a:r>
                        <a:rPr lang="en-US" sz="1100" u="none" baseline="0" dirty="0" smtClean="0">
                          <a:solidFill>
                            <a:schemeClr val="tx1"/>
                          </a:solidFill>
                          <a:latin typeface="Arial" panose="020B0604020202020204" pitchFamily="34" charset="0"/>
                          <a:cs typeface="Arial" panose="020B0604020202020204" pitchFamily="34" charset="0"/>
                        </a:rPr>
                        <a:t> such as moving a table, pushing a vacuum cleaner, bowling or playing golf</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c)</a:t>
                      </a:r>
                      <a:r>
                        <a:rPr lang="en-US" sz="1100" baseline="0" dirty="0" smtClean="0">
                          <a:solidFill>
                            <a:schemeClr val="tx1"/>
                          </a:solidFill>
                          <a:latin typeface="Arial" panose="020B0604020202020204" pitchFamily="34" charset="0"/>
                          <a:cs typeface="Arial" panose="020B0604020202020204" pitchFamily="34" charset="0"/>
                        </a:rPr>
                        <a:t> Lifting or carrying groceries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d) Climbing</a:t>
                      </a:r>
                      <a:r>
                        <a:rPr lang="en-US" sz="1100" baseline="0" dirty="0" smtClean="0">
                          <a:solidFill>
                            <a:schemeClr val="tx1"/>
                          </a:solidFill>
                          <a:latin typeface="Arial" panose="020B0604020202020204" pitchFamily="34" charset="0"/>
                          <a:cs typeface="Arial" panose="020B0604020202020204" pitchFamily="34" charset="0"/>
                        </a:rPr>
                        <a:t> </a:t>
                      </a:r>
                      <a:r>
                        <a:rPr lang="en-US" sz="1100" u="sng" baseline="0" dirty="0" smtClean="0">
                          <a:solidFill>
                            <a:schemeClr val="tx1"/>
                          </a:solidFill>
                          <a:latin typeface="Arial" panose="020B0604020202020204" pitchFamily="34" charset="0"/>
                          <a:cs typeface="Arial" panose="020B0604020202020204" pitchFamily="34" charset="0"/>
                        </a:rPr>
                        <a:t>several</a:t>
                      </a:r>
                      <a:r>
                        <a:rPr lang="en-US" sz="1100" u="none" baseline="0" dirty="0" smtClean="0">
                          <a:solidFill>
                            <a:schemeClr val="tx1"/>
                          </a:solidFill>
                          <a:latin typeface="Arial" panose="020B0604020202020204" pitchFamily="34" charset="0"/>
                          <a:cs typeface="Arial" panose="020B0604020202020204" pitchFamily="34" charset="0"/>
                        </a:rPr>
                        <a:t> flights of stairs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e) Climbing</a:t>
                      </a:r>
                      <a:r>
                        <a:rPr lang="en-US" sz="1100" baseline="0" dirty="0" smtClean="0">
                          <a:solidFill>
                            <a:schemeClr val="tx1"/>
                          </a:solidFill>
                          <a:latin typeface="Arial" panose="020B0604020202020204" pitchFamily="34" charset="0"/>
                          <a:cs typeface="Arial" panose="020B0604020202020204" pitchFamily="34" charset="0"/>
                        </a:rPr>
                        <a:t> </a:t>
                      </a:r>
                      <a:r>
                        <a:rPr lang="en-US" sz="1100" u="sng" baseline="0" dirty="0" smtClean="0">
                          <a:solidFill>
                            <a:schemeClr val="tx1"/>
                          </a:solidFill>
                          <a:latin typeface="Arial" panose="020B0604020202020204" pitchFamily="34" charset="0"/>
                          <a:cs typeface="Arial" panose="020B0604020202020204" pitchFamily="34" charset="0"/>
                        </a:rPr>
                        <a:t>one</a:t>
                      </a:r>
                      <a:r>
                        <a:rPr lang="en-US" sz="1100" u="none" baseline="0" dirty="0" smtClean="0">
                          <a:solidFill>
                            <a:schemeClr val="tx1"/>
                          </a:solidFill>
                          <a:latin typeface="Arial" panose="020B0604020202020204" pitchFamily="34" charset="0"/>
                          <a:cs typeface="Arial" panose="020B0604020202020204" pitchFamily="34" charset="0"/>
                        </a:rPr>
                        <a:t> flight of stairs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f) Bending,</a:t>
                      </a:r>
                      <a:r>
                        <a:rPr lang="en-US" sz="1100" baseline="0" dirty="0" smtClean="0">
                          <a:solidFill>
                            <a:schemeClr val="tx1"/>
                          </a:solidFill>
                          <a:latin typeface="Arial" panose="020B0604020202020204" pitchFamily="34" charset="0"/>
                          <a:cs typeface="Arial" panose="020B0604020202020204" pitchFamily="34" charset="0"/>
                        </a:rPr>
                        <a:t> kneeling or stooping</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g) Walking </a:t>
                      </a:r>
                      <a:r>
                        <a:rPr lang="en-US" sz="1100" u="sng" dirty="0" smtClean="0">
                          <a:solidFill>
                            <a:schemeClr val="tx1"/>
                          </a:solidFill>
                          <a:latin typeface="Arial" panose="020B0604020202020204" pitchFamily="34" charset="0"/>
                          <a:cs typeface="Arial" panose="020B0604020202020204" pitchFamily="34" charset="0"/>
                        </a:rPr>
                        <a:t>more than a</a:t>
                      </a:r>
                      <a:r>
                        <a:rPr lang="en-US" sz="1100" u="sng" baseline="0" dirty="0" smtClean="0">
                          <a:solidFill>
                            <a:schemeClr val="tx1"/>
                          </a:solidFill>
                          <a:latin typeface="Arial" panose="020B0604020202020204" pitchFamily="34" charset="0"/>
                          <a:cs typeface="Arial" panose="020B0604020202020204" pitchFamily="34" charset="0"/>
                        </a:rPr>
                        <a:t> kilometer</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h) Walking </a:t>
                      </a:r>
                      <a:r>
                        <a:rPr lang="en-US" sz="1100" u="sng" dirty="0" smtClean="0">
                          <a:solidFill>
                            <a:schemeClr val="tx1"/>
                          </a:solidFill>
                          <a:latin typeface="Arial" panose="020B0604020202020204" pitchFamily="34" charset="0"/>
                          <a:cs typeface="Arial" panose="020B0604020202020204" pitchFamily="34" charset="0"/>
                        </a:rPr>
                        <a:t>several hundred meters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err="1" smtClean="0">
                          <a:solidFill>
                            <a:schemeClr val="tx1"/>
                          </a:solidFill>
                          <a:latin typeface="Arial" panose="020B0604020202020204" pitchFamily="34" charset="0"/>
                          <a:cs typeface="Arial" panose="020B0604020202020204" pitchFamily="34" charset="0"/>
                        </a:rPr>
                        <a:t>i</a:t>
                      </a:r>
                      <a:r>
                        <a:rPr lang="en-US" sz="1100" dirty="0" smtClean="0">
                          <a:solidFill>
                            <a:schemeClr val="tx1"/>
                          </a:solidFill>
                          <a:latin typeface="Arial" panose="020B0604020202020204" pitchFamily="34" charset="0"/>
                          <a:cs typeface="Arial" panose="020B0604020202020204" pitchFamily="34" charset="0"/>
                        </a:rPr>
                        <a:t>) Walking </a:t>
                      </a:r>
                      <a:r>
                        <a:rPr lang="en-US" sz="1100" u="sng" dirty="0" smtClean="0">
                          <a:solidFill>
                            <a:schemeClr val="tx1"/>
                          </a:solidFill>
                          <a:latin typeface="Arial" panose="020B0604020202020204" pitchFamily="34" charset="0"/>
                          <a:cs typeface="Arial" panose="020B0604020202020204" pitchFamily="34" charset="0"/>
                        </a:rPr>
                        <a:t>one hundred meters</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100" dirty="0" smtClean="0">
                          <a:solidFill>
                            <a:schemeClr val="tx1"/>
                          </a:solidFill>
                          <a:latin typeface="Arial" panose="020B0604020202020204" pitchFamily="34" charset="0"/>
                          <a:cs typeface="Arial" panose="020B0604020202020204" pitchFamily="34" charset="0"/>
                        </a:rPr>
                        <a:t>j) Bathing</a:t>
                      </a:r>
                      <a:r>
                        <a:rPr lang="en-US" sz="1100" baseline="0" dirty="0" smtClean="0">
                          <a:solidFill>
                            <a:schemeClr val="tx1"/>
                          </a:solidFill>
                          <a:latin typeface="Arial" panose="020B0604020202020204" pitchFamily="34" charset="0"/>
                          <a:cs typeface="Arial" panose="020B0604020202020204" pitchFamily="34" charset="0"/>
                        </a:rPr>
                        <a:t> or dressing yourself</a:t>
                      </a:r>
                      <a:endParaRPr lang="en-CA" sz="11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57</a:t>
            </a:fld>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88066"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8067" name="Rectangle 3"/>
          <p:cNvSpPr>
            <a:spLocks noChangeArrowheads="1"/>
          </p:cNvSpPr>
          <p:nvPr/>
        </p:nvSpPr>
        <p:spPr bwMode="auto">
          <a:xfrm>
            <a:off x="0" y="45720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6" name="Straight Connector 1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107504"/>
            <a:ext cx="1415318" cy="6154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395"/>
          <p:cNvSpPr txBox="1">
            <a:spLocks noChangeArrowheads="1"/>
          </p:cNvSpPr>
          <p:nvPr/>
        </p:nvSpPr>
        <p:spPr bwMode="auto">
          <a:xfrm>
            <a:off x="188640" y="611560"/>
            <a:ext cx="6525368"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SF-36 (3/5)</a:t>
            </a:r>
            <a:endParaRPr lang="en-CA" sz="1600" dirty="0">
              <a:latin typeface="Arial Black"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61686452"/>
              </p:ext>
            </p:extLst>
          </p:nvPr>
        </p:nvGraphicFramePr>
        <p:xfrm>
          <a:off x="309194" y="940793"/>
          <a:ext cx="6404814" cy="3043416"/>
        </p:xfrm>
        <a:graphic>
          <a:graphicData uri="http://schemas.openxmlformats.org/drawingml/2006/table">
            <a:tbl>
              <a:tblPr firstRow="1" bandRow="1">
                <a:tableStyleId>{5C22544A-7EE6-4342-B048-85BDC9FD1C3A}</a:tableStyleId>
              </a:tblPr>
              <a:tblGrid>
                <a:gridCol w="1895670"/>
                <a:gridCol w="751524"/>
                <a:gridCol w="751524"/>
                <a:gridCol w="751524"/>
                <a:gridCol w="751524"/>
                <a:gridCol w="751524"/>
                <a:gridCol w="751524"/>
              </a:tblGrid>
              <a:tr h="370840">
                <a:tc gridSpan="7">
                  <a:txBody>
                    <a:bodyPr/>
                    <a:lstStyle/>
                    <a:p>
                      <a:r>
                        <a:rPr lang="en-US" sz="1100" b="0" dirty="0" smtClean="0">
                          <a:solidFill>
                            <a:sysClr val="windowText" lastClr="000000"/>
                          </a:solidFill>
                          <a:latin typeface="Arial" panose="020B0604020202020204" pitchFamily="34" charset="0"/>
                          <a:cs typeface="Arial" panose="020B0604020202020204" pitchFamily="34" charset="0"/>
                        </a:rPr>
                        <a:t>4. During the </a:t>
                      </a:r>
                      <a:r>
                        <a:rPr lang="en-US" sz="1100" b="0" u="sng" dirty="0" smtClean="0">
                          <a:solidFill>
                            <a:sysClr val="windowText" lastClr="000000"/>
                          </a:solidFill>
                          <a:latin typeface="Arial" panose="020B0604020202020204" pitchFamily="34" charset="0"/>
                          <a:cs typeface="Arial" panose="020B0604020202020204" pitchFamily="34" charset="0"/>
                        </a:rPr>
                        <a:t>past 4 weeks</a:t>
                      </a:r>
                      <a:r>
                        <a:rPr lang="en-US" sz="1100" b="0" u="none" dirty="0" smtClean="0">
                          <a:solidFill>
                            <a:sysClr val="windowText" lastClr="000000"/>
                          </a:solidFill>
                          <a:latin typeface="Arial" panose="020B0604020202020204" pitchFamily="34" charset="0"/>
                          <a:cs typeface="Arial" panose="020B0604020202020204" pitchFamily="34" charset="0"/>
                        </a:rPr>
                        <a:t>, how much of the time have you had any of the following problems with your work or other regular daily activities </a:t>
                      </a:r>
                      <a:r>
                        <a:rPr lang="en-US" sz="1100" b="0" u="sng" dirty="0" smtClean="0">
                          <a:solidFill>
                            <a:sysClr val="windowText" lastClr="000000"/>
                          </a:solidFill>
                          <a:latin typeface="Arial" panose="020B0604020202020204" pitchFamily="34" charset="0"/>
                          <a:cs typeface="Arial" panose="020B0604020202020204" pitchFamily="34" charset="0"/>
                        </a:rPr>
                        <a:t>as a result of</a:t>
                      </a:r>
                      <a:r>
                        <a:rPr lang="en-US" sz="1100" b="0" u="sng" baseline="0" dirty="0" smtClean="0">
                          <a:solidFill>
                            <a:sysClr val="windowText" lastClr="000000"/>
                          </a:solidFill>
                          <a:latin typeface="Arial" panose="020B0604020202020204" pitchFamily="34" charset="0"/>
                          <a:cs typeface="Arial" panose="020B0604020202020204" pitchFamily="34" charset="0"/>
                        </a:rPr>
                        <a:t> your physical health</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376">
                <a:tc>
                  <a:txBody>
                    <a:bodyPr/>
                    <a:lstStyle/>
                    <a:p>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All of the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Most of the</a:t>
                      </a:r>
                      <a:r>
                        <a:rPr lang="en-US" sz="1100" b="0" baseline="0" dirty="0" smtClean="0">
                          <a:solidFill>
                            <a:sysClr val="windowText" lastClr="000000"/>
                          </a:solidFill>
                          <a:latin typeface="Arial" panose="020B0604020202020204" pitchFamily="34" charset="0"/>
                          <a:cs typeface="Arial" panose="020B0604020202020204" pitchFamily="34" charset="0"/>
                        </a:rPr>
                        <a:t>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Some of the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A little of the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ysClr val="windowText" lastClr="000000"/>
                          </a:solidFill>
                          <a:latin typeface="Arial" panose="020B0604020202020204" pitchFamily="34" charset="0"/>
                          <a:cs typeface="Arial" panose="020B0604020202020204" pitchFamily="34" charset="0"/>
                        </a:rPr>
                        <a:t>None of the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Not Done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marL="0" lvl="0" indent="0">
                        <a:spcAft>
                          <a:spcPts val="0"/>
                        </a:spcAft>
                        <a:buFont typeface="+mj-lt"/>
                        <a:buNone/>
                        <a:tabLst>
                          <a:tab pos="2743200" algn="ctr"/>
                          <a:tab pos="5486400" algn="r"/>
                          <a:tab pos="457200" algn="l"/>
                        </a:tabLst>
                      </a:pPr>
                      <a:r>
                        <a:rPr lang="en-US" sz="1100" dirty="0" smtClean="0">
                          <a:effectLst/>
                          <a:latin typeface="Arial"/>
                          <a:ea typeface="Times New Roman"/>
                        </a:rPr>
                        <a:t>a) Cut </a:t>
                      </a:r>
                      <a:r>
                        <a:rPr lang="en-US" sz="1100" dirty="0">
                          <a:effectLst/>
                          <a:latin typeface="Arial"/>
                          <a:ea typeface="Times New Roman"/>
                        </a:rPr>
                        <a:t>down on the </a:t>
                      </a:r>
                      <a:r>
                        <a:rPr lang="en-US" sz="1100" u="sng" dirty="0">
                          <a:effectLst/>
                          <a:latin typeface="Arial"/>
                          <a:ea typeface="Times New Roman"/>
                        </a:rPr>
                        <a:t>amount of time</a:t>
                      </a:r>
                      <a:r>
                        <a:rPr lang="en-US" sz="1100" dirty="0">
                          <a:effectLst/>
                          <a:latin typeface="Arial"/>
                          <a:ea typeface="Times New Roman"/>
                        </a:rPr>
                        <a:t> you spent on work or other activities</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160">
                <a:tc>
                  <a:txBody>
                    <a:bodyPr/>
                    <a:lstStyle/>
                    <a:p>
                      <a:pPr marL="0" lvl="0" indent="0">
                        <a:spcAft>
                          <a:spcPts val="0"/>
                        </a:spcAft>
                        <a:buFont typeface="+mj-lt"/>
                        <a:buNone/>
                      </a:pPr>
                      <a:r>
                        <a:rPr lang="en-US" sz="1100" u="none" dirty="0" smtClean="0">
                          <a:effectLst/>
                          <a:latin typeface="Arial"/>
                          <a:ea typeface="Times New Roman"/>
                        </a:rPr>
                        <a:t>b)</a:t>
                      </a:r>
                      <a:r>
                        <a:rPr lang="en-US" sz="1100" u="none" baseline="0" dirty="0" smtClean="0">
                          <a:effectLst/>
                          <a:latin typeface="Arial"/>
                          <a:ea typeface="Times New Roman"/>
                        </a:rPr>
                        <a:t> </a:t>
                      </a:r>
                      <a:r>
                        <a:rPr lang="en-US" sz="1100" u="sng" dirty="0" smtClean="0">
                          <a:effectLst/>
                          <a:latin typeface="Arial"/>
                          <a:ea typeface="Times New Roman"/>
                        </a:rPr>
                        <a:t>Accomplished </a:t>
                      </a:r>
                      <a:r>
                        <a:rPr lang="en-US" sz="1100" u="sng" dirty="0">
                          <a:effectLst/>
                          <a:latin typeface="Arial"/>
                          <a:ea typeface="Times New Roman"/>
                        </a:rPr>
                        <a:t>less</a:t>
                      </a:r>
                      <a:r>
                        <a:rPr lang="en-US" sz="1100" dirty="0">
                          <a:effectLst/>
                          <a:latin typeface="Arial"/>
                          <a:ea typeface="Times New Roman"/>
                        </a:rPr>
                        <a:t> than you would like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lvl="0" indent="0">
                        <a:spcAft>
                          <a:spcPts val="0"/>
                        </a:spcAft>
                        <a:buFont typeface="+mj-lt"/>
                        <a:buNone/>
                      </a:pPr>
                      <a:r>
                        <a:rPr lang="en-US" sz="1100" dirty="0" smtClean="0">
                          <a:effectLst/>
                          <a:latin typeface="Arial"/>
                          <a:ea typeface="Times New Roman"/>
                        </a:rPr>
                        <a:t>c)</a:t>
                      </a:r>
                      <a:r>
                        <a:rPr lang="en-US" sz="1100" baseline="0" dirty="0" smtClean="0">
                          <a:effectLst/>
                          <a:latin typeface="Arial"/>
                          <a:ea typeface="Times New Roman"/>
                        </a:rPr>
                        <a:t> </a:t>
                      </a:r>
                      <a:r>
                        <a:rPr lang="en-US" sz="1100" dirty="0" smtClean="0">
                          <a:effectLst/>
                          <a:latin typeface="Arial"/>
                          <a:ea typeface="Times New Roman"/>
                        </a:rPr>
                        <a:t>Were </a:t>
                      </a:r>
                      <a:r>
                        <a:rPr lang="en-US" sz="1100" dirty="0">
                          <a:effectLst/>
                          <a:latin typeface="Arial"/>
                          <a:ea typeface="Times New Roman"/>
                        </a:rPr>
                        <a:t>limited in the </a:t>
                      </a:r>
                      <a:r>
                        <a:rPr lang="en-US" sz="1100" u="sng" dirty="0">
                          <a:effectLst/>
                          <a:latin typeface="Arial"/>
                          <a:ea typeface="Times New Roman"/>
                        </a:rPr>
                        <a:t>kind</a:t>
                      </a:r>
                      <a:r>
                        <a:rPr lang="en-US" sz="1100" dirty="0">
                          <a:effectLst/>
                          <a:latin typeface="Arial"/>
                          <a:ea typeface="Times New Roman"/>
                        </a:rPr>
                        <a:t> of work or other activities</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0560">
                <a:tc>
                  <a:txBody>
                    <a:bodyPr/>
                    <a:lstStyle/>
                    <a:p>
                      <a:pPr marL="0" lvl="0" indent="0">
                        <a:spcAft>
                          <a:spcPts val="0"/>
                        </a:spcAft>
                        <a:buFont typeface="+mj-lt"/>
                        <a:buNone/>
                      </a:pPr>
                      <a:r>
                        <a:rPr lang="en-US" sz="1100" dirty="0" smtClean="0">
                          <a:effectLst/>
                          <a:latin typeface="Arial"/>
                          <a:ea typeface="Times New Roman"/>
                        </a:rPr>
                        <a:t>d) Had </a:t>
                      </a:r>
                      <a:r>
                        <a:rPr lang="en-US" sz="1100" u="sng" dirty="0">
                          <a:effectLst/>
                          <a:latin typeface="Arial"/>
                          <a:ea typeface="Times New Roman"/>
                        </a:rPr>
                        <a:t>difficulty</a:t>
                      </a:r>
                      <a:r>
                        <a:rPr lang="en-US" sz="1100" dirty="0">
                          <a:effectLst/>
                          <a:latin typeface="Arial"/>
                          <a:ea typeface="Times New Roman"/>
                        </a:rPr>
                        <a:t> performing the work or other activities (for example, it took extra effort)</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30955804"/>
              </p:ext>
            </p:extLst>
          </p:nvPr>
        </p:nvGraphicFramePr>
        <p:xfrm>
          <a:off x="309194" y="4211960"/>
          <a:ext cx="6404814" cy="2540496"/>
        </p:xfrm>
        <a:graphic>
          <a:graphicData uri="http://schemas.openxmlformats.org/drawingml/2006/table">
            <a:tbl>
              <a:tblPr firstRow="1" bandRow="1">
                <a:tableStyleId>{5C22544A-7EE6-4342-B048-85BDC9FD1C3A}</a:tableStyleId>
              </a:tblPr>
              <a:tblGrid>
                <a:gridCol w="1895670"/>
                <a:gridCol w="751524"/>
                <a:gridCol w="751524"/>
                <a:gridCol w="751524"/>
                <a:gridCol w="751524"/>
                <a:gridCol w="751524"/>
                <a:gridCol w="751524"/>
              </a:tblGrid>
              <a:tr h="370840">
                <a:tc gridSpan="7">
                  <a:txBody>
                    <a:bodyPr/>
                    <a:lstStyle/>
                    <a:p>
                      <a:r>
                        <a:rPr lang="en-US" sz="1100" b="0" dirty="0" smtClean="0">
                          <a:solidFill>
                            <a:schemeClr val="tx1"/>
                          </a:solidFill>
                          <a:latin typeface="Arial" panose="020B0604020202020204" pitchFamily="34" charset="0"/>
                          <a:cs typeface="Arial" panose="020B0604020202020204" pitchFamily="34" charset="0"/>
                        </a:rPr>
                        <a:t>5. </a:t>
                      </a:r>
                      <a:r>
                        <a:rPr lang="en-US" sz="1100" b="0" kern="1200" dirty="0" smtClean="0">
                          <a:solidFill>
                            <a:schemeClr val="tx1"/>
                          </a:solidFill>
                          <a:effectLst/>
                          <a:latin typeface="Arial" panose="020B0604020202020204" pitchFamily="34" charset="0"/>
                          <a:ea typeface="+mn-ea"/>
                          <a:cs typeface="Arial" panose="020B0604020202020204" pitchFamily="34" charset="0"/>
                        </a:rPr>
                        <a:t>During the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past 4 weeks</a:t>
                      </a:r>
                      <a:r>
                        <a:rPr lang="en-US" sz="1100" b="0" kern="1200" dirty="0" smtClean="0">
                          <a:solidFill>
                            <a:schemeClr val="tx1"/>
                          </a:solidFill>
                          <a:effectLst/>
                          <a:latin typeface="Arial" panose="020B0604020202020204" pitchFamily="34" charset="0"/>
                          <a:ea typeface="+mn-ea"/>
                          <a:cs typeface="Arial" panose="020B0604020202020204" pitchFamily="34" charset="0"/>
                        </a:rPr>
                        <a:t>, how much of the time have you had any of the following problems with your work or other regular daily activities </a:t>
                      </a:r>
                      <a:r>
                        <a:rPr lang="en-US" sz="1100" b="0" u="sng" kern="1200" dirty="0" smtClean="0">
                          <a:solidFill>
                            <a:schemeClr val="tx1"/>
                          </a:solidFill>
                          <a:effectLst/>
                          <a:latin typeface="Arial" panose="020B0604020202020204" pitchFamily="34" charset="0"/>
                          <a:ea typeface="+mn-ea"/>
                          <a:cs typeface="Arial" panose="020B0604020202020204" pitchFamily="34" charset="0"/>
                        </a:rPr>
                        <a:t>as a result of any emotional problems</a:t>
                      </a:r>
                      <a:r>
                        <a:rPr lang="en-US" sz="1100" b="0" kern="1200" dirty="0" smtClean="0">
                          <a:solidFill>
                            <a:schemeClr val="tx1"/>
                          </a:solidFill>
                          <a:effectLst/>
                          <a:latin typeface="Arial" panose="020B0604020202020204" pitchFamily="34" charset="0"/>
                          <a:ea typeface="+mn-ea"/>
                          <a:cs typeface="Arial" panose="020B0604020202020204" pitchFamily="34" charset="0"/>
                        </a:rPr>
                        <a:t> (such as feeling depressed or anxious)?</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376">
                <a:tc>
                  <a:txBody>
                    <a:bodyPr/>
                    <a:lstStyle/>
                    <a:p>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All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Most of the</a:t>
                      </a:r>
                      <a:r>
                        <a:rPr lang="en-US" sz="1100" b="0" baseline="0" dirty="0" smtClean="0">
                          <a:solidFill>
                            <a:schemeClr val="tx1"/>
                          </a:solidFill>
                          <a:latin typeface="Arial" panose="020B0604020202020204" pitchFamily="34" charset="0"/>
                          <a:cs typeface="Arial" panose="020B0604020202020204" pitchFamily="34" charset="0"/>
                        </a:rPr>
                        <a:t>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Some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A little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ysClr val="windowText" lastClr="000000"/>
                          </a:solidFill>
                          <a:latin typeface="Arial" panose="020B0604020202020204" pitchFamily="34" charset="0"/>
                          <a:cs typeface="Arial" panose="020B0604020202020204" pitchFamily="34" charset="0"/>
                        </a:rPr>
                        <a:t>None of the time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ysClr val="windowText" lastClr="000000"/>
                          </a:solidFill>
                          <a:latin typeface="Arial" panose="020B0604020202020204" pitchFamily="34" charset="0"/>
                          <a:cs typeface="Arial" panose="020B0604020202020204" pitchFamily="34" charset="0"/>
                        </a:rPr>
                        <a:t>Not Done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marL="0" lvl="0" indent="0">
                        <a:spcAft>
                          <a:spcPts val="0"/>
                        </a:spcAft>
                        <a:buFont typeface="+mj-lt"/>
                        <a:buNone/>
                        <a:tabLst>
                          <a:tab pos="2743200" algn="ctr"/>
                          <a:tab pos="5486400" algn="r"/>
                          <a:tab pos="457200" algn="l"/>
                        </a:tabLst>
                      </a:pPr>
                      <a:r>
                        <a:rPr lang="en-US" sz="1100" dirty="0" smtClean="0">
                          <a:effectLst/>
                          <a:latin typeface="Arial"/>
                          <a:ea typeface="Times New Roman"/>
                        </a:rPr>
                        <a:t>a) Cut </a:t>
                      </a:r>
                      <a:r>
                        <a:rPr lang="en-US" sz="1100" dirty="0">
                          <a:effectLst/>
                          <a:latin typeface="Arial"/>
                          <a:ea typeface="Times New Roman"/>
                        </a:rPr>
                        <a:t>down on the </a:t>
                      </a:r>
                      <a:r>
                        <a:rPr lang="en-US" sz="1100" u="sng" dirty="0">
                          <a:effectLst/>
                          <a:latin typeface="Arial"/>
                          <a:ea typeface="Times New Roman"/>
                        </a:rPr>
                        <a:t>amount of time</a:t>
                      </a:r>
                      <a:r>
                        <a:rPr lang="en-US" sz="1100" dirty="0">
                          <a:effectLst/>
                          <a:latin typeface="Arial"/>
                          <a:ea typeface="Times New Roman"/>
                        </a:rPr>
                        <a:t> you spent on work or other activities</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160">
                <a:tc>
                  <a:txBody>
                    <a:bodyPr/>
                    <a:lstStyle/>
                    <a:p>
                      <a:pPr marL="0" lvl="0" indent="0">
                        <a:spcAft>
                          <a:spcPts val="0"/>
                        </a:spcAft>
                        <a:buFont typeface="+mj-lt"/>
                        <a:buNone/>
                      </a:pPr>
                      <a:r>
                        <a:rPr lang="en-US" sz="1100" u="none" dirty="0" smtClean="0">
                          <a:effectLst/>
                          <a:latin typeface="Arial"/>
                          <a:ea typeface="Times New Roman"/>
                        </a:rPr>
                        <a:t>b) </a:t>
                      </a:r>
                      <a:r>
                        <a:rPr lang="en-US" sz="1100" u="sng" dirty="0" smtClean="0">
                          <a:effectLst/>
                          <a:latin typeface="Arial"/>
                          <a:ea typeface="Times New Roman"/>
                        </a:rPr>
                        <a:t>Accomplished </a:t>
                      </a:r>
                      <a:r>
                        <a:rPr lang="en-US" sz="1100" u="sng" dirty="0">
                          <a:effectLst/>
                          <a:latin typeface="Arial"/>
                          <a:ea typeface="Times New Roman"/>
                        </a:rPr>
                        <a:t>less</a:t>
                      </a:r>
                      <a:r>
                        <a:rPr lang="en-US" sz="1100" dirty="0">
                          <a:effectLst/>
                          <a:latin typeface="Arial"/>
                          <a:ea typeface="Times New Roman"/>
                        </a:rPr>
                        <a:t> than you would like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marL="0" lvl="0" indent="0">
                        <a:spcAft>
                          <a:spcPts val="0"/>
                        </a:spcAft>
                        <a:buFont typeface="+mj-lt"/>
                        <a:buNone/>
                      </a:pPr>
                      <a:r>
                        <a:rPr lang="en-US" sz="1100" dirty="0" smtClean="0">
                          <a:effectLst/>
                          <a:latin typeface="Arial"/>
                          <a:ea typeface="Times New Roman"/>
                        </a:rPr>
                        <a:t>c) Did </a:t>
                      </a:r>
                      <a:r>
                        <a:rPr lang="en-US" sz="1100" dirty="0">
                          <a:effectLst/>
                          <a:latin typeface="Arial"/>
                          <a:ea typeface="Times New Roman"/>
                        </a:rPr>
                        <a:t>work or other activities </a:t>
                      </a:r>
                      <a:r>
                        <a:rPr lang="en-US" sz="1100" u="sng" dirty="0">
                          <a:effectLst/>
                          <a:latin typeface="Arial"/>
                          <a:ea typeface="Times New Roman"/>
                        </a:rPr>
                        <a:t>less carefully than usual</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220536271"/>
              </p:ext>
            </p:extLst>
          </p:nvPr>
        </p:nvGraphicFramePr>
        <p:xfrm>
          <a:off x="312462" y="6948264"/>
          <a:ext cx="6310980" cy="1188720"/>
        </p:xfrm>
        <a:graphic>
          <a:graphicData uri="http://schemas.openxmlformats.org/drawingml/2006/table">
            <a:tbl>
              <a:tblPr firstRow="1" bandRow="1">
                <a:tableStyleId>{5C22544A-7EE6-4342-B048-85BDC9FD1C3A}</a:tableStyleId>
              </a:tblPr>
              <a:tblGrid>
                <a:gridCol w="1051830"/>
                <a:gridCol w="1051830"/>
                <a:gridCol w="1051830"/>
                <a:gridCol w="1051830"/>
                <a:gridCol w="1051830"/>
                <a:gridCol w="1051830"/>
              </a:tblGrid>
              <a:tr h="370840">
                <a:tc gridSpan="6">
                  <a:txBody>
                    <a:bodyPr/>
                    <a:lstStyle/>
                    <a:p>
                      <a:r>
                        <a:rPr lang="en-US" sz="1100" b="0" kern="1200" dirty="0" smtClean="0">
                          <a:solidFill>
                            <a:schemeClr val="tx1"/>
                          </a:solidFill>
                          <a:effectLst/>
                          <a:latin typeface="Arial" panose="020B0604020202020204" pitchFamily="34" charset="0"/>
                          <a:ea typeface="+mn-ea"/>
                          <a:cs typeface="Arial" panose="020B0604020202020204" pitchFamily="34" charset="0"/>
                        </a:rPr>
                        <a:t>6.  During </a:t>
                      </a:r>
                      <a:r>
                        <a:rPr lang="en-US" sz="1100" b="0" u="sng" kern="1200" dirty="0" smtClean="0">
                          <a:solidFill>
                            <a:schemeClr val="tx1"/>
                          </a:solidFill>
                          <a:effectLst/>
                          <a:latin typeface="Arial" panose="020B0604020202020204" pitchFamily="34" charset="0"/>
                          <a:ea typeface="+mn-ea"/>
                          <a:cs typeface="Arial" panose="020B0604020202020204" pitchFamily="34" charset="0"/>
                        </a:rPr>
                        <a:t>the past 4 weeks</a:t>
                      </a:r>
                      <a:r>
                        <a:rPr lang="en-US" sz="1100" b="0" kern="1200" dirty="0" smtClean="0">
                          <a:solidFill>
                            <a:schemeClr val="tx1"/>
                          </a:solidFill>
                          <a:effectLst/>
                          <a:latin typeface="Arial" panose="020B0604020202020204" pitchFamily="34" charset="0"/>
                          <a:ea typeface="+mn-ea"/>
                          <a:cs typeface="Arial" panose="020B0604020202020204" pitchFamily="34" charset="0"/>
                        </a:rPr>
                        <a:t>, to what extent has your physical health or emotional problems interfered with your normal social activities with family, friends, </a:t>
                      </a:r>
                      <a:r>
                        <a:rPr lang="en-US" sz="1100" b="0" kern="1200" dirty="0" err="1" smtClean="0">
                          <a:solidFill>
                            <a:schemeClr val="tx1"/>
                          </a:solidFill>
                          <a:effectLst/>
                          <a:latin typeface="Arial" panose="020B0604020202020204" pitchFamily="34" charset="0"/>
                          <a:ea typeface="+mn-ea"/>
                          <a:cs typeface="Arial" panose="020B0604020202020204" pitchFamily="34" charset="0"/>
                        </a:rPr>
                        <a:t>neighbours</a:t>
                      </a:r>
                      <a:r>
                        <a:rPr lang="en-US" sz="1100" b="0" kern="1200" dirty="0" smtClean="0">
                          <a:solidFill>
                            <a:schemeClr val="tx1"/>
                          </a:solidFill>
                          <a:effectLst/>
                          <a:latin typeface="Arial" panose="020B0604020202020204" pitchFamily="34" charset="0"/>
                          <a:ea typeface="+mn-ea"/>
                          <a:cs typeface="Arial" panose="020B0604020202020204" pitchFamily="34" charset="0"/>
                        </a:rPr>
                        <a:t> or groups? </a:t>
                      </a:r>
                      <a:endParaRPr lang="en-CA" sz="1100" b="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352">
                <a:tc>
                  <a:txBody>
                    <a:bodyPr/>
                    <a:lstStyle/>
                    <a:p>
                      <a:r>
                        <a:rPr lang="en-US" sz="1100" b="0" dirty="0" smtClean="0">
                          <a:solidFill>
                            <a:schemeClr val="tx1"/>
                          </a:solidFill>
                          <a:latin typeface="Arial" panose="020B0604020202020204" pitchFamily="34" charset="0"/>
                          <a:cs typeface="Arial" panose="020B0604020202020204" pitchFamily="34" charset="0"/>
                        </a:rPr>
                        <a:t>Not at</a:t>
                      </a:r>
                      <a:r>
                        <a:rPr lang="en-US" sz="1100" b="0" baseline="0" dirty="0" smtClean="0">
                          <a:solidFill>
                            <a:schemeClr val="tx1"/>
                          </a:solidFill>
                          <a:latin typeface="Arial" panose="020B0604020202020204" pitchFamily="34" charset="0"/>
                          <a:cs typeface="Arial" panose="020B0604020202020204" pitchFamily="34" charset="0"/>
                        </a:rPr>
                        <a:t> all</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Slightly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Moderately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Quite a Bit</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Extremely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ysClr val="windowText" lastClr="000000"/>
                          </a:solidFill>
                          <a:latin typeface="Arial" panose="020B0604020202020204" pitchFamily="34" charset="0"/>
                          <a:cs typeface="Arial" panose="020B0604020202020204" pitchFamily="34" charset="0"/>
                        </a:rPr>
                        <a:t>Not Done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58</a:t>
            </a:fld>
            <a:endParaRPr lang="en-C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87042"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5" name="Straight Connector 14"/>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07505"/>
            <a:ext cx="1440160" cy="62628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395"/>
          <p:cNvSpPr txBox="1">
            <a:spLocks noChangeArrowheads="1"/>
          </p:cNvSpPr>
          <p:nvPr/>
        </p:nvSpPr>
        <p:spPr bwMode="auto">
          <a:xfrm>
            <a:off x="188640" y="611560"/>
            <a:ext cx="6525368"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SF-36 (4/5)</a:t>
            </a:r>
            <a:endParaRPr lang="en-CA" sz="1600" dirty="0">
              <a:latin typeface="Arial Black"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604307477"/>
              </p:ext>
            </p:extLst>
          </p:nvPr>
        </p:nvGraphicFramePr>
        <p:xfrm>
          <a:off x="248093" y="973510"/>
          <a:ext cx="6310983" cy="1385312"/>
        </p:xfrm>
        <a:graphic>
          <a:graphicData uri="http://schemas.openxmlformats.org/drawingml/2006/table">
            <a:tbl>
              <a:tblPr firstRow="1" bandRow="1">
                <a:tableStyleId>{5C22544A-7EE6-4342-B048-85BDC9FD1C3A}</a:tableStyleId>
              </a:tblPr>
              <a:tblGrid>
                <a:gridCol w="901569"/>
                <a:gridCol w="901569"/>
                <a:gridCol w="901569"/>
                <a:gridCol w="901569"/>
                <a:gridCol w="901569"/>
                <a:gridCol w="901569"/>
                <a:gridCol w="901569"/>
              </a:tblGrid>
              <a:tr h="288032">
                <a:tc gridSpan="7">
                  <a:txBody>
                    <a:bodyPr/>
                    <a:lstStyle/>
                    <a:p>
                      <a:r>
                        <a:rPr lang="en-US" sz="1100" b="0" kern="1200" dirty="0" smtClean="0">
                          <a:solidFill>
                            <a:schemeClr val="tx1"/>
                          </a:solidFill>
                          <a:effectLst/>
                          <a:latin typeface="Arial" panose="020B0604020202020204" pitchFamily="34" charset="0"/>
                          <a:ea typeface="+mn-ea"/>
                          <a:cs typeface="Arial" panose="020B0604020202020204" pitchFamily="34" charset="0"/>
                        </a:rPr>
                        <a:t>7.</a:t>
                      </a:r>
                      <a:r>
                        <a:rPr lang="en-US"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0" kern="1200" dirty="0" smtClean="0">
                          <a:solidFill>
                            <a:schemeClr val="tx1"/>
                          </a:solidFill>
                          <a:effectLst/>
                          <a:latin typeface="Arial" panose="020B0604020202020204" pitchFamily="34" charset="0"/>
                          <a:ea typeface="+mn-ea"/>
                          <a:cs typeface="Arial" panose="020B0604020202020204" pitchFamily="34" charset="0"/>
                        </a:rPr>
                        <a:t>How much </a:t>
                      </a:r>
                      <a:r>
                        <a:rPr lang="en-US" sz="1100" b="0" u="sng" kern="1200" dirty="0" smtClean="0">
                          <a:solidFill>
                            <a:schemeClr val="tx1"/>
                          </a:solidFill>
                          <a:effectLst/>
                          <a:latin typeface="Arial" panose="020B0604020202020204" pitchFamily="34" charset="0"/>
                          <a:ea typeface="+mn-ea"/>
                          <a:cs typeface="Arial" panose="020B0604020202020204" pitchFamily="34" charset="0"/>
                        </a:rPr>
                        <a:t>bodily</a:t>
                      </a:r>
                      <a:r>
                        <a:rPr lang="en-US" sz="1100" b="0" kern="1200" dirty="0" smtClean="0">
                          <a:solidFill>
                            <a:schemeClr val="tx1"/>
                          </a:solidFill>
                          <a:effectLst/>
                          <a:latin typeface="Arial" panose="020B0604020202020204" pitchFamily="34" charset="0"/>
                          <a:ea typeface="+mn-ea"/>
                          <a:cs typeface="Arial" panose="020B0604020202020204" pitchFamily="34" charset="0"/>
                        </a:rPr>
                        <a:t> pain would you say you had during the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past 4 weeks</a:t>
                      </a:r>
                      <a:r>
                        <a:rPr lang="en-US" sz="1100" b="0" kern="1200" dirty="0" smtClean="0">
                          <a:solidFill>
                            <a:schemeClr val="tx1"/>
                          </a:solidFill>
                          <a:effectLst/>
                          <a:latin typeface="Arial" panose="020B0604020202020204" pitchFamily="34" charset="0"/>
                          <a:ea typeface="+mn-ea"/>
                          <a:cs typeface="Arial" panose="020B0604020202020204" pitchFamily="34" charset="0"/>
                        </a:rPr>
                        <a:t>?</a:t>
                      </a:r>
                      <a:endParaRPr lang="en-CA" sz="1100" b="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032">
                <a:tc>
                  <a:txBody>
                    <a:bodyPr/>
                    <a:lstStyle/>
                    <a:p>
                      <a:r>
                        <a:rPr lang="en-US" sz="1100" b="0" dirty="0" smtClean="0">
                          <a:solidFill>
                            <a:schemeClr val="tx1"/>
                          </a:solidFill>
                          <a:latin typeface="Arial" panose="020B0604020202020204" pitchFamily="34" charset="0"/>
                          <a:cs typeface="Arial" panose="020B0604020202020204" pitchFamily="34" charset="0"/>
                        </a:rPr>
                        <a:t>Not at</a:t>
                      </a:r>
                      <a:r>
                        <a:rPr lang="en-US" sz="1100" b="0" baseline="0" dirty="0" smtClean="0">
                          <a:solidFill>
                            <a:schemeClr val="tx1"/>
                          </a:solidFill>
                          <a:latin typeface="Arial" panose="020B0604020202020204" pitchFamily="34" charset="0"/>
                          <a:cs typeface="Arial" panose="020B0604020202020204" pitchFamily="34" charset="0"/>
                        </a:rPr>
                        <a:t> all</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Very  Mild</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Mild</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Moderate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Severe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Arial" panose="020B0604020202020204" pitchFamily="34" charset="0"/>
                          <a:cs typeface="Arial" panose="020B0604020202020204" pitchFamily="34" charset="0"/>
                        </a:rPr>
                        <a:t>Very Severe</a:t>
                      </a:r>
                      <a:endParaRPr lang="en-CA" sz="1100" b="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ysClr val="windowText" lastClr="000000"/>
                          </a:solidFill>
                          <a:latin typeface="Arial" panose="020B0604020202020204" pitchFamily="34" charset="0"/>
                          <a:cs typeface="Arial" panose="020B0604020202020204" pitchFamily="34" charset="0"/>
                        </a:rPr>
                        <a:t>Not Done</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269283439"/>
              </p:ext>
            </p:extLst>
          </p:nvPr>
        </p:nvGraphicFramePr>
        <p:xfrm>
          <a:off x="251544" y="2627784"/>
          <a:ext cx="6310980" cy="1356360"/>
        </p:xfrm>
        <a:graphic>
          <a:graphicData uri="http://schemas.openxmlformats.org/drawingml/2006/table">
            <a:tbl>
              <a:tblPr firstRow="1" bandRow="1">
                <a:tableStyleId>{5C22544A-7EE6-4342-B048-85BDC9FD1C3A}</a:tableStyleId>
              </a:tblPr>
              <a:tblGrid>
                <a:gridCol w="1051830"/>
                <a:gridCol w="1051830"/>
                <a:gridCol w="1051830"/>
                <a:gridCol w="1051830"/>
                <a:gridCol w="1051830"/>
                <a:gridCol w="1051830"/>
              </a:tblGrid>
              <a:tr h="370840">
                <a:tc gridSpan="6">
                  <a:txBody>
                    <a:bodyPr/>
                    <a:lstStyle/>
                    <a:p>
                      <a:r>
                        <a:rPr lang="en-US" sz="1100" b="0" kern="1200" dirty="0" smtClean="0">
                          <a:solidFill>
                            <a:schemeClr val="tx1"/>
                          </a:solidFill>
                          <a:effectLst/>
                          <a:latin typeface="Arial" panose="020B0604020202020204" pitchFamily="34" charset="0"/>
                          <a:ea typeface="+mn-ea"/>
                          <a:cs typeface="Arial" panose="020B0604020202020204" pitchFamily="34" charset="0"/>
                        </a:rPr>
                        <a:t>8.   During the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past 4 weeks</a:t>
                      </a:r>
                      <a:r>
                        <a:rPr lang="en-US" sz="1100" b="0" kern="1200" dirty="0" smtClean="0">
                          <a:solidFill>
                            <a:schemeClr val="tx1"/>
                          </a:solidFill>
                          <a:effectLst/>
                          <a:latin typeface="Arial" panose="020B0604020202020204" pitchFamily="34" charset="0"/>
                          <a:ea typeface="+mn-ea"/>
                          <a:cs typeface="Arial" panose="020B0604020202020204" pitchFamily="34" charset="0"/>
                        </a:rPr>
                        <a:t>, how much did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pain</a:t>
                      </a:r>
                      <a:r>
                        <a:rPr lang="en-US" sz="1100" b="0" kern="1200" dirty="0" smtClean="0">
                          <a:solidFill>
                            <a:schemeClr val="tx1"/>
                          </a:solidFill>
                          <a:effectLst/>
                          <a:latin typeface="Arial" panose="020B0604020202020204" pitchFamily="34" charset="0"/>
                          <a:ea typeface="+mn-ea"/>
                          <a:cs typeface="Arial" panose="020B0604020202020204" pitchFamily="34" charset="0"/>
                        </a:rPr>
                        <a:t> interfere with your normal work (including both work outside and inside the home and housework)?</a:t>
                      </a:r>
                      <a:endParaRPr lang="en-CA" sz="1100" b="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352">
                <a:tc>
                  <a:txBody>
                    <a:bodyPr/>
                    <a:lstStyle/>
                    <a:p>
                      <a:r>
                        <a:rPr lang="en-US" sz="1100" b="0" dirty="0" smtClean="0">
                          <a:solidFill>
                            <a:schemeClr val="tx1"/>
                          </a:solidFill>
                          <a:latin typeface="Arial" panose="020B0604020202020204" pitchFamily="34" charset="0"/>
                          <a:cs typeface="Arial" panose="020B0604020202020204" pitchFamily="34" charset="0"/>
                        </a:rPr>
                        <a:t>Not at</a:t>
                      </a:r>
                      <a:r>
                        <a:rPr lang="en-US" sz="1100" b="0" baseline="0" dirty="0" smtClean="0">
                          <a:solidFill>
                            <a:schemeClr val="tx1"/>
                          </a:solidFill>
                          <a:latin typeface="Arial" panose="020B0604020202020204" pitchFamily="34" charset="0"/>
                          <a:cs typeface="Arial" panose="020B0604020202020204" pitchFamily="34" charset="0"/>
                        </a:rPr>
                        <a:t> all</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Slightly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Moderately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Quite a Bit</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Extremely</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Not Done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03205960"/>
              </p:ext>
            </p:extLst>
          </p:nvPr>
        </p:nvGraphicFramePr>
        <p:xfrm>
          <a:off x="227627" y="4211960"/>
          <a:ext cx="6311627" cy="4434840"/>
        </p:xfrm>
        <a:graphic>
          <a:graphicData uri="http://schemas.openxmlformats.org/drawingml/2006/table">
            <a:tbl>
              <a:tblPr firstRow="1" bandRow="1">
                <a:tableStyleId>{5C22544A-7EE6-4342-B048-85BDC9FD1C3A}</a:tableStyleId>
              </a:tblPr>
              <a:tblGrid>
                <a:gridCol w="2049245"/>
                <a:gridCol w="710397"/>
                <a:gridCol w="710397"/>
                <a:gridCol w="710397"/>
                <a:gridCol w="710397"/>
                <a:gridCol w="710397"/>
                <a:gridCol w="710397"/>
              </a:tblGrid>
              <a:tr h="370840">
                <a:tc gridSpan="7">
                  <a:txBody>
                    <a:bodyPr/>
                    <a:lstStyle/>
                    <a:p>
                      <a:r>
                        <a:rPr lang="en-US" sz="1100" b="0" dirty="0" smtClean="0">
                          <a:solidFill>
                            <a:sysClr val="windowText" lastClr="000000"/>
                          </a:solidFill>
                          <a:latin typeface="Arial" panose="020B0604020202020204" pitchFamily="34" charset="0"/>
                          <a:cs typeface="Arial" panose="020B0604020202020204" pitchFamily="34" charset="0"/>
                        </a:rPr>
                        <a:t>9. </a:t>
                      </a:r>
                      <a:r>
                        <a:rPr lang="en-US" sz="1100" b="0" kern="1200" dirty="0" smtClean="0">
                          <a:solidFill>
                            <a:sysClr val="windowText" lastClr="000000"/>
                          </a:solidFill>
                          <a:effectLst/>
                          <a:latin typeface="Arial" panose="020B0604020202020204" pitchFamily="34" charset="0"/>
                          <a:ea typeface="+mn-ea"/>
                          <a:cs typeface="Arial" panose="020B0604020202020204" pitchFamily="34" charset="0"/>
                        </a:rPr>
                        <a:t>These questions are about how you feel and how things have been with you </a:t>
                      </a:r>
                      <a:r>
                        <a:rPr lang="en-US" sz="1100" b="0" u="sng" kern="1200" dirty="0" smtClean="0">
                          <a:solidFill>
                            <a:sysClr val="windowText" lastClr="000000"/>
                          </a:solidFill>
                          <a:effectLst/>
                          <a:latin typeface="Arial" panose="020B0604020202020204" pitchFamily="34" charset="0"/>
                          <a:ea typeface="+mn-ea"/>
                          <a:cs typeface="Arial" panose="020B0604020202020204" pitchFamily="34" charset="0"/>
                        </a:rPr>
                        <a:t>during the past 4 weeks</a:t>
                      </a:r>
                      <a:r>
                        <a:rPr lang="en-US" sz="1100" b="0" kern="1200" dirty="0" smtClean="0">
                          <a:solidFill>
                            <a:sysClr val="windowText" lastClr="000000"/>
                          </a:solidFill>
                          <a:effectLst/>
                          <a:latin typeface="Arial" panose="020B0604020202020204" pitchFamily="34" charset="0"/>
                          <a:ea typeface="+mn-ea"/>
                          <a:cs typeface="Arial" panose="020B0604020202020204" pitchFamily="34" charset="0"/>
                        </a:rPr>
                        <a:t>.  For each question, please give the one answer that comes closest to the way your have been feeling.  How much of the time </a:t>
                      </a:r>
                      <a:r>
                        <a:rPr lang="en-US" sz="1100" b="0" u="sng" kern="1200" dirty="0" smtClean="0">
                          <a:solidFill>
                            <a:sysClr val="windowText" lastClr="000000"/>
                          </a:solidFill>
                          <a:effectLst/>
                          <a:latin typeface="Arial" panose="020B0604020202020204" pitchFamily="34" charset="0"/>
                          <a:ea typeface="+mn-ea"/>
                          <a:cs typeface="Arial" panose="020B0604020202020204" pitchFamily="34" charset="0"/>
                        </a:rPr>
                        <a:t>during the past 4 weeks</a:t>
                      </a:r>
                      <a:r>
                        <a:rPr lang="en-US" sz="1100" b="0" kern="1200" dirty="0" smtClean="0">
                          <a:solidFill>
                            <a:sysClr val="windowText" lastClr="000000"/>
                          </a:solidFill>
                          <a:effectLst/>
                          <a:latin typeface="Arial" panose="020B0604020202020204" pitchFamily="34" charset="0"/>
                          <a:ea typeface="+mn-ea"/>
                          <a:cs typeface="Arial" panose="020B0604020202020204" pitchFamily="34" charset="0"/>
                        </a:rPr>
                        <a:t>…</a:t>
                      </a:r>
                      <a:endParaRPr lang="en-CA" sz="11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spcAft>
                          <a:spcPts val="0"/>
                        </a:spcAft>
                      </a:pPr>
                      <a:r>
                        <a:rPr lang="en-US" sz="1100" b="0" dirty="0">
                          <a:solidFill>
                            <a:sysClr val="windowText" lastClr="000000"/>
                          </a:solidFill>
                          <a:effectLst/>
                          <a:latin typeface="Arial" panose="020B0604020202020204" pitchFamily="34" charset="0"/>
                          <a:ea typeface="Times New Roman"/>
                          <a:cs typeface="Arial" panose="020B0604020202020204" pitchFamily="34" charset="0"/>
                        </a:rPr>
                        <a:t> </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b="0" dirty="0">
                          <a:solidFill>
                            <a:sysClr val="windowText" lastClr="000000"/>
                          </a:solidFill>
                          <a:effectLst/>
                          <a:latin typeface="Arial" panose="020B0604020202020204" pitchFamily="34" charset="0"/>
                          <a:ea typeface="Times New Roman"/>
                          <a:cs typeface="Arial" panose="020B0604020202020204" pitchFamily="34" charset="0"/>
                        </a:rPr>
                        <a:t>All of the time</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a:effectLst/>
                          <a:latin typeface="Arial"/>
                          <a:ea typeface="Times New Roman"/>
                        </a:rPr>
                        <a:t>Most of the time</a:t>
                      </a:r>
                      <a:endParaRPr lang="en-CA" sz="10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a:effectLst/>
                          <a:latin typeface="Arial"/>
                          <a:ea typeface="Times New Roman"/>
                        </a:rPr>
                        <a:t>Some of the time</a:t>
                      </a:r>
                      <a:endParaRPr lang="en-CA" sz="10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dirty="0">
                          <a:effectLst/>
                          <a:latin typeface="Arial"/>
                          <a:ea typeface="Times New Roman"/>
                        </a:rPr>
                        <a:t>A little of the time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a:effectLst/>
                          <a:latin typeface="Arial"/>
                          <a:ea typeface="Times New Roman"/>
                        </a:rPr>
                        <a:t>None of the time</a:t>
                      </a:r>
                      <a:endParaRPr lang="en-CA" sz="10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a:effectLst/>
                          <a:latin typeface="Arial"/>
                          <a:ea typeface="Times New Roman"/>
                        </a:rPr>
                        <a:t>Not Done</a:t>
                      </a:r>
                      <a:endParaRPr lang="en-CA" sz="100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tabLst>
                          <a:tab pos="2743200" algn="ctr"/>
                          <a:tab pos="5486400" algn="r"/>
                          <a:tab pos="457200" algn="l"/>
                        </a:tabLst>
                      </a:pPr>
                      <a:r>
                        <a:rPr lang="en-US" sz="1100" b="0" dirty="0" smtClean="0">
                          <a:solidFill>
                            <a:sysClr val="windowText" lastClr="000000"/>
                          </a:solidFill>
                          <a:effectLst/>
                          <a:latin typeface="Arial" panose="020B0604020202020204" pitchFamily="34" charset="0"/>
                          <a:ea typeface="Times New Roman"/>
                          <a:cs typeface="Arial" panose="020B0604020202020204" pitchFamily="34" charset="0"/>
                        </a:rPr>
                        <a:t>a) Did </a:t>
                      </a:r>
                      <a:r>
                        <a:rPr lang="en-US" sz="1100" b="0" dirty="0">
                          <a:solidFill>
                            <a:sysClr val="windowText" lastClr="000000"/>
                          </a:solidFill>
                          <a:effectLst/>
                          <a:latin typeface="Arial" panose="020B0604020202020204" pitchFamily="34" charset="0"/>
                          <a:ea typeface="Times New Roman"/>
                          <a:cs typeface="Arial" panose="020B0604020202020204" pitchFamily="34" charset="0"/>
                        </a:rPr>
                        <a:t>you feel full of life?</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b) Has </a:t>
                      </a:r>
                      <a:r>
                        <a:rPr lang="en-US" sz="1100" dirty="0">
                          <a:effectLst/>
                          <a:latin typeface="Arial"/>
                          <a:ea typeface="Times New Roman"/>
                        </a:rPr>
                        <a:t>you been very nervous?</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c) Have </a:t>
                      </a:r>
                      <a:r>
                        <a:rPr lang="en-US" sz="1100" dirty="0">
                          <a:effectLst/>
                          <a:latin typeface="Arial"/>
                          <a:ea typeface="Times New Roman"/>
                        </a:rPr>
                        <a:t>you felt so down in the dumps that nothing could cheer you up?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d)</a:t>
                      </a:r>
                      <a:r>
                        <a:rPr lang="en-US" sz="1100" baseline="0" dirty="0" smtClean="0">
                          <a:effectLst/>
                          <a:latin typeface="Arial"/>
                          <a:ea typeface="Times New Roman"/>
                        </a:rPr>
                        <a:t> </a:t>
                      </a:r>
                      <a:r>
                        <a:rPr lang="en-US" sz="1100" dirty="0" smtClean="0">
                          <a:effectLst/>
                          <a:latin typeface="Arial"/>
                          <a:ea typeface="Times New Roman"/>
                        </a:rPr>
                        <a:t>Have </a:t>
                      </a:r>
                      <a:r>
                        <a:rPr lang="en-US" sz="1100" dirty="0">
                          <a:effectLst/>
                          <a:latin typeface="Arial"/>
                          <a:ea typeface="Times New Roman"/>
                        </a:rPr>
                        <a:t>you felt calm and peaceful?</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e) Did </a:t>
                      </a:r>
                      <a:r>
                        <a:rPr lang="en-US" sz="1100" dirty="0">
                          <a:effectLst/>
                          <a:latin typeface="Arial"/>
                          <a:ea typeface="Times New Roman"/>
                        </a:rPr>
                        <a:t>you have a lot of energy?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f) Have </a:t>
                      </a:r>
                      <a:r>
                        <a:rPr lang="en-US" sz="1100" dirty="0">
                          <a:effectLst/>
                          <a:latin typeface="Arial"/>
                          <a:ea typeface="Times New Roman"/>
                        </a:rPr>
                        <a:t>you felt downhearted and depressed?</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g) Did </a:t>
                      </a:r>
                      <a:r>
                        <a:rPr lang="en-US" sz="1100" dirty="0">
                          <a:effectLst/>
                          <a:latin typeface="Arial"/>
                          <a:ea typeface="Times New Roman"/>
                        </a:rPr>
                        <a:t>you feel worn out?</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h) Have </a:t>
                      </a:r>
                      <a:r>
                        <a:rPr lang="en-US" sz="1100" dirty="0">
                          <a:effectLst/>
                          <a:latin typeface="Arial"/>
                          <a:ea typeface="Times New Roman"/>
                        </a:rPr>
                        <a:t>you been happy?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err="1" smtClean="0">
                          <a:effectLst/>
                          <a:latin typeface="Arial"/>
                          <a:ea typeface="Times New Roman"/>
                        </a:rPr>
                        <a:t>i</a:t>
                      </a:r>
                      <a:r>
                        <a:rPr lang="en-US" sz="1100" dirty="0" smtClean="0">
                          <a:effectLst/>
                          <a:latin typeface="Arial"/>
                          <a:ea typeface="Times New Roman"/>
                        </a:rPr>
                        <a:t>) Did </a:t>
                      </a:r>
                      <a:r>
                        <a:rPr lang="en-US" sz="1100" dirty="0">
                          <a:effectLst/>
                          <a:latin typeface="Arial"/>
                          <a:ea typeface="Times New Roman"/>
                        </a:rPr>
                        <a:t>you feel tired?  </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59</a:t>
            </a:fld>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18" name="Text Box 178"/>
          <p:cNvSpPr txBox="1">
            <a:spLocks noChangeArrowheads="1"/>
          </p:cNvSpPr>
          <p:nvPr/>
        </p:nvSpPr>
        <p:spPr bwMode="auto">
          <a:xfrm>
            <a:off x="124310" y="767056"/>
            <a:ext cx="6635772" cy="826944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88900">
              <a:spcAft>
                <a:spcPts val="300"/>
              </a:spcAft>
            </a:pPr>
            <a:r>
              <a:rPr lang="en-CA" sz="1100" dirty="0" smtClean="0">
                <a:latin typeface="Arial" panose="020B0604020202020204" pitchFamily="34" charset="0"/>
                <a:cs typeface="Arial" panose="020B0604020202020204" pitchFamily="34" charset="0"/>
              </a:rPr>
              <a:t>Record </a:t>
            </a:r>
            <a:r>
              <a:rPr lang="en-CA" sz="1100" u="sng" dirty="0" smtClean="0">
                <a:latin typeface="Arial" panose="020B0604020202020204" pitchFamily="34" charset="0"/>
                <a:cs typeface="Arial" panose="020B0604020202020204" pitchFamily="34" charset="0"/>
              </a:rPr>
              <a:t>ALL</a:t>
            </a:r>
            <a:r>
              <a:rPr lang="en-CA" sz="1100" dirty="0" smtClean="0">
                <a:latin typeface="Arial" panose="020B0604020202020204" pitchFamily="34" charset="0"/>
                <a:cs typeface="Arial" panose="020B0604020202020204" pitchFamily="34" charset="0"/>
              </a:rPr>
              <a:t> exclusion </a:t>
            </a:r>
            <a:r>
              <a:rPr lang="en-CA" sz="1100" dirty="0">
                <a:latin typeface="Arial" panose="020B0604020202020204" pitchFamily="34" charset="0"/>
                <a:cs typeface="Arial" panose="020B0604020202020204" pitchFamily="34" charset="0"/>
              </a:rPr>
              <a:t>criteria that the patient meets.  </a:t>
            </a:r>
            <a:r>
              <a:rPr lang="en-CA" sz="1100" dirty="0" smtClean="0">
                <a:latin typeface="Arial" panose="020B0604020202020204" pitchFamily="34" charset="0"/>
                <a:cs typeface="Arial" panose="020B0604020202020204" pitchFamily="34" charset="0"/>
              </a:rPr>
              <a:t>If </a:t>
            </a:r>
            <a:r>
              <a:rPr lang="en-CA" sz="1100" u="sng" dirty="0" smtClean="0">
                <a:latin typeface="Arial" panose="020B0604020202020204" pitchFamily="34" charset="0"/>
                <a:cs typeface="Arial" panose="020B0604020202020204" pitchFamily="34" charset="0"/>
              </a:rPr>
              <a:t>ANY</a:t>
            </a:r>
            <a:r>
              <a:rPr lang="en-CA" sz="1100" dirty="0" smtClean="0">
                <a:latin typeface="Arial" panose="020B0604020202020204" pitchFamily="34" charset="0"/>
                <a:cs typeface="Arial" panose="020B0604020202020204" pitchFamily="34" charset="0"/>
              </a:rPr>
              <a:t> of </a:t>
            </a:r>
            <a:r>
              <a:rPr lang="en-CA" sz="1100" dirty="0">
                <a:latin typeface="Arial" panose="020B0604020202020204" pitchFamily="34" charset="0"/>
                <a:cs typeface="Arial" panose="020B0604020202020204" pitchFamily="34" charset="0"/>
              </a:rPr>
              <a:t>the twelve criteria below are met, </a:t>
            </a:r>
            <a:r>
              <a:rPr lang="en-CA" sz="1100" dirty="0" smtClean="0">
                <a:latin typeface="Arial" panose="020B0604020202020204" pitchFamily="34" charset="0"/>
                <a:cs typeface="Arial" panose="020B0604020202020204" pitchFamily="34" charset="0"/>
              </a:rPr>
              <a:t>the </a:t>
            </a:r>
            <a:r>
              <a:rPr lang="en-CA" sz="1100" dirty="0">
                <a:latin typeface="Arial" panose="020B0604020202020204" pitchFamily="34" charset="0"/>
                <a:cs typeface="Arial" panose="020B0604020202020204" pitchFamily="34" charset="0"/>
              </a:rPr>
              <a:t>patient </a:t>
            </a:r>
            <a:r>
              <a:rPr lang="en-CA" sz="1100" dirty="0" smtClean="0">
                <a:latin typeface="Arial" panose="020B0604020202020204" pitchFamily="34" charset="0"/>
                <a:cs typeface="Arial" panose="020B0604020202020204" pitchFamily="34" charset="0"/>
              </a:rPr>
              <a:t>is not eligible. </a:t>
            </a:r>
          </a:p>
          <a:p>
            <a:pPr marL="88900">
              <a:spcAft>
                <a:spcPts val="300"/>
              </a:spcAft>
            </a:pPr>
            <a:endParaRPr lang="en-CA" sz="1100" u="sng" dirty="0" smtClean="0">
              <a:latin typeface="Arial" panose="020B0604020202020204" pitchFamily="34" charset="0"/>
              <a:cs typeface="Arial" panose="020B0604020202020204" pitchFamily="34" charset="0"/>
            </a:endParaRPr>
          </a:p>
          <a:p>
            <a:pPr marL="88900">
              <a:spcAft>
                <a:spcPts val="300"/>
              </a:spcAft>
            </a:pPr>
            <a:r>
              <a:rPr lang="en-CA" sz="1100" b="1" dirty="0" smtClean="0">
                <a:latin typeface="Arial" panose="020B0604020202020204" pitchFamily="34" charset="0"/>
                <a:cs typeface="Arial" panose="020B0604020202020204" pitchFamily="34" charset="0"/>
              </a:rPr>
              <a:t>1</a:t>
            </a:r>
            <a:r>
              <a:rPr lang="en-CA" sz="1100" b="1" dirty="0">
                <a:latin typeface="Arial" panose="020B0604020202020204" pitchFamily="34" charset="0"/>
                <a:cs typeface="Arial" panose="020B0604020202020204" pitchFamily="34" charset="0"/>
              </a:rPr>
              <a:t>.</a:t>
            </a:r>
            <a:r>
              <a:rPr lang="en-CA" sz="1100" dirty="0">
                <a:latin typeface="Arial" panose="020B0604020202020204" pitchFamily="34" charset="0"/>
                <a:cs typeface="Arial" panose="020B0604020202020204" pitchFamily="34" charset="0"/>
              </a:rPr>
              <a:t> </a:t>
            </a:r>
            <a:r>
              <a:rPr lang="en-CA" sz="1100" b="1" dirty="0" smtClean="0">
                <a:latin typeface="Arial" panose="020B0604020202020204" pitchFamily="34" charset="0"/>
                <a:cs typeface="Arial" panose="020B0604020202020204" pitchFamily="34" charset="0"/>
              </a:rPr>
              <a:t>&gt; 72 </a:t>
            </a:r>
            <a:r>
              <a:rPr lang="en-CA" sz="1100" b="1" dirty="0">
                <a:latin typeface="Arial" panose="020B0604020202020204" pitchFamily="34" charset="0"/>
                <a:cs typeface="Arial" panose="020B0604020202020204" pitchFamily="34" charset="0"/>
              </a:rPr>
              <a:t>hours from admission to </a:t>
            </a:r>
            <a:r>
              <a:rPr lang="en-CA" sz="1100" b="1" dirty="0" smtClean="0">
                <a:latin typeface="Arial" panose="020B0604020202020204" pitchFamily="34" charset="0"/>
                <a:cs typeface="Arial" panose="020B0604020202020204" pitchFamily="34" charset="0"/>
              </a:rPr>
              <a:t>Acute Care Unit </a:t>
            </a:r>
            <a:r>
              <a:rPr lang="en-CA" sz="1100" b="1" dirty="0">
                <a:latin typeface="Arial" panose="020B0604020202020204" pitchFamily="34" charset="0"/>
                <a:cs typeface="Arial" panose="020B0604020202020204" pitchFamily="34" charset="0"/>
              </a:rPr>
              <a:t>to time of </a:t>
            </a:r>
            <a:r>
              <a:rPr lang="en-CA" sz="1100" b="1" dirty="0" smtClean="0">
                <a:latin typeface="Arial" panose="020B0604020202020204" pitchFamily="34" charset="0"/>
                <a:cs typeface="Arial" panose="020B0604020202020204" pitchFamily="34" charset="0"/>
              </a:rPr>
              <a:t>consent</a:t>
            </a:r>
          </a:p>
          <a:p>
            <a:pPr marL="88900">
              <a:spcAft>
                <a:spcPts val="300"/>
              </a:spcAft>
            </a:pPr>
            <a:r>
              <a:rPr lang="en-US" sz="1100" dirty="0" smtClean="0">
                <a:latin typeface="Arial" panose="020B0604020202020204" pitchFamily="34" charset="0"/>
                <a:cs typeface="Arial" panose="020B0604020202020204" pitchFamily="34" charset="0"/>
              </a:rPr>
              <a:t>This refers to admission to </a:t>
            </a:r>
            <a:r>
              <a:rPr lang="en-US" sz="1100" u="sng" dirty="0" smtClean="0">
                <a:latin typeface="Arial" panose="020B0604020202020204" pitchFamily="34" charset="0"/>
                <a:cs typeface="Arial" panose="020B0604020202020204" pitchFamily="34" charset="0"/>
              </a:rPr>
              <a:t>your</a:t>
            </a:r>
            <a:r>
              <a:rPr lang="en-US" sz="1100" dirty="0" smtClean="0">
                <a:latin typeface="Arial" panose="020B0604020202020204" pitchFamily="34" charset="0"/>
                <a:cs typeface="Arial" panose="020B0604020202020204" pitchFamily="34" charset="0"/>
              </a:rPr>
              <a:t> ACU. If a patient is transferred from another facility, the clock starts from the time of admission to your unit. </a:t>
            </a:r>
          </a:p>
          <a:p>
            <a:pPr marL="88900">
              <a:spcAft>
                <a:spcPts val="300"/>
              </a:spcAft>
            </a:pPr>
            <a:endParaRPr lang="en-US" sz="1100" dirty="0" smtClean="0">
              <a:latin typeface="Arial" panose="020B0604020202020204" pitchFamily="34" charset="0"/>
              <a:cs typeface="Arial" panose="020B0604020202020204" pitchFamily="34" charset="0"/>
            </a:endParaRPr>
          </a:p>
          <a:p>
            <a:pPr marL="88900">
              <a:spcAft>
                <a:spcPts val="300"/>
              </a:spcAft>
            </a:pPr>
            <a:r>
              <a:rPr lang="en-US" sz="1100" b="1" u="sng" dirty="0" smtClean="0">
                <a:latin typeface="Arial" panose="020B0604020202020204" pitchFamily="34" charset="0"/>
                <a:cs typeface="Arial" panose="020B0604020202020204" pitchFamily="34" charset="0"/>
              </a:rPr>
              <a:t>NOTE:</a:t>
            </a:r>
            <a:r>
              <a:rPr lang="en-US" sz="1100" b="1"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Please do not </a:t>
            </a:r>
            <a:r>
              <a:rPr lang="en-US" sz="1100" dirty="0">
                <a:latin typeface="Arial" panose="020B0604020202020204" pitchFamily="34" charset="0"/>
                <a:cs typeface="Arial" panose="020B0604020202020204" pitchFamily="34" charset="0"/>
              </a:rPr>
              <a:t>enroll delayed presentation </a:t>
            </a:r>
            <a:r>
              <a:rPr lang="en-US" sz="1100" dirty="0" smtClean="0">
                <a:latin typeface="Arial" panose="020B0604020202020204" pitchFamily="34" charset="0"/>
                <a:cs typeface="Arial" panose="020B0604020202020204" pitchFamily="34" charset="0"/>
              </a:rPr>
              <a:t>patients who are admitted to your unit greater than 24 hours post burn injury. </a:t>
            </a:r>
            <a:endParaRPr lang="en-US" sz="1100" strike="sngStrike" dirty="0" smtClean="0">
              <a:latin typeface="Arial" panose="020B0604020202020204" pitchFamily="34" charset="0"/>
              <a:cs typeface="Arial" panose="020B0604020202020204" pitchFamily="34" charset="0"/>
            </a:endParaRPr>
          </a:p>
          <a:p>
            <a:pPr marL="88900">
              <a:spcAft>
                <a:spcPts val="300"/>
              </a:spcAft>
            </a:pPr>
            <a:endParaRPr lang="en-CA" sz="1100" dirty="0" smtClean="0">
              <a:latin typeface="Arial" panose="020B0604020202020204" pitchFamily="34" charset="0"/>
              <a:cs typeface="Arial" panose="020B0604020202020204" pitchFamily="34" charset="0"/>
            </a:endParaRPr>
          </a:p>
          <a:p>
            <a:pPr marL="88900">
              <a:spcAft>
                <a:spcPts val="300"/>
              </a:spcAft>
            </a:pPr>
            <a:r>
              <a:rPr lang="en-CA" sz="1100" b="1" dirty="0" smtClean="0">
                <a:latin typeface="Arial" panose="020B0604020202020204" pitchFamily="34" charset="0"/>
                <a:cs typeface="Arial" panose="020B0604020202020204" pitchFamily="34" charset="0"/>
              </a:rPr>
              <a:t>2. Patients younger than 18 years of age </a:t>
            </a:r>
            <a:endParaRPr lang="en-CA" sz="1100" dirty="0">
              <a:latin typeface="Arial" panose="020B0604020202020204" pitchFamily="34" charset="0"/>
              <a:cs typeface="Arial" panose="020B0604020202020204" pitchFamily="34" charset="0"/>
            </a:endParaRPr>
          </a:p>
          <a:p>
            <a:pPr marL="88900">
              <a:spcAft>
                <a:spcPts val="300"/>
              </a:spcAft>
            </a:pPr>
            <a:r>
              <a:rPr lang="en-CA" sz="1100" dirty="0" smtClean="0">
                <a:latin typeface="Arial" panose="020B0604020202020204" pitchFamily="34" charset="0"/>
                <a:cs typeface="Arial" panose="020B0604020202020204" pitchFamily="34" charset="0"/>
              </a:rPr>
              <a:t>There is no upper age limit for enrollment in this study.</a:t>
            </a:r>
            <a:endParaRPr lang="en-CA" sz="1100" b="1" dirty="0" smtClean="0">
              <a:latin typeface="Arial" panose="020B0604020202020204" pitchFamily="34" charset="0"/>
              <a:cs typeface="Arial" panose="020B0604020202020204" pitchFamily="34" charset="0"/>
            </a:endParaRPr>
          </a:p>
          <a:p>
            <a:pPr marL="88900">
              <a:spcAft>
                <a:spcPts val="300"/>
              </a:spcAft>
            </a:pPr>
            <a:endParaRPr lang="en-CA" sz="1100" b="1" dirty="0" smtClean="0">
              <a:latin typeface="Arial" panose="020B0604020202020204" pitchFamily="34" charset="0"/>
              <a:cs typeface="Arial" panose="020B0604020202020204" pitchFamily="34" charset="0"/>
            </a:endParaRPr>
          </a:p>
          <a:p>
            <a:pPr marL="88900">
              <a:spcAft>
                <a:spcPts val="300"/>
              </a:spcAft>
            </a:pPr>
            <a:r>
              <a:rPr lang="en-CA" sz="1100" b="1" dirty="0" smtClean="0">
                <a:latin typeface="Arial" panose="020B0604020202020204" pitchFamily="34" charset="0"/>
                <a:cs typeface="Arial" panose="020B0604020202020204" pitchFamily="34" charset="0"/>
              </a:rPr>
              <a:t>3</a:t>
            </a:r>
            <a:r>
              <a:rPr lang="en-CA" sz="1100" b="1" dirty="0">
                <a:latin typeface="Arial" panose="020B0604020202020204" pitchFamily="34" charset="0"/>
                <a:cs typeface="Arial" panose="020B0604020202020204" pitchFamily="34" charset="0"/>
              </a:rPr>
              <a:t>.</a:t>
            </a:r>
            <a:r>
              <a:rPr lang="en-CA" sz="1100" dirty="0">
                <a:latin typeface="Arial" panose="020B0604020202020204" pitchFamily="34" charset="0"/>
                <a:cs typeface="Arial" panose="020B0604020202020204" pitchFamily="34" charset="0"/>
              </a:rPr>
              <a:t> </a:t>
            </a:r>
            <a:r>
              <a:rPr lang="en-CA" sz="1100" b="1" dirty="0">
                <a:latin typeface="Arial" panose="020B0604020202020204" pitchFamily="34" charset="0"/>
                <a:cs typeface="Arial" panose="020B0604020202020204" pitchFamily="34" charset="0"/>
              </a:rPr>
              <a:t>Renal d</a:t>
            </a:r>
            <a:r>
              <a:rPr lang="en-CA" sz="1100" b="1" dirty="0" smtClean="0">
                <a:latin typeface="Arial" panose="020B0604020202020204" pitchFamily="34" charset="0"/>
                <a:cs typeface="Arial" panose="020B0604020202020204" pitchFamily="34" charset="0"/>
              </a:rPr>
              <a:t>ysfunction</a:t>
            </a:r>
            <a:r>
              <a:rPr lang="en-CA" sz="1100" dirty="0" smtClean="0">
                <a:latin typeface="Arial" panose="020B0604020202020204" pitchFamily="34" charset="0"/>
                <a:cs typeface="Arial" panose="020B0604020202020204" pitchFamily="34" charset="0"/>
              </a:rPr>
              <a:t>:</a:t>
            </a:r>
          </a:p>
          <a:p>
            <a:pPr marL="260350"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In patients </a:t>
            </a:r>
            <a:r>
              <a:rPr lang="en-CA" sz="1100" u="sng" dirty="0" smtClean="0">
                <a:latin typeface="Arial" panose="020B0604020202020204" pitchFamily="34" charset="0"/>
                <a:cs typeface="Arial" panose="020B0604020202020204" pitchFamily="34" charset="0"/>
              </a:rPr>
              <a:t>without</a:t>
            </a:r>
            <a:r>
              <a:rPr lang="en-CA" sz="1100" dirty="0" smtClean="0">
                <a:latin typeface="Arial" panose="020B0604020202020204" pitchFamily="34" charset="0"/>
                <a:cs typeface="Arial" panose="020B0604020202020204" pitchFamily="34" charset="0"/>
              </a:rPr>
              <a:t> known </a:t>
            </a:r>
            <a:r>
              <a:rPr lang="en-CA" sz="1100" dirty="0">
                <a:latin typeface="Arial" panose="020B0604020202020204" pitchFamily="34" charset="0"/>
                <a:cs typeface="Arial" panose="020B0604020202020204" pitchFamily="34" charset="0"/>
              </a:rPr>
              <a:t>renal disease, </a:t>
            </a:r>
            <a:r>
              <a:rPr lang="en-CA" sz="1100" dirty="0" smtClean="0">
                <a:latin typeface="Arial" panose="020B0604020202020204" pitchFamily="34" charset="0"/>
                <a:cs typeface="Arial" panose="020B0604020202020204" pitchFamily="34" charset="0"/>
              </a:rPr>
              <a:t>renal </a:t>
            </a:r>
            <a:r>
              <a:rPr lang="en-CA" sz="1100" dirty="0">
                <a:latin typeface="Arial" panose="020B0604020202020204" pitchFamily="34" charset="0"/>
                <a:cs typeface="Arial" panose="020B0604020202020204" pitchFamily="34" charset="0"/>
              </a:rPr>
              <a:t>dysfunction </a:t>
            </a:r>
            <a:r>
              <a:rPr lang="en-CA" sz="1100" dirty="0" smtClean="0">
                <a:latin typeface="Arial" panose="020B0604020202020204" pitchFamily="34" charset="0"/>
                <a:cs typeface="Arial" panose="020B0604020202020204" pitchFamily="34" charset="0"/>
              </a:rPr>
              <a:t>is defined as </a:t>
            </a:r>
            <a:r>
              <a:rPr lang="en-CA" sz="1100" u="sng" dirty="0" smtClean="0">
                <a:latin typeface="Arial" panose="020B0604020202020204" pitchFamily="34" charset="0"/>
                <a:cs typeface="Arial" panose="020B0604020202020204" pitchFamily="34" charset="0"/>
              </a:rPr>
              <a:t>at least one of the following</a:t>
            </a:r>
            <a:r>
              <a:rPr lang="en-CA" sz="1100" dirty="0" smtClean="0">
                <a:latin typeface="Arial" panose="020B0604020202020204" pitchFamily="34" charset="0"/>
                <a:cs typeface="Arial" panose="020B0604020202020204" pitchFamily="34" charset="0"/>
              </a:rPr>
              <a:t>:</a:t>
            </a:r>
          </a:p>
          <a:p>
            <a:pPr marL="717550" lvl="1"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a </a:t>
            </a:r>
            <a:r>
              <a:rPr lang="en-CA" sz="1100" dirty="0">
                <a:latin typeface="Arial" panose="020B0604020202020204" pitchFamily="34" charset="0"/>
                <a:cs typeface="Arial" panose="020B0604020202020204" pitchFamily="34" charset="0"/>
              </a:rPr>
              <a:t>serum creatinine &gt;171 </a:t>
            </a:r>
            <a:r>
              <a:rPr lang="en-US" sz="1100" dirty="0">
                <a:latin typeface="Arial" panose="020B0604020202020204" pitchFamily="34" charset="0"/>
                <a:cs typeface="Arial" panose="020B0604020202020204" pitchFamily="34" charset="0"/>
              </a:rPr>
              <a:t>μ</a:t>
            </a:r>
            <a:r>
              <a:rPr lang="en-CA" sz="1100" dirty="0" err="1" smtClean="0">
                <a:latin typeface="Arial" panose="020B0604020202020204" pitchFamily="34" charset="0"/>
                <a:cs typeface="Arial" panose="020B0604020202020204" pitchFamily="34" charset="0"/>
              </a:rPr>
              <a:t>mol</a:t>
            </a:r>
            <a:r>
              <a:rPr lang="en-CA" sz="1100" dirty="0" smtClean="0">
                <a:latin typeface="Arial" panose="020B0604020202020204" pitchFamily="34" charset="0"/>
                <a:cs typeface="Arial" panose="020B0604020202020204" pitchFamily="34" charset="0"/>
              </a:rPr>
              <a:t>/L </a:t>
            </a:r>
            <a:r>
              <a:rPr lang="en-CA" sz="1100" dirty="0">
                <a:latin typeface="Arial" panose="020B0604020202020204" pitchFamily="34" charset="0"/>
                <a:cs typeface="Arial" panose="020B0604020202020204" pitchFamily="34" charset="0"/>
              </a:rPr>
              <a:t>or </a:t>
            </a:r>
            <a:r>
              <a:rPr lang="en-CA" sz="1100" dirty="0" smtClean="0">
                <a:latin typeface="Arial" panose="020B0604020202020204" pitchFamily="34" charset="0"/>
                <a:cs typeface="Arial" panose="020B0604020202020204" pitchFamily="34" charset="0"/>
              </a:rPr>
              <a:t>&gt;1.93 mg/</a:t>
            </a:r>
            <a:r>
              <a:rPr lang="en-CA" sz="1100" dirty="0" err="1" smtClean="0">
                <a:latin typeface="Arial" panose="020B0604020202020204" pitchFamily="34" charset="0"/>
                <a:cs typeface="Arial" panose="020B0604020202020204" pitchFamily="34" charset="0"/>
              </a:rPr>
              <a:t>dL</a:t>
            </a:r>
            <a:endParaRPr lang="en-CA" sz="1100" dirty="0" smtClean="0">
              <a:latin typeface="Arial" panose="020B0604020202020204" pitchFamily="34" charset="0"/>
              <a:cs typeface="Arial" panose="020B0604020202020204" pitchFamily="34" charset="0"/>
            </a:endParaRPr>
          </a:p>
          <a:p>
            <a:pPr marL="717550" lvl="1"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a </a:t>
            </a:r>
            <a:r>
              <a:rPr lang="en-CA" sz="1100" dirty="0">
                <a:latin typeface="Arial" panose="020B0604020202020204" pitchFamily="34" charset="0"/>
                <a:cs typeface="Arial" panose="020B0604020202020204" pitchFamily="34" charset="0"/>
              </a:rPr>
              <a:t>urine output of less than 500 mL/last 24 hours (or 80 mL/last 4 hours if a 24 hour period of observation is not available). </a:t>
            </a:r>
          </a:p>
          <a:p>
            <a:pPr marL="260350"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In </a:t>
            </a:r>
            <a:r>
              <a:rPr lang="en-CA" sz="1100" dirty="0">
                <a:latin typeface="Arial" panose="020B0604020202020204" pitchFamily="34" charset="0"/>
                <a:cs typeface="Arial" panose="020B0604020202020204" pitchFamily="34" charset="0"/>
              </a:rPr>
              <a:t>patients </a:t>
            </a:r>
            <a:r>
              <a:rPr lang="en-CA" sz="1100" u="sng" dirty="0" smtClean="0">
                <a:latin typeface="Arial" panose="020B0604020202020204" pitchFamily="34" charset="0"/>
                <a:cs typeface="Arial" panose="020B0604020202020204" pitchFamily="34" charset="0"/>
              </a:rPr>
              <a:t>with</a:t>
            </a:r>
            <a:r>
              <a:rPr lang="en-CA" sz="1100" dirty="0" smtClean="0">
                <a:latin typeface="Arial" panose="020B0604020202020204" pitchFamily="34" charset="0"/>
                <a:cs typeface="Arial" panose="020B0604020202020204" pitchFamily="34" charset="0"/>
              </a:rPr>
              <a:t> acute on</a:t>
            </a:r>
            <a:r>
              <a:rPr lang="en-CA" sz="1100" dirty="0" smtClean="0">
                <a:solidFill>
                  <a:srgbClr val="C00000"/>
                </a:solidFill>
                <a:latin typeface="Arial" panose="020B0604020202020204" pitchFamily="34" charset="0"/>
                <a:cs typeface="Arial" panose="020B0604020202020204" pitchFamily="34" charset="0"/>
              </a:rPr>
              <a:t> </a:t>
            </a:r>
            <a:r>
              <a:rPr lang="en-CA" sz="1100" dirty="0" smtClean="0">
                <a:latin typeface="Arial" panose="020B0604020202020204" pitchFamily="34" charset="0"/>
                <a:cs typeface="Arial" panose="020B0604020202020204" pitchFamily="34" charset="0"/>
              </a:rPr>
              <a:t>chronic </a:t>
            </a:r>
            <a:r>
              <a:rPr lang="en-CA" sz="1100" dirty="0">
                <a:latin typeface="Arial" panose="020B0604020202020204" pitchFamily="34" charset="0"/>
                <a:cs typeface="Arial" panose="020B0604020202020204" pitchFamily="34" charset="0"/>
              </a:rPr>
              <a:t>renal failure (</a:t>
            </a:r>
            <a:r>
              <a:rPr lang="en-CA" sz="1100" dirty="0" smtClean="0">
                <a:latin typeface="Arial" panose="020B0604020202020204" pitchFamily="34" charset="0"/>
                <a:cs typeface="Arial" panose="020B0604020202020204" pitchFamily="34" charset="0"/>
              </a:rPr>
              <a:t>pre-dialysis), patients with </a:t>
            </a:r>
            <a:r>
              <a:rPr lang="en-CA" sz="1100" u="sng" dirty="0" smtClean="0">
                <a:latin typeface="Arial" panose="020B0604020202020204" pitchFamily="34" charset="0"/>
                <a:cs typeface="Arial" panose="020B0604020202020204" pitchFamily="34" charset="0"/>
              </a:rPr>
              <a:t>at least one of the following </a:t>
            </a:r>
            <a:r>
              <a:rPr lang="en-CA" sz="1100" dirty="0" smtClean="0">
                <a:latin typeface="Arial" panose="020B0604020202020204" pitchFamily="34" charset="0"/>
                <a:cs typeface="Arial" panose="020B0604020202020204" pitchFamily="34" charset="0"/>
              </a:rPr>
              <a:t>will be excluded:</a:t>
            </a:r>
          </a:p>
          <a:p>
            <a:pPr marL="717550" lvl="1"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an </a:t>
            </a:r>
            <a:r>
              <a:rPr lang="en-CA" sz="1100" dirty="0">
                <a:latin typeface="Arial" panose="020B0604020202020204" pitchFamily="34" charset="0"/>
                <a:cs typeface="Arial" panose="020B0604020202020204" pitchFamily="34" charset="0"/>
              </a:rPr>
              <a:t>absolute increase of &gt;80 </a:t>
            </a:r>
            <a:r>
              <a:rPr lang="en-US" sz="1100" dirty="0" smtClean="0">
                <a:latin typeface="Arial" panose="020B0604020202020204" pitchFamily="34" charset="0"/>
                <a:cs typeface="Arial" panose="020B0604020202020204" pitchFamily="34" charset="0"/>
              </a:rPr>
              <a:t>μ</a:t>
            </a:r>
            <a:r>
              <a:rPr lang="en-CA" sz="1100" dirty="0" err="1" smtClean="0">
                <a:latin typeface="Arial" panose="020B0604020202020204" pitchFamily="34" charset="0"/>
                <a:cs typeface="Arial" panose="020B0604020202020204" pitchFamily="34" charset="0"/>
              </a:rPr>
              <a:t>mol</a:t>
            </a:r>
            <a:r>
              <a:rPr lang="en-CA" sz="1100" dirty="0" smtClean="0">
                <a:latin typeface="Arial" panose="020B0604020202020204" pitchFamily="34" charset="0"/>
                <a:cs typeface="Arial" panose="020B0604020202020204" pitchFamily="34" charset="0"/>
              </a:rPr>
              <a:t>/L or &gt;0.9 mg/</a:t>
            </a:r>
            <a:r>
              <a:rPr lang="en-CA" sz="1100" dirty="0" err="1" smtClean="0">
                <a:latin typeface="Arial" panose="020B0604020202020204" pitchFamily="34" charset="0"/>
                <a:cs typeface="Arial" panose="020B0604020202020204" pitchFamily="34" charset="0"/>
              </a:rPr>
              <a:t>dL</a:t>
            </a:r>
            <a:r>
              <a:rPr lang="en-CA" sz="1100" dirty="0" smtClean="0">
                <a:latin typeface="Arial" panose="020B0604020202020204" pitchFamily="34" charset="0"/>
                <a:cs typeface="Arial" panose="020B0604020202020204" pitchFamily="34" charset="0"/>
              </a:rPr>
              <a:t> </a:t>
            </a:r>
            <a:r>
              <a:rPr lang="en-CA" sz="1100" dirty="0">
                <a:latin typeface="Arial" panose="020B0604020202020204" pitchFamily="34" charset="0"/>
                <a:cs typeface="Arial" panose="020B0604020202020204" pitchFamily="34" charset="0"/>
              </a:rPr>
              <a:t>from </a:t>
            </a:r>
            <a:r>
              <a:rPr lang="en-CA" sz="1100" dirty="0" smtClean="0">
                <a:latin typeface="Arial" panose="020B0604020202020204" pitchFamily="34" charset="0"/>
                <a:cs typeface="Arial" panose="020B0604020202020204" pitchFamily="34" charset="0"/>
              </a:rPr>
              <a:t>baseline or pre-admission creatinine</a:t>
            </a:r>
          </a:p>
          <a:p>
            <a:pPr marL="717550" lvl="1"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urine </a:t>
            </a:r>
            <a:r>
              <a:rPr lang="en-CA" sz="1100" dirty="0">
                <a:latin typeface="Arial" panose="020B0604020202020204" pitchFamily="34" charset="0"/>
                <a:cs typeface="Arial" panose="020B0604020202020204" pitchFamily="34" charset="0"/>
              </a:rPr>
              <a:t>output of &lt;500 mL/last 24 hours (or 80 mL/last 4 hours</a:t>
            </a:r>
            <a:r>
              <a:rPr lang="en-CA" sz="1100" dirty="0" smtClean="0">
                <a:latin typeface="Arial" panose="020B0604020202020204" pitchFamily="34" charset="0"/>
                <a:cs typeface="Arial" panose="020B0604020202020204" pitchFamily="34" charset="0"/>
              </a:rPr>
              <a:t>)  </a:t>
            </a:r>
          </a:p>
          <a:p>
            <a:pPr marL="260350" indent="-171450">
              <a:spcAft>
                <a:spcPts val="300"/>
              </a:spcAft>
              <a:buFont typeface="Arial" panose="020B0604020202020204" pitchFamily="34" charset="0"/>
              <a:buChar char="•"/>
            </a:pPr>
            <a:r>
              <a:rPr lang="en-CA" sz="1100" dirty="0" smtClean="0">
                <a:latin typeface="Arial" panose="020B0604020202020204" pitchFamily="34" charset="0"/>
                <a:cs typeface="Arial" panose="020B0604020202020204" pitchFamily="34" charset="0"/>
              </a:rPr>
              <a:t>Patients </a:t>
            </a:r>
            <a:r>
              <a:rPr lang="en-CA" sz="1100" dirty="0">
                <a:latin typeface="Arial" panose="020B0604020202020204" pitchFamily="34" charset="0"/>
                <a:cs typeface="Arial" panose="020B0604020202020204" pitchFamily="34" charset="0"/>
              </a:rPr>
              <a:t>with chronic renal failure on dialysis will be excluded.</a:t>
            </a:r>
          </a:p>
          <a:p>
            <a:pPr marL="88900">
              <a:spcAft>
                <a:spcPts val="300"/>
              </a:spcAft>
            </a:pPr>
            <a:endParaRPr lang="en-CA" sz="1100" dirty="0" smtClean="0">
              <a:latin typeface="Arial" panose="020B0604020202020204" pitchFamily="34" charset="0"/>
              <a:cs typeface="Arial" panose="020B0604020202020204" pitchFamily="34" charset="0"/>
            </a:endParaRPr>
          </a:p>
          <a:p>
            <a:pPr marL="88900">
              <a:spcAft>
                <a:spcPts val="300"/>
              </a:spcAft>
            </a:pPr>
            <a:r>
              <a:rPr lang="en-CA" sz="1100" b="1" dirty="0" smtClean="0">
                <a:latin typeface="Arial" panose="020B0604020202020204" pitchFamily="34" charset="0"/>
                <a:cs typeface="Arial" panose="020B0604020202020204" pitchFamily="34" charset="0"/>
              </a:rPr>
              <a:t>4</a:t>
            </a:r>
            <a:r>
              <a:rPr lang="en-CA" sz="1100" b="1" dirty="0">
                <a:latin typeface="Arial" panose="020B0604020202020204" pitchFamily="34" charset="0"/>
                <a:cs typeface="Arial" panose="020B0604020202020204" pitchFamily="34" charset="0"/>
              </a:rPr>
              <a:t>.</a:t>
            </a:r>
            <a:r>
              <a:rPr lang="en-CA" sz="1100" dirty="0">
                <a:latin typeface="Arial" panose="020B0604020202020204" pitchFamily="34" charset="0"/>
                <a:cs typeface="Arial" panose="020B0604020202020204" pitchFamily="34" charset="0"/>
              </a:rPr>
              <a:t> </a:t>
            </a:r>
            <a:r>
              <a:rPr lang="en-CA" sz="1100" b="1" dirty="0">
                <a:latin typeface="Arial" panose="020B0604020202020204" pitchFamily="34" charset="0"/>
                <a:cs typeface="Arial" panose="020B0604020202020204" pitchFamily="34" charset="0"/>
              </a:rPr>
              <a:t>Liver </a:t>
            </a:r>
            <a:r>
              <a:rPr lang="en-CA" sz="1100" b="1" dirty="0" smtClean="0">
                <a:latin typeface="Arial" panose="020B0604020202020204" pitchFamily="34" charset="0"/>
                <a:cs typeface="Arial" panose="020B0604020202020204" pitchFamily="34" charset="0"/>
              </a:rPr>
              <a:t>cirrhosis</a:t>
            </a:r>
          </a:p>
          <a:p>
            <a:pPr marL="88900">
              <a:spcAft>
                <a:spcPts val="300"/>
              </a:spcAft>
            </a:pPr>
            <a:r>
              <a:rPr lang="en-CA" sz="1100" dirty="0" smtClean="0">
                <a:latin typeface="Arial" panose="020B0604020202020204" pitchFamily="34" charset="0"/>
                <a:cs typeface="Arial" panose="020B0604020202020204" pitchFamily="34" charset="0"/>
              </a:rPr>
              <a:t>Child-Pugh </a:t>
            </a:r>
            <a:r>
              <a:rPr lang="en-CA" sz="1100" dirty="0">
                <a:latin typeface="Arial" panose="020B0604020202020204" pitchFamily="34" charset="0"/>
                <a:cs typeface="Arial" panose="020B0604020202020204" pitchFamily="34" charset="0"/>
              </a:rPr>
              <a:t>Class C liver disease (see chart </a:t>
            </a:r>
            <a:r>
              <a:rPr lang="en-CA" sz="1100" dirty="0" smtClean="0">
                <a:latin typeface="Arial" panose="020B0604020202020204" pitchFamily="34" charset="0"/>
                <a:cs typeface="Arial" panose="020B0604020202020204" pitchFamily="34" charset="0"/>
              </a:rPr>
              <a:t>below for information on calculating Child-Pugh Class)</a:t>
            </a:r>
          </a:p>
          <a:p>
            <a:pPr marL="88900">
              <a:spcAft>
                <a:spcPts val="300"/>
              </a:spcAft>
            </a:pPr>
            <a:endParaRPr lang="en-CA" sz="1100" dirty="0" smtClean="0">
              <a:latin typeface="Arial" panose="020B0604020202020204" pitchFamily="34" charset="0"/>
              <a:cs typeface="Arial" panose="020B0604020202020204" pitchFamily="34" charset="0"/>
            </a:endParaRPr>
          </a:p>
          <a:p>
            <a:pPr marL="88900">
              <a:spcAft>
                <a:spcPts val="300"/>
              </a:spcAft>
            </a:pPr>
            <a:endParaRPr lang="en-CA" sz="1100" dirty="0">
              <a:latin typeface="Arial" panose="020B0604020202020204" pitchFamily="34" charset="0"/>
              <a:cs typeface="Arial" panose="020B0604020202020204" pitchFamily="34" charset="0"/>
            </a:endParaRPr>
          </a:p>
          <a:p>
            <a:pPr marL="88900">
              <a:spcAft>
                <a:spcPts val="300"/>
              </a:spcAft>
            </a:pPr>
            <a:r>
              <a:rPr lang="en-CA" sz="1100" b="1" dirty="0">
                <a:latin typeface="Arial" panose="020B0604020202020204" pitchFamily="34" charset="0"/>
                <a:cs typeface="Arial" panose="020B0604020202020204" pitchFamily="34" charset="0"/>
              </a:rPr>
              <a:t>  </a:t>
            </a:r>
            <a:endParaRPr lang="en-CA" sz="1100" dirty="0" smtClean="0">
              <a:latin typeface="Arial" panose="020B0604020202020204" pitchFamily="34" charset="0"/>
              <a:cs typeface="Arial" panose="020B0604020202020204" pitchFamily="34" charset="0"/>
            </a:endParaRPr>
          </a:p>
          <a:p>
            <a:pPr marL="88900">
              <a:spcAft>
                <a:spcPts val="300"/>
              </a:spcAft>
            </a:pPr>
            <a:r>
              <a:rPr lang="en-CA" sz="1100" b="1" dirty="0" smtClean="0">
                <a:latin typeface="Arial Narrow" pitchFamily="34" charset="0"/>
                <a:cs typeface="Arial" pitchFamily="34" charset="0"/>
              </a:rPr>
              <a:t> </a:t>
            </a:r>
            <a:endParaRPr lang="en-CA" sz="1100" dirty="0" smtClean="0">
              <a:latin typeface="Arial Narrow" pitchFamily="34" charset="0"/>
              <a:cs typeface="Arial" pitchFamily="34" charset="0"/>
            </a:endParaRPr>
          </a:p>
          <a:p>
            <a:pPr marL="88900">
              <a:spcAft>
                <a:spcPts val="300"/>
              </a:spcAft>
            </a:pPr>
            <a:r>
              <a:rPr lang="en-CA" sz="1100" b="1" dirty="0">
                <a:latin typeface="Arial Narrow" pitchFamily="34" charset="0"/>
                <a:cs typeface="Arial" pitchFamily="34" charset="0"/>
              </a:rPr>
              <a:t> </a:t>
            </a:r>
            <a:endParaRPr lang="en-CA" sz="1100" dirty="0">
              <a:latin typeface="Arial Narrow" pitchFamily="34" charset="0"/>
              <a:cs typeface="Arial" pitchFamily="34" charset="0"/>
            </a:endParaRPr>
          </a:p>
          <a:p>
            <a:pPr marL="88900">
              <a:spcAft>
                <a:spcPts val="300"/>
              </a:spcAft>
            </a:pPr>
            <a:r>
              <a:rPr lang="en-CA" sz="1100" b="1" dirty="0">
                <a:latin typeface="Arial Narrow" pitchFamily="34" charset="0"/>
                <a:cs typeface="Arial" pitchFamily="34" charset="0"/>
              </a:rPr>
              <a:t> </a:t>
            </a:r>
            <a:endParaRPr lang="en-CA" sz="1100" dirty="0">
              <a:latin typeface="Arial Narrow" pitchFamily="34" charset="0"/>
              <a:cs typeface="Arial" pitchFamily="34" charset="0"/>
            </a:endParaRPr>
          </a:p>
          <a:p>
            <a:pPr marL="88900">
              <a:spcAft>
                <a:spcPts val="300"/>
              </a:spcAft>
            </a:pPr>
            <a:r>
              <a:rPr lang="en-CA" sz="1100" b="1" dirty="0">
                <a:latin typeface="Arial Narrow" pitchFamily="34" charset="0"/>
                <a:cs typeface="Arial" pitchFamily="34" charset="0"/>
              </a:rPr>
              <a:t> </a:t>
            </a:r>
            <a:endParaRPr lang="en-CA" sz="1100" dirty="0">
              <a:latin typeface="Arial Narrow" pitchFamily="34" charset="0"/>
              <a:cs typeface="Arial" pitchFamily="34" charset="0"/>
            </a:endParaRPr>
          </a:p>
          <a:p>
            <a:pPr marL="88900">
              <a:spcAft>
                <a:spcPts val="300"/>
              </a:spcAft>
            </a:pPr>
            <a:r>
              <a:rPr lang="en-CA" sz="1100" b="1" dirty="0">
                <a:latin typeface="Arial Narrow" pitchFamily="34" charset="0"/>
                <a:cs typeface="Arial" pitchFamily="34" charset="0"/>
              </a:rPr>
              <a:t> </a:t>
            </a:r>
            <a:endParaRPr lang="en-CA" sz="1100" dirty="0">
              <a:latin typeface="Arial Narrow" pitchFamily="34" charset="0"/>
              <a:cs typeface="Arial" pitchFamily="34" charset="0"/>
            </a:endParaRPr>
          </a:p>
          <a:p>
            <a:pPr marL="88900">
              <a:spcAft>
                <a:spcPts val="300"/>
              </a:spcAft>
            </a:pPr>
            <a:r>
              <a:rPr lang="en-CA" sz="1100" b="1" dirty="0">
                <a:latin typeface="Arial Narrow" pitchFamily="34" charset="0"/>
                <a:cs typeface="Arial" pitchFamily="34" charset="0"/>
              </a:rPr>
              <a:t> </a:t>
            </a:r>
            <a:endParaRPr lang="en-CA" sz="1100" b="1" dirty="0" smtClean="0">
              <a:latin typeface="Arial Narrow" pitchFamily="34" charset="0"/>
              <a:cs typeface="Arial" pitchFamily="34" charset="0"/>
            </a:endParaRPr>
          </a:p>
          <a:p>
            <a:pPr marL="88900">
              <a:spcAft>
                <a:spcPts val="300"/>
              </a:spcAft>
            </a:pPr>
            <a:endParaRPr lang="en-US" sz="1100" b="1" dirty="0" smtClean="0">
              <a:latin typeface="Arial Narrow" pitchFamily="34" charset="0"/>
              <a:cs typeface="Arial" pitchFamily="34" charset="0"/>
            </a:endParaRPr>
          </a:p>
          <a:p>
            <a:pPr marL="88900">
              <a:spcAft>
                <a:spcPts val="300"/>
              </a:spcAft>
            </a:pPr>
            <a:endParaRPr lang="en-CA" sz="1600" dirty="0">
              <a:latin typeface="Arial Narrow" pitchFamily="34" charset="0"/>
              <a:cs typeface="Arial" pitchFamily="34" charset="0"/>
            </a:endParaRPr>
          </a:p>
          <a:p>
            <a:pPr marL="88900">
              <a:spcAft>
                <a:spcPts val="300"/>
              </a:spcAft>
            </a:pPr>
            <a:endParaRPr lang="en-CA" sz="1100" b="1" dirty="0" smtClean="0">
              <a:latin typeface="Arial Narrow" pitchFamily="34" charset="0"/>
              <a:cs typeface="Arial" pitchFamily="34" charset="0"/>
            </a:endParaRPr>
          </a:p>
        </p:txBody>
      </p:sp>
      <p:sp>
        <p:nvSpPr>
          <p:cNvPr id="36021" name="Text Box 181"/>
          <p:cNvSpPr txBox="1">
            <a:spLocks noChangeArrowheads="1"/>
          </p:cNvSpPr>
          <p:nvPr/>
        </p:nvSpPr>
        <p:spPr bwMode="auto">
          <a:xfrm>
            <a:off x="184732" y="6228184"/>
            <a:ext cx="2063540" cy="158417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CA"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Child-Pugh Class C score is obtained by adding the points for all 5 criteria in this table.</a:t>
            </a:r>
          </a:p>
          <a:p>
            <a:pPr marL="0" marR="0" lvl="0" indent="0" algn="l" defTabSz="914400" rtl="0" eaLnBrk="1" fontAlgn="base" latinLnBrk="0" hangingPunct="1">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Any patient having a score of </a:t>
            </a:r>
          </a:p>
          <a:p>
            <a:pPr marL="0" marR="0" lvl="0" indent="0" algn="l" defTabSz="914400" rtl="0" eaLnBrk="1" fontAlgn="base" latinLnBrk="0" hangingPunct="1">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 – 15 falls into Group C (severe hepatic impairment)</a:t>
            </a:r>
            <a:r>
              <a:rPr kumimoji="0" lang="en-CA" sz="11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a:t>
            </a:r>
            <a:r>
              <a:rPr kumimoji="0" lang="en-CA"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which would be considered exclusion for this study.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800" b="0" i="0" u="none" strike="noStrike" cap="none" normalizeH="0" baseline="0" dirty="0" smtClean="0">
              <a:ln>
                <a:noFill/>
              </a:ln>
              <a:solidFill>
                <a:schemeClr val="tx1"/>
              </a:solidFill>
              <a:effectLst/>
              <a:latin typeface="Arial Narrow" pitchFamily="34" charset="0"/>
              <a:cs typeface="Arial" pitchFamily="34" charset="0"/>
            </a:endParaRPr>
          </a:p>
        </p:txBody>
      </p:sp>
      <p:graphicFrame>
        <p:nvGraphicFramePr>
          <p:cNvPr id="136" name="Table 135"/>
          <p:cNvGraphicFramePr>
            <a:graphicFrameLocks noGrp="1"/>
          </p:cNvGraphicFramePr>
          <p:nvPr>
            <p:extLst>
              <p:ext uri="{D42A27DB-BD31-4B8C-83A1-F6EECF244321}">
                <p14:modId xmlns:p14="http://schemas.microsoft.com/office/powerpoint/2010/main" val="4238155287"/>
              </p:ext>
            </p:extLst>
          </p:nvPr>
        </p:nvGraphicFramePr>
        <p:xfrm>
          <a:off x="2383518" y="6245014"/>
          <a:ext cx="4189421" cy="2481284"/>
        </p:xfrm>
        <a:graphic>
          <a:graphicData uri="http://schemas.openxmlformats.org/drawingml/2006/table">
            <a:tbl>
              <a:tblPr/>
              <a:tblGrid>
                <a:gridCol w="1247412"/>
                <a:gridCol w="941443"/>
                <a:gridCol w="1059123"/>
                <a:gridCol w="941443"/>
              </a:tblGrid>
              <a:tr h="179616">
                <a:tc rowSpan="2">
                  <a:txBody>
                    <a:bodyPr/>
                    <a:lstStyle/>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Clinical and Lab Criteria</a:t>
                      </a:r>
                      <a:r>
                        <a:rPr lang="en-CA" sz="1100" kern="1400" dirty="0">
                          <a:solidFill>
                            <a:srgbClr val="000000"/>
                          </a:solidFill>
                          <a:latin typeface="Arial" pitchFamily="34" charset="0"/>
                          <a:cs typeface="Arial" pitchFamily="34" charset="0"/>
                        </a:rPr>
                        <a:t> </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3">
                  <a:txBody>
                    <a:bodyPr/>
                    <a:lstStyle/>
                    <a:p>
                      <a:pPr marR="0" indent="0" algn="ctr" rtl="0">
                        <a:spcBef>
                          <a:spcPts val="0"/>
                        </a:spcBef>
                        <a:spcAft>
                          <a:spcPts val="0"/>
                        </a:spcAft>
                      </a:pPr>
                      <a:r>
                        <a:rPr lang="en-CA" sz="1100" b="1" kern="1400" dirty="0">
                          <a:solidFill>
                            <a:srgbClr val="000000"/>
                          </a:solidFill>
                          <a:latin typeface="Arial" pitchFamily="34" charset="0"/>
                          <a:cs typeface="Arial" pitchFamily="34" charset="0"/>
                        </a:rPr>
                        <a:t>Points assigned</a:t>
                      </a:r>
                      <a:endParaRPr lang="en-CA" sz="1100" kern="1400" dirty="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r>
              <a:tr h="180424">
                <a:tc vMerge="1">
                  <a:txBody>
                    <a:bodyPr/>
                    <a:lstStyle/>
                    <a:p>
                      <a:pPr marR="0" indent="0" algn="l" rtl="0">
                        <a:spcBef>
                          <a:spcPts val="0"/>
                        </a:spcBef>
                        <a:spcAft>
                          <a:spcPts val="0"/>
                        </a:spcAft>
                      </a:pPr>
                      <a:endParaRPr lang="en-CA" sz="1000" kern="1400" dirty="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CA" sz="1100" b="1" kern="1400" dirty="0">
                          <a:solidFill>
                            <a:srgbClr val="000000"/>
                          </a:solidFill>
                          <a:latin typeface="Arial" pitchFamily="34" charset="0"/>
                          <a:cs typeface="Arial" pitchFamily="34" charset="0"/>
                        </a:rPr>
                        <a:t>1</a:t>
                      </a:r>
                      <a:endParaRPr lang="en-CA" sz="1100" kern="1400" dirty="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CA" sz="1100" b="1" kern="1400" dirty="0">
                          <a:solidFill>
                            <a:srgbClr val="000000"/>
                          </a:solidFill>
                          <a:latin typeface="Arial" pitchFamily="34" charset="0"/>
                          <a:cs typeface="Arial" pitchFamily="34" charset="0"/>
                        </a:rPr>
                        <a:t>2</a:t>
                      </a:r>
                      <a:endParaRPr lang="en-CA" sz="11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CA" sz="1100" b="1" kern="1400" dirty="0">
                          <a:solidFill>
                            <a:srgbClr val="000000"/>
                          </a:solidFill>
                          <a:latin typeface="Arial" pitchFamily="34" charset="0"/>
                          <a:cs typeface="Arial" pitchFamily="34" charset="0"/>
                        </a:rPr>
                        <a:t>3</a:t>
                      </a:r>
                      <a:endParaRPr lang="en-CA" sz="1100" kern="1400" dirty="0">
                        <a:solidFill>
                          <a:srgbClr val="000000"/>
                        </a:solidFill>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4110">
                <a:tc>
                  <a:txBody>
                    <a:bodyPr/>
                    <a:lstStyle/>
                    <a:p>
                      <a:pPr marR="0" indent="0" algn="l" rtl="0">
                        <a:spcBef>
                          <a:spcPts val="0"/>
                        </a:spcBef>
                        <a:spcAft>
                          <a:spcPts val="0"/>
                        </a:spcAft>
                      </a:pPr>
                      <a:r>
                        <a:rPr lang="fr-FR" sz="1100" b="1" kern="1400" dirty="0">
                          <a:solidFill>
                            <a:srgbClr val="000000"/>
                          </a:solidFill>
                          <a:latin typeface="Arial" pitchFamily="34" charset="0"/>
                          <a:cs typeface="Arial" pitchFamily="34" charset="0"/>
                        </a:rPr>
                        <a:t>Total </a:t>
                      </a:r>
                      <a:r>
                        <a:rPr lang="fr-FR" sz="1100" b="1" kern="1400" dirty="0" err="1">
                          <a:solidFill>
                            <a:srgbClr val="000000"/>
                          </a:solidFill>
                          <a:latin typeface="Arial" pitchFamily="34" charset="0"/>
                          <a:cs typeface="Arial" pitchFamily="34" charset="0"/>
                        </a:rPr>
                        <a:t>Bilirubin</a:t>
                      </a:r>
                      <a:endParaRPr lang="fr-FR" sz="1100" kern="1400" dirty="0">
                        <a:solidFill>
                          <a:srgbClr val="000000"/>
                        </a:solidFill>
                        <a:latin typeface="Arial" pitchFamily="34" charset="0"/>
                        <a:cs typeface="Arial" pitchFamily="34" charset="0"/>
                      </a:endParaRPr>
                    </a:p>
                    <a:p>
                      <a:pPr marR="0" indent="0" algn="l" rtl="0">
                        <a:spcBef>
                          <a:spcPts val="0"/>
                        </a:spcBef>
                        <a:spcAft>
                          <a:spcPts val="0"/>
                        </a:spcAft>
                      </a:pPr>
                      <a:r>
                        <a:rPr lang="fr-FR" sz="1100" kern="1400" dirty="0">
                          <a:solidFill>
                            <a:srgbClr val="000000"/>
                          </a:solidFill>
                          <a:latin typeface="Arial" pitchFamily="34" charset="0"/>
                          <a:cs typeface="Arial" pitchFamily="34" charset="0"/>
                        </a:rPr>
                        <a:t>SI </a:t>
                      </a:r>
                      <a:r>
                        <a:rPr lang="fr-FR" sz="1100" kern="1400" dirty="0" err="1">
                          <a:solidFill>
                            <a:srgbClr val="000000"/>
                          </a:solidFill>
                          <a:latin typeface="Arial" pitchFamily="34" charset="0"/>
                          <a:cs typeface="Arial" pitchFamily="34" charset="0"/>
                        </a:rPr>
                        <a:t>units</a:t>
                      </a:r>
                      <a:endParaRPr lang="fr-FR" sz="1100" kern="1400" dirty="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fr-CA" sz="1100" kern="1400" dirty="0">
                          <a:solidFill>
                            <a:srgbClr val="000000"/>
                          </a:solidFill>
                          <a:latin typeface="Arial" pitchFamily="34" charset="0"/>
                          <a:cs typeface="Arial" pitchFamily="34" charset="0"/>
                        </a:rPr>
                        <a:t>&lt; 2mg/</a:t>
                      </a:r>
                      <a:r>
                        <a:rPr lang="fr-CA" sz="1100" kern="1400" dirty="0" err="1">
                          <a:solidFill>
                            <a:srgbClr val="000000"/>
                          </a:solidFill>
                          <a:latin typeface="Arial" pitchFamily="34" charset="0"/>
                          <a:cs typeface="Arial" pitchFamily="34" charset="0"/>
                        </a:rPr>
                        <a:t>dL</a:t>
                      </a:r>
                      <a:r>
                        <a:rPr lang="fr-CA" sz="1100" kern="1400" dirty="0">
                          <a:solidFill>
                            <a:srgbClr val="000000"/>
                          </a:solidFill>
                          <a:latin typeface="Arial" pitchFamily="34" charset="0"/>
                          <a:cs typeface="Arial" pitchFamily="34" charset="0"/>
                        </a:rPr>
                        <a:t> </a:t>
                      </a:r>
                      <a:r>
                        <a:rPr lang="fr-CA" sz="1100" kern="1400" dirty="0" smtClean="0">
                          <a:solidFill>
                            <a:srgbClr val="000000"/>
                          </a:solidFill>
                          <a:latin typeface="Arial" pitchFamily="34" charset="0"/>
                          <a:cs typeface="Arial" pitchFamily="34" charset="0"/>
                        </a:rPr>
                        <a:t>or</a:t>
                      </a:r>
                      <a:endParaRPr lang="fr-CA" sz="1100" kern="1400" dirty="0">
                        <a:solidFill>
                          <a:srgbClr val="000000"/>
                        </a:solidFill>
                        <a:latin typeface="Arial" pitchFamily="34" charset="0"/>
                        <a:cs typeface="Arial" pitchFamily="34" charset="0"/>
                      </a:endParaRPr>
                    </a:p>
                    <a:p>
                      <a:pPr marR="0" indent="0" algn="l" rtl="0">
                        <a:spcBef>
                          <a:spcPts val="0"/>
                        </a:spcBef>
                        <a:spcAft>
                          <a:spcPts val="0"/>
                        </a:spcAft>
                      </a:pPr>
                      <a:r>
                        <a:rPr lang="fr-CA" sz="1100" kern="1400" dirty="0">
                          <a:solidFill>
                            <a:srgbClr val="000000"/>
                          </a:solidFill>
                          <a:latin typeface="Arial" pitchFamily="34" charset="0"/>
                          <a:cs typeface="Arial" pitchFamily="34" charset="0"/>
                        </a:rPr>
                        <a:t>&lt; 34 </a:t>
                      </a:r>
                      <a:r>
                        <a:rPr lang="el-GR" sz="1100" kern="1400" dirty="0">
                          <a:solidFill>
                            <a:srgbClr val="000000"/>
                          </a:solidFill>
                          <a:latin typeface="Arial" pitchFamily="34" charset="0"/>
                          <a:cs typeface="Arial" pitchFamily="34" charset="0"/>
                        </a:rPr>
                        <a:t>μ</a:t>
                      </a:r>
                      <a:r>
                        <a:rPr lang="fr-CA" sz="1100" kern="1400" dirty="0">
                          <a:solidFill>
                            <a:srgbClr val="000000"/>
                          </a:solidFill>
                          <a:latin typeface="Arial" pitchFamily="34" charset="0"/>
                          <a:cs typeface="Arial" pitchFamily="34" charset="0"/>
                        </a:rPr>
                        <a:t>mol/L</a:t>
                      </a: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a:solidFill>
                            <a:srgbClr val="000000"/>
                          </a:solidFill>
                          <a:latin typeface="Arial" pitchFamily="34" charset="0"/>
                          <a:cs typeface="Arial" pitchFamily="34" charset="0"/>
                        </a:rPr>
                        <a:t>2 - 3 mg/dL or</a:t>
                      </a:r>
                    </a:p>
                    <a:p>
                      <a:pPr marR="0" indent="0" algn="l" rtl="0">
                        <a:spcBef>
                          <a:spcPts val="0"/>
                        </a:spcBef>
                        <a:spcAft>
                          <a:spcPts val="0"/>
                        </a:spcAft>
                      </a:pPr>
                      <a:r>
                        <a:rPr lang="en-CA" sz="1100" kern="1400">
                          <a:solidFill>
                            <a:srgbClr val="000000"/>
                          </a:solidFill>
                          <a:latin typeface="Arial" pitchFamily="34" charset="0"/>
                          <a:cs typeface="Arial" pitchFamily="34" charset="0"/>
                        </a:rPr>
                        <a:t>34 – 51 μmol/L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a:solidFill>
                            <a:srgbClr val="000000"/>
                          </a:solidFill>
                          <a:latin typeface="Arial" pitchFamily="34" charset="0"/>
                          <a:cs typeface="Arial" pitchFamily="34" charset="0"/>
                        </a:rPr>
                        <a:t>&gt; 3 mg/dL or</a:t>
                      </a:r>
                    </a:p>
                    <a:p>
                      <a:pPr marR="0" indent="0" algn="l" rtl="0">
                        <a:spcBef>
                          <a:spcPts val="0"/>
                        </a:spcBef>
                        <a:spcAft>
                          <a:spcPts val="0"/>
                        </a:spcAft>
                      </a:pPr>
                      <a:r>
                        <a:rPr lang="en-CA" sz="1100" kern="1400">
                          <a:solidFill>
                            <a:srgbClr val="000000"/>
                          </a:solidFill>
                          <a:latin typeface="Arial" pitchFamily="34" charset="0"/>
                          <a:cs typeface="Arial" pitchFamily="34" charset="0"/>
                        </a:rPr>
                        <a:t>&gt; 51  μmol/L</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1496">
                <a:tc>
                  <a:txBody>
                    <a:bodyPr/>
                    <a:lstStyle/>
                    <a:p>
                      <a:pPr marR="0" indent="0" algn="l" rtl="0">
                        <a:spcBef>
                          <a:spcPts val="0"/>
                        </a:spcBef>
                        <a:spcAft>
                          <a:spcPts val="0"/>
                        </a:spcAft>
                      </a:pPr>
                      <a:r>
                        <a:rPr lang="fr-CA" sz="1100" b="1" kern="1400">
                          <a:solidFill>
                            <a:srgbClr val="000000"/>
                          </a:solidFill>
                          <a:latin typeface="Arial" pitchFamily="34" charset="0"/>
                          <a:cs typeface="Arial" pitchFamily="34" charset="0"/>
                        </a:rPr>
                        <a:t>Serum Albumin</a:t>
                      </a:r>
                      <a:endParaRPr lang="fr-CA" sz="1100" kern="1400">
                        <a:solidFill>
                          <a:srgbClr val="000000"/>
                        </a:solidFill>
                        <a:latin typeface="Arial" pitchFamily="34" charset="0"/>
                        <a:cs typeface="Arial" pitchFamily="34" charset="0"/>
                      </a:endParaRPr>
                    </a:p>
                    <a:p>
                      <a:pPr marR="0" indent="0" algn="l" rtl="0">
                        <a:spcBef>
                          <a:spcPts val="0"/>
                        </a:spcBef>
                        <a:spcAft>
                          <a:spcPts val="0"/>
                        </a:spcAft>
                      </a:pPr>
                      <a:r>
                        <a:rPr lang="fr-CA" sz="1100" kern="1400">
                          <a:solidFill>
                            <a:srgbClr val="000000"/>
                          </a:solidFill>
                          <a:latin typeface="Arial" pitchFamily="34" charset="0"/>
                          <a:cs typeface="Arial" pitchFamily="34" charset="0"/>
                        </a:rPr>
                        <a:t>SI units</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&gt; 3.5 g/</a:t>
                      </a:r>
                      <a:r>
                        <a:rPr lang="en-CA" sz="1100" kern="1400" dirty="0" err="1">
                          <a:solidFill>
                            <a:srgbClr val="000000"/>
                          </a:solidFill>
                          <a:latin typeface="Arial" pitchFamily="34" charset="0"/>
                          <a:cs typeface="Arial" pitchFamily="34" charset="0"/>
                        </a:rPr>
                        <a:t>dL</a:t>
                      </a:r>
                      <a:r>
                        <a:rPr lang="en-CA" sz="1100" kern="1400" dirty="0">
                          <a:solidFill>
                            <a:srgbClr val="000000"/>
                          </a:solidFill>
                          <a:latin typeface="Arial" pitchFamily="34" charset="0"/>
                          <a:cs typeface="Arial" pitchFamily="34" charset="0"/>
                        </a:rPr>
                        <a:t> or</a:t>
                      </a:r>
                    </a:p>
                    <a:p>
                      <a:pPr marR="0" indent="0" algn="l" rtl="0">
                        <a:spcBef>
                          <a:spcPts val="0"/>
                        </a:spcBef>
                        <a:spcAft>
                          <a:spcPts val="0"/>
                        </a:spcAft>
                      </a:pPr>
                      <a:r>
                        <a:rPr lang="en-CA" sz="1100" kern="1400" dirty="0">
                          <a:solidFill>
                            <a:srgbClr val="000000"/>
                          </a:solidFill>
                          <a:latin typeface="Arial" pitchFamily="34" charset="0"/>
                          <a:cs typeface="Arial" pitchFamily="34" charset="0"/>
                        </a:rPr>
                        <a:t>&gt; 35 g/L</a:t>
                      </a: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nn-NO" sz="1100" kern="1400" dirty="0">
                          <a:solidFill>
                            <a:srgbClr val="000000"/>
                          </a:solidFill>
                          <a:latin typeface="Arial" pitchFamily="34" charset="0"/>
                          <a:cs typeface="Arial" pitchFamily="34" charset="0"/>
                        </a:rPr>
                        <a:t>2.8—3.5 g/dL </a:t>
                      </a:r>
                    </a:p>
                    <a:p>
                      <a:pPr marR="0" indent="0" algn="l" rtl="0">
                        <a:spcBef>
                          <a:spcPts val="0"/>
                        </a:spcBef>
                        <a:spcAft>
                          <a:spcPts val="0"/>
                        </a:spcAft>
                      </a:pPr>
                      <a:r>
                        <a:rPr lang="nn-NO" sz="1100" kern="1400" dirty="0">
                          <a:solidFill>
                            <a:srgbClr val="000000"/>
                          </a:solidFill>
                          <a:latin typeface="Arial" pitchFamily="34" charset="0"/>
                          <a:cs typeface="Arial" pitchFamily="34" charset="0"/>
                        </a:rPr>
                        <a:t>28 – 35 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a:solidFill>
                            <a:srgbClr val="000000"/>
                          </a:solidFill>
                          <a:latin typeface="Arial" pitchFamily="34" charset="0"/>
                          <a:cs typeface="Arial" pitchFamily="34" charset="0"/>
                        </a:rPr>
                        <a:t>&lt; 2.8 g/dL or</a:t>
                      </a:r>
                    </a:p>
                    <a:p>
                      <a:pPr marR="0" indent="0" algn="l" rtl="0">
                        <a:spcBef>
                          <a:spcPts val="0"/>
                        </a:spcBef>
                        <a:spcAft>
                          <a:spcPts val="0"/>
                        </a:spcAft>
                      </a:pPr>
                      <a:r>
                        <a:rPr lang="en-CA" sz="1100" kern="1400">
                          <a:solidFill>
                            <a:srgbClr val="000000"/>
                          </a:solidFill>
                          <a:latin typeface="Arial" pitchFamily="34" charset="0"/>
                          <a:cs typeface="Arial" pitchFamily="34" charset="0"/>
                        </a:rPr>
                        <a:t>&lt; 28  g/L</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04800">
                <a:tc>
                  <a:txBody>
                    <a:bodyPr/>
                    <a:lstStyle/>
                    <a:p>
                      <a:pPr marR="0" indent="0" algn="l" rtl="0">
                        <a:spcBef>
                          <a:spcPts val="0"/>
                        </a:spcBef>
                        <a:spcAft>
                          <a:spcPts val="0"/>
                        </a:spcAft>
                      </a:pPr>
                      <a:r>
                        <a:rPr lang="en-CA" sz="1100" b="1" kern="1400" dirty="0">
                          <a:solidFill>
                            <a:srgbClr val="000000"/>
                          </a:solidFill>
                          <a:latin typeface="Arial" pitchFamily="34" charset="0"/>
                          <a:cs typeface="Arial" pitchFamily="34" charset="0"/>
                        </a:rPr>
                        <a:t>Prothrombin </a:t>
                      </a:r>
                      <a:r>
                        <a:rPr lang="en-CA" sz="1100" b="1" kern="1400" dirty="0" smtClean="0">
                          <a:solidFill>
                            <a:srgbClr val="000000"/>
                          </a:solidFill>
                          <a:latin typeface="Arial" pitchFamily="34" charset="0"/>
                          <a:cs typeface="Arial" pitchFamily="34" charset="0"/>
                        </a:rPr>
                        <a:t>time</a:t>
                      </a:r>
                      <a:endParaRPr lang="en-CA" sz="1100" kern="1400" dirty="0" smtClean="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smtClean="0">
                          <a:solidFill>
                            <a:srgbClr val="000000"/>
                          </a:solidFill>
                          <a:latin typeface="Arial" pitchFamily="34" charset="0"/>
                          <a:cs typeface="Arial" pitchFamily="34" charset="0"/>
                        </a:rPr>
                        <a:t>or INR</a:t>
                      </a:r>
                      <a:endParaRPr lang="en-CA" sz="1100" kern="1400" dirty="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&lt; 4 seconds</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&lt; </a:t>
                      </a:r>
                      <a:r>
                        <a:rPr lang="en-CA" sz="1100" kern="1400" dirty="0">
                          <a:solidFill>
                            <a:srgbClr val="000000"/>
                          </a:solidFill>
                          <a:latin typeface="Arial" pitchFamily="34" charset="0"/>
                          <a:cs typeface="Arial" pitchFamily="34" charset="0"/>
                        </a:rPr>
                        <a:t>1.7</a:t>
                      </a: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4 – 6 seconds</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1.7 </a:t>
                      </a:r>
                      <a:r>
                        <a:rPr lang="en-CA" sz="1100" kern="1400" dirty="0">
                          <a:solidFill>
                            <a:srgbClr val="000000"/>
                          </a:solidFill>
                          <a:latin typeface="Arial" pitchFamily="34" charset="0"/>
                          <a:cs typeface="Arial" pitchFamily="34" charset="0"/>
                        </a:rPr>
                        <a:t>– 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&gt; 6 seconds</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&gt; </a:t>
                      </a:r>
                      <a:r>
                        <a:rPr lang="en-CA" sz="1100" kern="1400" dirty="0">
                          <a:solidFill>
                            <a:srgbClr val="000000"/>
                          </a:solidFill>
                          <a:latin typeface="Arial" pitchFamily="34" charset="0"/>
                          <a:cs typeface="Arial" pitchFamily="34" charset="0"/>
                        </a:rPr>
                        <a:t>2.3</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8600">
                <a:tc>
                  <a:txBody>
                    <a:bodyPr/>
                    <a:lstStyle/>
                    <a:p>
                      <a:pPr marR="0" indent="0" algn="l" rtl="0">
                        <a:spcBef>
                          <a:spcPts val="0"/>
                        </a:spcBef>
                        <a:spcAft>
                          <a:spcPts val="0"/>
                        </a:spcAft>
                      </a:pPr>
                      <a:r>
                        <a:rPr lang="en-CA" sz="1100" b="1" kern="1400">
                          <a:solidFill>
                            <a:srgbClr val="000000"/>
                          </a:solidFill>
                          <a:latin typeface="Arial" pitchFamily="34" charset="0"/>
                          <a:cs typeface="Arial" pitchFamily="34" charset="0"/>
                        </a:rPr>
                        <a:t>Ascites*</a:t>
                      </a:r>
                      <a:endParaRPr lang="en-CA" sz="1100" kern="140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Absent</a:t>
                      </a: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Slight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Moderate</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0028">
                <a:tc>
                  <a:txBody>
                    <a:bodyPr/>
                    <a:lstStyle/>
                    <a:p>
                      <a:pPr marR="0" indent="0" algn="l" rtl="0">
                        <a:spcBef>
                          <a:spcPts val="0"/>
                        </a:spcBef>
                        <a:spcAft>
                          <a:spcPts val="0"/>
                        </a:spcAft>
                      </a:pPr>
                      <a:r>
                        <a:rPr lang="en-CA" sz="1100" b="1" kern="1400">
                          <a:solidFill>
                            <a:srgbClr val="000000"/>
                          </a:solidFill>
                          <a:latin typeface="Arial" pitchFamily="34" charset="0"/>
                          <a:cs typeface="Arial" pitchFamily="34" charset="0"/>
                        </a:rPr>
                        <a:t>Encephalopathy</a:t>
                      </a:r>
                      <a:endParaRPr lang="en-CA" sz="1100" kern="1400">
                        <a:solidFill>
                          <a:srgbClr val="000000"/>
                        </a:solidFill>
                        <a:latin typeface="Arial" pitchFamily="34" charset="0"/>
                        <a:cs typeface="Arial" pitchFamily="34" charset="0"/>
                      </a:endParaRP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a:solidFill>
                            <a:srgbClr val="000000"/>
                          </a:solidFill>
                          <a:latin typeface="Arial" pitchFamily="34" charset="0"/>
                          <a:cs typeface="Arial" pitchFamily="34" charset="0"/>
                        </a:rPr>
                        <a:t>None</a:t>
                      </a:r>
                    </a:p>
                  </a:txBody>
                  <a:tcPr marL="68580" marR="68580" marT="0" marB="0">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Moderate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Severe</a:t>
                      </a:r>
                    </a:p>
                  </a:txBody>
                  <a:tcPr marL="68580" marR="68580" marT="0" marB="0">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85752">
                <a:tc gridSpan="4">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 Refer to ultrasound results</a:t>
                      </a:r>
                      <a:r>
                        <a:rPr lang="en-CA" sz="1100" kern="1400" dirty="0" smtClean="0">
                          <a:solidFill>
                            <a:srgbClr val="000000"/>
                          </a:solidFill>
                          <a:latin typeface="Arial" pitchFamily="34" charset="0"/>
                          <a:cs typeface="Arial" pitchFamily="34" charset="0"/>
                        </a:rPr>
                        <a:t>. </a:t>
                      </a:r>
                      <a:r>
                        <a:rPr lang="en-CA" sz="1100" kern="1400" dirty="0">
                          <a:solidFill>
                            <a:srgbClr val="000000"/>
                          </a:solidFill>
                          <a:latin typeface="Arial" pitchFamily="34" charset="0"/>
                          <a:cs typeface="Arial" pitchFamily="34" charset="0"/>
                        </a:rPr>
                        <a:t>If ascites </a:t>
                      </a:r>
                      <a:r>
                        <a:rPr lang="en-CA" sz="1100" kern="1400" dirty="0" smtClean="0">
                          <a:solidFill>
                            <a:srgbClr val="000000"/>
                          </a:solidFill>
                          <a:latin typeface="Arial" pitchFamily="34" charset="0"/>
                          <a:cs typeface="Arial" pitchFamily="34" charset="0"/>
                        </a:rPr>
                        <a:t>have been </a:t>
                      </a:r>
                      <a:r>
                        <a:rPr lang="en-CA" sz="1100" kern="1400" dirty="0">
                          <a:solidFill>
                            <a:srgbClr val="000000"/>
                          </a:solidFill>
                          <a:latin typeface="Arial" pitchFamily="34" charset="0"/>
                          <a:cs typeface="Arial" pitchFamily="34" charset="0"/>
                        </a:rPr>
                        <a:t>drained in the past, it should be considered Moderate.</a:t>
                      </a:r>
                    </a:p>
                  </a:txBody>
                  <a:tcPr marL="68580" marR="6858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
        <p:nvSpPr>
          <p:cNvPr id="137" name="Text Box 27"/>
          <p:cNvSpPr txBox="1">
            <a:spLocks noChangeArrowheads="1"/>
          </p:cNvSpPr>
          <p:nvPr/>
        </p:nvSpPr>
        <p:spPr bwMode="auto">
          <a:xfrm>
            <a:off x="0" y="474635"/>
            <a:ext cx="6858000" cy="3111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indent="185738"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Screening - </a:t>
            </a:r>
            <a:r>
              <a:rPr lang="en-US" sz="1400" dirty="0" smtClean="0">
                <a:latin typeface="Arial" pitchFamily="34" charset="0"/>
                <a:cs typeface="Arial" pitchFamily="34" charset="0"/>
              </a:rPr>
              <a:t>Ex</a:t>
            </a:r>
            <a:r>
              <a:rPr kumimoji="0" lang="en-US" sz="1400" b="0" i="0" u="none" strike="noStrike" cap="none" normalizeH="0" baseline="0" dirty="0" smtClean="0">
                <a:ln>
                  <a:noFill/>
                </a:ln>
                <a:solidFill>
                  <a:schemeClr val="tx1"/>
                </a:solidFill>
                <a:effectLst/>
                <a:latin typeface="Arial" pitchFamily="34" charset="0"/>
                <a:cs typeface="Arial" pitchFamily="34" charset="0"/>
              </a:rPr>
              <a:t>clusion Instructions (1/2)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2" name="Straight Connector 11"/>
          <p:cNvCxnSpPr/>
          <p:nvPr/>
        </p:nvCxnSpPr>
        <p:spPr>
          <a:xfrm>
            <a:off x="5144179" y="350773"/>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23" y="35496"/>
            <a:ext cx="1061275" cy="461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310" y="7812360"/>
            <a:ext cx="2123962" cy="600164"/>
          </a:xfrm>
          <a:prstGeom prst="rect">
            <a:avLst/>
          </a:prstGeom>
          <a:noFill/>
        </p:spPr>
        <p:txBody>
          <a:bodyPr wrap="square" rtlCol="0">
            <a:spAutoFit/>
          </a:bodyPr>
          <a:lstStyle/>
          <a:p>
            <a:pPr lvl="0" fontAlgn="base">
              <a:spcBef>
                <a:spcPct val="0"/>
              </a:spcBef>
              <a:spcAft>
                <a:spcPct val="0"/>
              </a:spcAft>
            </a:pPr>
            <a:r>
              <a:rPr lang="en-US" sz="1100" dirty="0">
                <a:latin typeface="Arial" panose="020B0604020202020204" pitchFamily="34" charset="0"/>
                <a:cs typeface="Arial" panose="020B0604020202020204" pitchFamily="34" charset="0"/>
              </a:rPr>
              <a:t>Class A:  </a:t>
            </a:r>
            <a:r>
              <a:rPr lang="en-US" sz="1100" dirty="0" smtClean="0">
                <a:latin typeface="Arial" panose="020B0604020202020204" pitchFamily="34" charset="0"/>
                <a:cs typeface="Arial" panose="020B0604020202020204" pitchFamily="34" charset="0"/>
              </a:rPr>
              <a:t>  5 </a:t>
            </a:r>
            <a:r>
              <a:rPr lang="en-US" sz="1100" dirty="0">
                <a:latin typeface="Arial" panose="020B0604020202020204" pitchFamily="34" charset="0"/>
                <a:cs typeface="Arial" panose="020B0604020202020204" pitchFamily="34" charset="0"/>
              </a:rPr>
              <a:t>– 6 points</a:t>
            </a:r>
          </a:p>
          <a:p>
            <a:pPr lvl="0" fontAlgn="base">
              <a:spcBef>
                <a:spcPct val="0"/>
              </a:spcBef>
              <a:spcAft>
                <a:spcPct val="0"/>
              </a:spcAft>
            </a:pPr>
            <a:r>
              <a:rPr lang="en-US" sz="1100" dirty="0">
                <a:latin typeface="Arial" panose="020B0604020202020204" pitchFamily="34" charset="0"/>
                <a:cs typeface="Arial" panose="020B0604020202020204" pitchFamily="34" charset="0"/>
              </a:rPr>
              <a:t>Class B:  </a:t>
            </a:r>
            <a:r>
              <a:rPr lang="en-US" sz="1100" dirty="0" smtClean="0">
                <a:latin typeface="Arial" panose="020B0604020202020204" pitchFamily="34" charset="0"/>
                <a:cs typeface="Arial" panose="020B0604020202020204" pitchFamily="34" charset="0"/>
              </a:rPr>
              <a:t>  7 </a:t>
            </a:r>
            <a:r>
              <a:rPr lang="en-US" sz="1100" dirty="0">
                <a:latin typeface="Arial" panose="020B0604020202020204" pitchFamily="34" charset="0"/>
                <a:cs typeface="Arial" panose="020B0604020202020204" pitchFamily="34" charset="0"/>
              </a:rPr>
              <a:t>– 9 points</a:t>
            </a:r>
          </a:p>
          <a:p>
            <a:pPr lvl="0" fontAlgn="base">
              <a:spcBef>
                <a:spcPct val="0"/>
              </a:spcBef>
              <a:spcAft>
                <a:spcPct val="0"/>
              </a:spcAft>
            </a:pPr>
            <a:r>
              <a:rPr lang="en-US" sz="1100" dirty="0">
                <a:latin typeface="Arial" panose="020B0604020202020204" pitchFamily="34" charset="0"/>
                <a:cs typeface="Arial" panose="020B0604020202020204" pitchFamily="34" charset="0"/>
              </a:rPr>
              <a:t>Class C:  10 – 15 </a:t>
            </a:r>
            <a:r>
              <a:rPr lang="en-US" sz="1100" dirty="0" smtClean="0">
                <a:latin typeface="Arial" panose="020B0604020202020204" pitchFamily="34" charset="0"/>
                <a:cs typeface="Arial" panose="020B0604020202020204" pitchFamily="34" charset="0"/>
              </a:rPr>
              <a:t>points</a:t>
            </a:r>
            <a:endParaRPr lang="en-CA" sz="1100" dirty="0">
              <a:latin typeface="Arial" panose="020B0604020202020204" pitchFamily="34" charset="0"/>
              <a:cs typeface="Arial" panose="020B0604020202020204" pitchFamily="34" charset="0"/>
            </a:endParaRPr>
          </a:p>
        </p:txBody>
      </p:sp>
      <p:sp>
        <p:nvSpPr>
          <p:cNvPr id="13"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a:t>
            </a:fld>
            <a:endParaRPr lang="en-C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5"/>
          <p:cNvSpPr txBox="1">
            <a:spLocks noChangeArrowheads="1"/>
          </p:cNvSpPr>
          <p:nvPr/>
        </p:nvSpPr>
        <p:spPr bwMode="auto">
          <a:xfrm>
            <a:off x="5450701" y="357156"/>
            <a:ext cx="1269146"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5" name="Straight Connector 14"/>
          <p:cNvCxnSpPr/>
          <p:nvPr/>
        </p:nvCxnSpPr>
        <p:spPr>
          <a:xfrm>
            <a:off x="5357826" y="357159"/>
            <a:ext cx="128588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7"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8"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9"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21"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86018"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pic>
        <p:nvPicPr>
          <p:cNvPr id="23"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100"/>
            <a:ext cx="1368152" cy="594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395"/>
          <p:cNvSpPr txBox="1">
            <a:spLocks noChangeArrowheads="1"/>
          </p:cNvSpPr>
          <p:nvPr/>
        </p:nvSpPr>
        <p:spPr bwMode="auto">
          <a:xfrm>
            <a:off x="188640" y="753666"/>
            <a:ext cx="6525368"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SF-36 (5/5)</a:t>
            </a:r>
            <a:endParaRPr lang="en-CA" sz="1600" dirty="0">
              <a:latin typeface="Arial Black"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812427660"/>
              </p:ext>
            </p:extLst>
          </p:nvPr>
        </p:nvGraphicFramePr>
        <p:xfrm>
          <a:off x="266969" y="1187624"/>
          <a:ext cx="6310980" cy="1524000"/>
        </p:xfrm>
        <a:graphic>
          <a:graphicData uri="http://schemas.openxmlformats.org/drawingml/2006/table">
            <a:tbl>
              <a:tblPr firstRow="1" bandRow="1">
                <a:tableStyleId>{5C22544A-7EE6-4342-B048-85BDC9FD1C3A}</a:tableStyleId>
              </a:tblPr>
              <a:tblGrid>
                <a:gridCol w="1051830"/>
                <a:gridCol w="1051830"/>
                <a:gridCol w="1051830"/>
                <a:gridCol w="1051830"/>
                <a:gridCol w="1051830"/>
                <a:gridCol w="1051830"/>
              </a:tblGrid>
              <a:tr h="370840">
                <a:tc gridSpan="6">
                  <a:txBody>
                    <a:bodyPr/>
                    <a:lstStyle/>
                    <a:p>
                      <a:r>
                        <a:rPr lang="en-US" sz="1100" b="0" kern="1200" dirty="0" smtClean="0">
                          <a:solidFill>
                            <a:schemeClr val="tx1"/>
                          </a:solidFill>
                          <a:effectLst/>
                          <a:latin typeface="Arial" panose="020B0604020202020204" pitchFamily="34" charset="0"/>
                          <a:ea typeface="+mn-ea"/>
                          <a:cs typeface="Arial" panose="020B0604020202020204" pitchFamily="34" charset="0"/>
                        </a:rPr>
                        <a:t>10.</a:t>
                      </a:r>
                      <a:r>
                        <a:rPr lang="en-US" sz="11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0" kern="1200" dirty="0" smtClean="0">
                          <a:solidFill>
                            <a:schemeClr val="tx1"/>
                          </a:solidFill>
                          <a:effectLst/>
                          <a:latin typeface="Arial" panose="020B0604020202020204" pitchFamily="34" charset="0"/>
                          <a:ea typeface="+mn-ea"/>
                          <a:cs typeface="Arial" panose="020B0604020202020204" pitchFamily="34" charset="0"/>
                        </a:rPr>
                        <a:t>During the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past 4 weeks</a:t>
                      </a:r>
                      <a:r>
                        <a:rPr lang="en-US" sz="1100" b="0" kern="1200" dirty="0" smtClean="0">
                          <a:solidFill>
                            <a:schemeClr val="tx1"/>
                          </a:solidFill>
                          <a:effectLst/>
                          <a:latin typeface="Arial" panose="020B0604020202020204" pitchFamily="34" charset="0"/>
                          <a:ea typeface="+mn-ea"/>
                          <a:cs typeface="Arial" panose="020B0604020202020204" pitchFamily="34" charset="0"/>
                        </a:rPr>
                        <a:t>, how much of the time has your </a:t>
                      </a:r>
                      <a:r>
                        <a:rPr lang="en-US" sz="1100" b="0" u="sng" kern="1200" dirty="0" smtClean="0">
                          <a:solidFill>
                            <a:schemeClr val="tx1"/>
                          </a:solidFill>
                          <a:effectLst/>
                          <a:latin typeface="Arial" panose="020B0604020202020204" pitchFamily="34" charset="0"/>
                          <a:ea typeface="+mn-ea"/>
                          <a:cs typeface="Arial" panose="020B0604020202020204" pitchFamily="34" charset="0"/>
                        </a:rPr>
                        <a:t>physical health or emotional problems</a:t>
                      </a:r>
                      <a:r>
                        <a:rPr lang="en-US" sz="1100" b="0" kern="1200" dirty="0" smtClean="0">
                          <a:solidFill>
                            <a:schemeClr val="tx1"/>
                          </a:solidFill>
                          <a:effectLst/>
                          <a:latin typeface="Arial" panose="020B0604020202020204" pitchFamily="34" charset="0"/>
                          <a:ea typeface="+mn-ea"/>
                          <a:cs typeface="Arial" panose="020B0604020202020204" pitchFamily="34" charset="0"/>
                        </a:rPr>
                        <a:t> interfered with your social activities (like visiting with friends, relatives, etc.)?	</a:t>
                      </a:r>
                      <a:endParaRPr lang="en-CA" sz="1100" b="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352">
                <a:tc>
                  <a:txBody>
                    <a:bodyPr/>
                    <a:lstStyle/>
                    <a:p>
                      <a:r>
                        <a:rPr lang="en-US" sz="1100" b="0" dirty="0" smtClean="0">
                          <a:solidFill>
                            <a:schemeClr val="tx1"/>
                          </a:solidFill>
                          <a:latin typeface="Arial" panose="020B0604020202020204" pitchFamily="34" charset="0"/>
                          <a:cs typeface="Arial" panose="020B0604020202020204" pitchFamily="34" charset="0"/>
                        </a:rPr>
                        <a:t>All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Most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Some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A little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0" dirty="0" smtClean="0">
                          <a:solidFill>
                            <a:schemeClr val="tx1"/>
                          </a:solidFill>
                          <a:latin typeface="Arial" panose="020B0604020202020204" pitchFamily="34" charset="0"/>
                          <a:cs typeface="Arial" panose="020B0604020202020204" pitchFamily="34" charset="0"/>
                        </a:rPr>
                        <a:t>None of the time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Not Done</a:t>
                      </a:r>
                      <a:endParaRPr lang="en-C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400" dirty="0" smtClean="0">
                        <a:solidFill>
                          <a:srgbClr val="000000"/>
                        </a:solidFill>
                        <a:latin typeface="Wingdings" pitchFamily="2" charset="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 </a:t>
                      </a:r>
                    </a:p>
                    <a:p>
                      <a:pPr marL="0" marR="0" indent="0" algn="ctr" defTabSz="914400" rtl="0" eaLnBrk="1" fontAlgn="auto" latinLnBrk="0" hangingPunct="1">
                        <a:lnSpc>
                          <a:spcPct val="100000"/>
                        </a:lnSpc>
                        <a:spcBef>
                          <a:spcPts val="0"/>
                        </a:spcBef>
                        <a:spcAft>
                          <a:spcPts val="0"/>
                        </a:spcAft>
                        <a:buClrTx/>
                        <a:buSzTx/>
                        <a:buFontTx/>
                        <a:buNone/>
                        <a:tabLst/>
                        <a:defRPr/>
                      </a:pPr>
                      <a:endParaRPr lang="en-CA" sz="11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02572762"/>
              </p:ext>
            </p:extLst>
          </p:nvPr>
        </p:nvGraphicFramePr>
        <p:xfrm>
          <a:off x="273186" y="2987824"/>
          <a:ext cx="6311628" cy="2113280"/>
        </p:xfrm>
        <a:graphic>
          <a:graphicData uri="http://schemas.openxmlformats.org/drawingml/2006/table">
            <a:tbl>
              <a:tblPr firstRow="1" bandRow="1">
                <a:tableStyleId>{5C22544A-7EE6-4342-B048-85BDC9FD1C3A}</a:tableStyleId>
              </a:tblPr>
              <a:tblGrid>
                <a:gridCol w="1859670"/>
                <a:gridCol w="741993"/>
                <a:gridCol w="741993"/>
                <a:gridCol w="741993"/>
                <a:gridCol w="741993"/>
                <a:gridCol w="741993"/>
                <a:gridCol w="741993"/>
              </a:tblGrid>
              <a:tr h="164251">
                <a:tc gridSpan="7">
                  <a:txBody>
                    <a:bodyPr/>
                    <a:lstStyle/>
                    <a:p>
                      <a:r>
                        <a:rPr lang="en-US" sz="1100" b="0" kern="1200" dirty="0" smtClean="0">
                          <a:solidFill>
                            <a:sysClr val="windowText" lastClr="000000"/>
                          </a:solidFill>
                          <a:effectLst/>
                          <a:latin typeface="Arial" panose="020B0604020202020204" pitchFamily="34" charset="0"/>
                          <a:ea typeface="+mn-ea"/>
                          <a:cs typeface="Arial" panose="020B0604020202020204" pitchFamily="34" charset="0"/>
                        </a:rPr>
                        <a:t>11.  How TRUE or FALSE is </a:t>
                      </a:r>
                      <a:r>
                        <a:rPr lang="en-US" sz="1100" b="0" u="sng" kern="1200" dirty="0" smtClean="0">
                          <a:solidFill>
                            <a:sysClr val="windowText" lastClr="000000"/>
                          </a:solidFill>
                          <a:effectLst/>
                          <a:latin typeface="Arial" panose="020B0604020202020204" pitchFamily="34" charset="0"/>
                          <a:ea typeface="+mn-ea"/>
                          <a:cs typeface="Arial" panose="020B0604020202020204" pitchFamily="34" charset="0"/>
                        </a:rPr>
                        <a:t>each</a:t>
                      </a:r>
                      <a:r>
                        <a:rPr lang="en-US" sz="1100" b="0" kern="1200" dirty="0" smtClean="0">
                          <a:solidFill>
                            <a:sysClr val="windowText" lastClr="000000"/>
                          </a:solidFill>
                          <a:effectLst/>
                          <a:latin typeface="Arial" panose="020B0604020202020204" pitchFamily="34" charset="0"/>
                          <a:ea typeface="+mn-ea"/>
                          <a:cs typeface="Arial" panose="020B0604020202020204" pitchFamily="34" charset="0"/>
                        </a:rPr>
                        <a:t> of the following statements is for you?</a:t>
                      </a:r>
                      <a:endParaRPr lang="en-CA" sz="1100" b="0" kern="1200" dirty="0">
                        <a:solidFill>
                          <a:sysClr val="windowText" lastClr="000000"/>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sz="11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spcAft>
                          <a:spcPts val="0"/>
                        </a:spcAft>
                      </a:pPr>
                      <a:r>
                        <a:rPr lang="en-US" sz="1100" b="0" dirty="0">
                          <a:solidFill>
                            <a:sysClr val="windowText" lastClr="000000"/>
                          </a:solidFill>
                          <a:effectLst/>
                          <a:latin typeface="Arial" panose="020B0604020202020204" pitchFamily="34" charset="0"/>
                          <a:ea typeface="Times New Roman"/>
                          <a:cs typeface="Arial" panose="020B0604020202020204" pitchFamily="34" charset="0"/>
                        </a:rPr>
                        <a:t> </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b="0" dirty="0" smtClean="0">
                          <a:solidFill>
                            <a:sysClr val="windowText" lastClr="000000"/>
                          </a:solidFill>
                          <a:effectLst/>
                          <a:latin typeface="Arial" panose="020B0604020202020204" pitchFamily="34" charset="0"/>
                          <a:ea typeface="Times New Roman"/>
                          <a:cs typeface="Arial" panose="020B0604020202020204" pitchFamily="34" charset="0"/>
                        </a:rPr>
                        <a:t>Definitely true</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b="0" dirty="0" smtClean="0">
                          <a:solidFill>
                            <a:sysClr val="windowText" lastClr="000000"/>
                          </a:solidFill>
                          <a:effectLst/>
                          <a:latin typeface="Arial" panose="020B0604020202020204" pitchFamily="34" charset="0"/>
                          <a:ea typeface="Times New Roman"/>
                          <a:cs typeface="Arial" panose="020B0604020202020204" pitchFamily="34" charset="0"/>
                        </a:rPr>
                        <a:t>Mostly true</a:t>
                      </a:r>
                      <a:endParaRPr lang="en-CA"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dirty="0" err="1" smtClean="0">
                          <a:effectLst/>
                          <a:latin typeface="Arial"/>
                          <a:ea typeface="Times New Roman"/>
                        </a:rPr>
                        <a:t>Don"t</a:t>
                      </a:r>
                      <a:r>
                        <a:rPr lang="en-US" sz="1100" dirty="0" smtClean="0">
                          <a:effectLst/>
                          <a:latin typeface="Arial"/>
                          <a:ea typeface="Times New Roman"/>
                        </a:rPr>
                        <a:t> know</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dirty="0" smtClean="0">
                          <a:effectLst/>
                          <a:latin typeface="Arial"/>
                          <a:ea typeface="Times New Roman"/>
                        </a:rPr>
                        <a:t>Mostly false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dirty="0" smtClean="0">
                          <a:effectLst/>
                          <a:latin typeface="Arial"/>
                          <a:ea typeface="Times New Roman"/>
                        </a:rPr>
                        <a:t>Definitely</a:t>
                      </a:r>
                      <a:r>
                        <a:rPr lang="en-US" sz="1100" baseline="0" dirty="0" smtClean="0">
                          <a:effectLst/>
                          <a:latin typeface="Arial"/>
                          <a:ea typeface="Times New Roman"/>
                        </a:rPr>
                        <a:t> false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100" dirty="0">
                          <a:effectLst/>
                          <a:latin typeface="Arial"/>
                          <a:ea typeface="Times New Roman"/>
                        </a:rPr>
                        <a:t>Not Done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a) I </a:t>
                      </a:r>
                      <a:r>
                        <a:rPr lang="en-US" sz="1100" dirty="0">
                          <a:effectLst/>
                          <a:latin typeface="Arial"/>
                          <a:ea typeface="Times New Roman"/>
                        </a:rPr>
                        <a:t>seems to get sick a little easier than  other people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b) I </a:t>
                      </a:r>
                      <a:r>
                        <a:rPr lang="en-US" sz="1100" dirty="0">
                          <a:effectLst/>
                          <a:latin typeface="Arial"/>
                          <a:ea typeface="Times New Roman"/>
                        </a:rPr>
                        <a:t>am as healthy as anyone I know</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c) I </a:t>
                      </a:r>
                      <a:r>
                        <a:rPr lang="en-US" sz="1100" dirty="0">
                          <a:effectLst/>
                          <a:latin typeface="Arial"/>
                          <a:ea typeface="Times New Roman"/>
                        </a:rPr>
                        <a:t>expect my health to get worse</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lvl="0" indent="0">
                        <a:spcAft>
                          <a:spcPts val="0"/>
                        </a:spcAft>
                        <a:buFont typeface="+mj-lt"/>
                        <a:buNone/>
                      </a:pPr>
                      <a:r>
                        <a:rPr lang="en-US" sz="1100" dirty="0" smtClean="0">
                          <a:effectLst/>
                          <a:latin typeface="Arial"/>
                          <a:ea typeface="Times New Roman"/>
                        </a:rPr>
                        <a:t>d) My </a:t>
                      </a:r>
                      <a:r>
                        <a:rPr lang="en-US" sz="1100" dirty="0">
                          <a:effectLst/>
                          <a:latin typeface="Arial"/>
                          <a:ea typeface="Times New Roman"/>
                        </a:rPr>
                        <a:t>health is excellent</a:t>
                      </a:r>
                      <a:endParaRPr lang="en-CA" sz="10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smtClean="0">
                          <a:solidFill>
                            <a:srgbClr val="000000"/>
                          </a:solidFill>
                          <a:latin typeface="Wingdings" pitchFamily="2" charset="2"/>
                          <a:cs typeface="Arial" pitchFamily="34" charset="0"/>
                        </a:rPr>
                        <a:t>o</a:t>
                      </a:r>
                      <a:endParaRPr lang="en-US" sz="1600" kern="1400" dirty="0" smtClean="0">
                        <a:solidFill>
                          <a:srgbClr val="000000"/>
                        </a:solidFill>
                        <a:latin typeface="Wingdings" pitchFamily="2" charset="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400" dirty="0" smtClean="0">
                          <a:solidFill>
                            <a:srgbClr val="000000"/>
                          </a:solidFill>
                          <a:latin typeface="Wingdings" pitchFamily="2" charset="2"/>
                          <a:cs typeface="Arial" pitchFamily="34"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23652" y="5472970"/>
            <a:ext cx="6120680" cy="646331"/>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Thank you for completing these questions!</a:t>
            </a:r>
            <a:endParaRPr lang="en-CA" dirty="0">
              <a:latin typeface="Arial" panose="020B0604020202020204" pitchFamily="34" charset="0"/>
              <a:cs typeface="Arial" panose="020B0604020202020204" pitchFamily="34" charset="0"/>
            </a:endParaRPr>
          </a:p>
          <a:p>
            <a:endParaRPr lang="en-CA" dirty="0"/>
          </a:p>
        </p:txBody>
      </p:sp>
      <p:sp>
        <p:nvSpPr>
          <p:cNvPr id="26"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60</a:t>
            </a:fld>
            <a:endParaRPr lang="en-C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4"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63" name="Text Box 395"/>
          <p:cNvSpPr txBox="1">
            <a:spLocks noChangeArrowheads="1"/>
          </p:cNvSpPr>
          <p:nvPr/>
        </p:nvSpPr>
        <p:spPr bwMode="auto">
          <a:xfrm>
            <a:off x="-24" y="857224"/>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US" sz="1600" b="1" kern="1400" dirty="0" smtClean="0">
                <a:solidFill>
                  <a:srgbClr val="000000"/>
                </a:solidFill>
                <a:latin typeface="Arial Black" pitchFamily="34" charset="0"/>
                <a:ea typeface="Times New Roman"/>
              </a:rPr>
              <a:t>Katz Index of Independence in Activities of Daily Living</a:t>
            </a:r>
            <a:endParaRPr lang="en-CA" sz="1600" kern="1400" dirty="0" smtClean="0">
              <a:solidFill>
                <a:srgbClr val="000000"/>
              </a:solidFill>
              <a:latin typeface="Arial Black" pitchFamily="34" charset="0"/>
              <a:ea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903"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78904"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099"/>
            <a:ext cx="1296144" cy="5636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917915642"/>
              </p:ext>
            </p:extLst>
          </p:nvPr>
        </p:nvGraphicFramePr>
        <p:xfrm>
          <a:off x="332656" y="1403649"/>
          <a:ext cx="6080760" cy="2797289"/>
        </p:xfrm>
        <a:graphic>
          <a:graphicData uri="http://schemas.openxmlformats.org/drawingml/2006/table">
            <a:tbl>
              <a:tblPr firstRow="1" firstCol="1" bandRow="1">
                <a:tableStyleId>{5C22544A-7EE6-4342-B048-85BDC9FD1C3A}</a:tableStyleId>
              </a:tblPr>
              <a:tblGrid>
                <a:gridCol w="2319020"/>
                <a:gridCol w="3761740"/>
              </a:tblGrid>
              <a:tr h="209425">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Was the ADL completed?</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222885" algn="l"/>
                          <a:tab pos="119824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Yes               </a:t>
                      </a: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No</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469">
                <a:tc>
                  <a:txBody>
                    <a:bodyPr/>
                    <a:lstStyle/>
                    <a:p>
                      <a:pPr>
                        <a:lnSpc>
                          <a:spcPct val="107000"/>
                        </a:lnSpc>
                        <a:spcAft>
                          <a:spcPts val="600"/>
                        </a:spcAft>
                      </a:pPr>
                      <a:r>
                        <a:rPr lang="en-US" sz="1100" b="0" dirty="0">
                          <a:solidFill>
                            <a:sysClr val="windowText" lastClr="000000"/>
                          </a:solidFill>
                          <a:effectLst/>
                          <a:latin typeface="Arial" panose="020B0604020202020204" pitchFamily="34" charset="0"/>
                          <a:cs typeface="Arial" panose="020B0604020202020204" pitchFamily="34" charset="0"/>
                        </a:rPr>
                        <a:t>If completed:</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Date ADL completed </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r>
                        <a:rPr lang="en-US" sz="1100" b="0" dirty="0" smtClean="0">
                          <a:solidFill>
                            <a:sysClr val="windowText" lastClr="000000"/>
                          </a:solidFill>
                          <a:effectLst/>
                          <a:latin typeface="Arial" panose="020B0604020202020204" pitchFamily="34" charset="0"/>
                          <a:cs typeface="Arial" panose="020B0604020202020204" pitchFamily="34" charset="0"/>
                        </a:rPr>
                        <a:t>              (YYYY-MM-DD)</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9014">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Completed by</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Patient            </a:t>
                      </a: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Alternate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94386">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If Not completed:</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Reason not done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1295">
                        <a:lnSpc>
                          <a:spcPct val="107000"/>
                        </a:lnSpc>
                        <a:spcAft>
                          <a:spcPts val="0"/>
                        </a:spcAft>
                        <a:tabLst>
                          <a:tab pos="177165" algn="l"/>
                        </a:tabLst>
                      </a:pPr>
                      <a:endParaRPr lang="en-US"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Deceased</a:t>
                      </a: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Patient 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Alternate 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Both </a:t>
                      </a:r>
                      <a:r>
                        <a:rPr lang="en-US" sz="1100" b="0" dirty="0">
                          <a:solidFill>
                            <a:sysClr val="windowText" lastClr="000000"/>
                          </a:solidFill>
                          <a:effectLst/>
                          <a:latin typeface="Arial" panose="020B0604020202020204" pitchFamily="34" charset="0"/>
                          <a:cs typeface="Arial" panose="020B0604020202020204" pitchFamily="34" charset="0"/>
                        </a:rPr>
                        <a:t>Patient and Alternate </a:t>
                      </a:r>
                      <a:r>
                        <a:rPr lang="en-US" sz="1100" b="0" dirty="0" smtClean="0">
                          <a:solidFill>
                            <a:sysClr val="windowText" lastClr="000000"/>
                          </a:solidFill>
                          <a:effectLst/>
                          <a:latin typeface="Arial" panose="020B0604020202020204" pitchFamily="34" charset="0"/>
                          <a:cs typeface="Arial" panose="020B0604020202020204" pitchFamily="34" charset="0"/>
                        </a:rPr>
                        <a:t>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Not </a:t>
                      </a:r>
                      <a:r>
                        <a:rPr lang="en-US" sz="1100" b="0" dirty="0">
                          <a:solidFill>
                            <a:sysClr val="windowText" lastClr="000000"/>
                          </a:solidFill>
                          <a:effectLst/>
                          <a:latin typeface="Arial" panose="020B0604020202020204" pitchFamily="34" charset="0"/>
                          <a:cs typeface="Arial" panose="020B0604020202020204" pitchFamily="34" charset="0"/>
                        </a:rPr>
                        <a:t>able to reach patient and/or </a:t>
                      </a:r>
                      <a:r>
                        <a:rPr lang="en-US" sz="1100" b="0" dirty="0" smtClean="0">
                          <a:solidFill>
                            <a:sysClr val="windowText" lastClr="000000"/>
                          </a:solidFill>
                          <a:effectLst/>
                          <a:latin typeface="Arial" panose="020B0604020202020204" pitchFamily="34" charset="0"/>
                          <a:cs typeface="Arial" panose="020B0604020202020204" pitchFamily="34" charset="0"/>
                        </a:rPr>
                        <a:t>alternate</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Withdrew</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Missed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Other </a:t>
                      </a:r>
                      <a:r>
                        <a:rPr lang="en-US" sz="1100" b="0" dirty="0">
                          <a:solidFill>
                            <a:sysClr val="windowText" lastClr="000000"/>
                          </a:solidFill>
                          <a:effectLst/>
                          <a:latin typeface="Arial" panose="020B0604020202020204" pitchFamily="34" charset="0"/>
                          <a:cs typeface="Arial" panose="020B0604020202020204" pitchFamily="34" charset="0"/>
                        </a:rPr>
                        <a:t>(specify</a:t>
                      </a:r>
                      <a:r>
                        <a:rPr lang="en-US" sz="1100" b="0" dirty="0" smtClean="0">
                          <a:solidFill>
                            <a:sysClr val="windowText" lastClr="000000"/>
                          </a:solidFill>
                          <a:effectLst/>
                          <a:latin typeface="Arial" panose="020B0604020202020204" pitchFamily="34" charset="0"/>
                          <a:cs typeface="Arial" panose="020B0604020202020204" pitchFamily="34" charset="0"/>
                        </a:rPr>
                        <a:t>) ___________________</a:t>
                      </a:r>
                      <a:endParaRPr lang="en-CA" sz="1100" b="0" dirty="0">
                        <a:solidFill>
                          <a:sysClr val="windowText" lastClr="000000"/>
                        </a:solidFill>
                        <a:effectLst/>
                        <a:latin typeface="Arial" panose="020B0604020202020204" pitchFamily="34" charset="0"/>
                        <a:cs typeface="Arial" panose="020B0604020202020204" pitchFamily="34" charset="0"/>
                      </a:endParaRPr>
                    </a:p>
                    <a:p>
                      <a:pPr marL="201295">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34935544"/>
              </p:ext>
            </p:extLst>
          </p:nvPr>
        </p:nvGraphicFramePr>
        <p:xfrm>
          <a:off x="357436" y="4427984"/>
          <a:ext cx="6048672" cy="4321623"/>
        </p:xfrm>
        <a:graphic>
          <a:graphicData uri="http://schemas.openxmlformats.org/drawingml/2006/table">
            <a:tbl>
              <a:tblPr firstRow="1" firstCol="1" bandRow="1">
                <a:tableStyleId>{5C22544A-7EE6-4342-B048-85BDC9FD1C3A}</a:tableStyleId>
              </a:tblPr>
              <a:tblGrid>
                <a:gridCol w="1296144"/>
                <a:gridCol w="2376264"/>
                <a:gridCol w="2376264"/>
              </a:tblGrid>
              <a:tr h="524066">
                <a:tc>
                  <a:txBody>
                    <a:bodyPr/>
                    <a:lstStyle/>
                    <a:p>
                      <a:pPr algn="l">
                        <a:lnSpc>
                          <a:spcPct val="107000"/>
                        </a:lnSpc>
                        <a:spcAft>
                          <a:spcPts val="0"/>
                        </a:spcAft>
                      </a:pPr>
                      <a:r>
                        <a:rPr lang="en-US" sz="1100" dirty="0">
                          <a:solidFill>
                            <a:sysClr val="windowText" lastClr="000000"/>
                          </a:solidFill>
                          <a:effectLst/>
                          <a:latin typeface="Arial" panose="020B0604020202020204" pitchFamily="34" charset="0"/>
                          <a:cs typeface="Arial" panose="020B0604020202020204" pitchFamily="34" charset="0"/>
                        </a:rPr>
                        <a:t>ACTIVITIES</a:t>
                      </a:r>
                      <a:br>
                        <a:rPr lang="en-US" sz="1100" dirty="0">
                          <a:solidFill>
                            <a:sysClr val="windowText" lastClr="000000"/>
                          </a:solidFill>
                          <a:effectLst/>
                          <a:latin typeface="Arial" panose="020B0604020202020204" pitchFamily="34" charset="0"/>
                          <a:cs typeface="Arial" panose="020B0604020202020204" pitchFamily="34" charset="0"/>
                        </a:rPr>
                      </a:br>
                      <a:endParaRPr lang="en-CA"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100" dirty="0" smtClean="0">
                          <a:solidFill>
                            <a:sysClr val="windowText" lastClr="000000"/>
                          </a:solidFill>
                          <a:effectLst/>
                          <a:latin typeface="Arial" panose="020B0604020202020204" pitchFamily="34" charset="0"/>
                          <a:cs typeface="Arial" panose="020B0604020202020204" pitchFamily="34" charset="0"/>
                        </a:rPr>
                        <a:t>INDEPENDENCE:</a:t>
                      </a:r>
                      <a:endParaRPr lang="en-US" sz="1100" baseline="0" dirty="0" smtClean="0">
                        <a:solidFill>
                          <a:sysClr val="windowText" lastClr="000000"/>
                        </a:solidFill>
                        <a:effectLst/>
                        <a:latin typeface="Arial" panose="020B0604020202020204" pitchFamily="34" charset="0"/>
                        <a:cs typeface="Arial" panose="020B0604020202020204" pitchFamily="34" charset="0"/>
                      </a:endParaRPr>
                    </a:p>
                    <a:p>
                      <a:pPr algn="l">
                        <a:lnSpc>
                          <a:spcPct val="107000"/>
                        </a:lnSpc>
                        <a:spcAft>
                          <a:spcPts val="0"/>
                        </a:spcAft>
                      </a:pPr>
                      <a:r>
                        <a:rPr lang="en-US" sz="1100" b="0" dirty="0" smtClean="0">
                          <a:solidFill>
                            <a:sysClr val="windowText" lastClr="000000"/>
                          </a:solidFill>
                          <a:effectLst/>
                          <a:latin typeface="Arial" panose="020B0604020202020204" pitchFamily="34" charset="0"/>
                          <a:cs typeface="Arial" panose="020B0604020202020204" pitchFamily="34" charset="0"/>
                        </a:rPr>
                        <a:t>No </a:t>
                      </a:r>
                      <a:r>
                        <a:rPr lang="en-US" sz="1100" b="0" dirty="0">
                          <a:solidFill>
                            <a:sysClr val="windowText" lastClr="000000"/>
                          </a:solidFill>
                          <a:effectLst/>
                          <a:latin typeface="Arial" panose="020B0604020202020204" pitchFamily="34" charset="0"/>
                          <a:cs typeface="Arial" panose="020B0604020202020204" pitchFamily="34" charset="0"/>
                        </a:rPr>
                        <a:t>supervision, direction or personal assistance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US" sz="1100" dirty="0" smtClean="0">
                          <a:solidFill>
                            <a:sysClr val="windowText" lastClr="000000"/>
                          </a:solidFill>
                          <a:effectLst/>
                          <a:latin typeface="Arial" panose="020B0604020202020204" pitchFamily="34" charset="0"/>
                          <a:cs typeface="Arial" panose="020B0604020202020204" pitchFamily="34" charset="0"/>
                        </a:rPr>
                        <a:t>DEPENDENCE:</a:t>
                      </a:r>
                      <a:r>
                        <a:rPr lang="en-US" sz="1100" baseline="0" dirty="0" smtClean="0">
                          <a:solidFill>
                            <a:sysClr val="windowText" lastClr="000000"/>
                          </a:solidFill>
                          <a:effectLst/>
                          <a:latin typeface="Arial" panose="020B0604020202020204" pitchFamily="34" charset="0"/>
                          <a:cs typeface="Arial" panose="020B0604020202020204" pitchFamily="34" charset="0"/>
                        </a:rPr>
                        <a:t> </a:t>
                      </a:r>
                    </a:p>
                    <a:p>
                      <a:pPr algn="l">
                        <a:lnSpc>
                          <a:spcPct val="107000"/>
                        </a:lnSpc>
                        <a:spcAft>
                          <a:spcPts val="0"/>
                        </a:spcAft>
                      </a:pPr>
                      <a:r>
                        <a:rPr lang="en-US" sz="1100" b="0" dirty="0" smtClean="0">
                          <a:solidFill>
                            <a:sysClr val="windowText" lastClr="000000"/>
                          </a:solidFill>
                          <a:effectLst/>
                          <a:latin typeface="Arial" panose="020B0604020202020204" pitchFamily="34" charset="0"/>
                          <a:cs typeface="Arial" panose="020B0604020202020204" pitchFamily="34" charset="0"/>
                        </a:rPr>
                        <a:t>With </a:t>
                      </a:r>
                      <a:r>
                        <a:rPr lang="en-US" sz="1100" b="0" dirty="0">
                          <a:solidFill>
                            <a:sysClr val="windowText" lastClr="000000"/>
                          </a:solidFill>
                          <a:effectLst/>
                          <a:latin typeface="Arial" panose="020B0604020202020204" pitchFamily="34" charset="0"/>
                          <a:cs typeface="Arial" panose="020B0604020202020204" pitchFamily="34" charset="0"/>
                        </a:rPr>
                        <a:t>supervision, direction, personal assistance or total care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0005">
                <a:tc>
                  <a:txBody>
                    <a:bodyPr/>
                    <a:lstStyle/>
                    <a:p>
                      <a:pPr algn="l">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BATHING</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1200"/>
                        </a:spcBef>
                        <a:spcAft>
                          <a:spcPts val="0"/>
                        </a:spcAft>
                        <a:buClrTx/>
                        <a:buSzTx/>
                        <a:buFontTx/>
                        <a:buNone/>
                        <a:tabLst/>
                        <a:defRPr/>
                      </a:pPr>
                      <a:r>
                        <a:rPr lang="en-US" sz="1200" kern="1400" dirty="0" smtClean="0">
                          <a:solidFill>
                            <a:srgbClr val="000000"/>
                          </a:solidFill>
                          <a:latin typeface="Wingdings" pitchFamily="2" charset="2"/>
                          <a:cs typeface="Arial" pitchFamily="34" charset="0"/>
                        </a:rPr>
                        <a:t>o</a:t>
                      </a:r>
                      <a:r>
                        <a:rPr lang="en-US" sz="110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Bathes </a:t>
                      </a:r>
                      <a:r>
                        <a:rPr lang="en-US" sz="1100" dirty="0">
                          <a:solidFill>
                            <a:sysClr val="windowText" lastClr="000000"/>
                          </a:solidFill>
                          <a:effectLst/>
                          <a:latin typeface="Arial" panose="020B0604020202020204" pitchFamily="34" charset="0"/>
                          <a:cs typeface="Arial" panose="020B0604020202020204" pitchFamily="34" charset="0"/>
                        </a:rPr>
                        <a:t>self completely or needs help in bathing only a single part of the body </a:t>
                      </a:r>
                      <a:r>
                        <a:rPr lang="en-US" sz="1100" i="1" dirty="0">
                          <a:solidFill>
                            <a:sysClr val="windowText" lastClr="000000"/>
                          </a:solidFill>
                          <a:effectLst/>
                          <a:latin typeface="Arial" panose="020B0604020202020204" pitchFamily="34" charset="0"/>
                          <a:cs typeface="Arial" panose="020B0604020202020204" pitchFamily="34" charset="0"/>
                        </a:rPr>
                        <a:t>such</a:t>
                      </a:r>
                      <a:r>
                        <a:rPr lang="en-US" sz="1100" dirty="0">
                          <a:solidFill>
                            <a:sysClr val="windowText" lastClr="000000"/>
                          </a:solidFill>
                          <a:effectLst/>
                          <a:latin typeface="Arial" panose="020B0604020202020204" pitchFamily="34" charset="0"/>
                          <a:cs typeface="Arial" panose="020B0604020202020204" pitchFamily="34" charset="0"/>
                        </a:rPr>
                        <a:t> as the back, genital area or disabled extremity</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Needs </a:t>
                      </a:r>
                      <a:r>
                        <a:rPr lang="en-US" sz="1100" dirty="0">
                          <a:solidFill>
                            <a:sysClr val="windowText" lastClr="000000"/>
                          </a:solidFill>
                          <a:effectLst/>
                          <a:latin typeface="Arial" panose="020B0604020202020204" pitchFamily="34" charset="0"/>
                          <a:cs typeface="Arial" panose="020B0604020202020204" pitchFamily="34" charset="0"/>
                        </a:rPr>
                        <a:t>help with bathing more than one part of the body, getting in or out of the tub or shower. Requires total bathing.</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8899">
                <a:tc>
                  <a:txBody>
                    <a:bodyPr/>
                    <a:lstStyle/>
                    <a:p>
                      <a:pPr algn="l">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DRESSING</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 </a:t>
                      </a:r>
                      <a:r>
                        <a:rPr lang="en-US" sz="1100" dirty="0" smtClean="0">
                          <a:solidFill>
                            <a:sysClr val="windowText" lastClr="000000"/>
                          </a:solidFill>
                          <a:effectLst/>
                          <a:latin typeface="Arial" panose="020B0604020202020204" pitchFamily="34" charset="0"/>
                          <a:cs typeface="Arial" panose="020B0604020202020204" pitchFamily="34" charset="0"/>
                        </a:rPr>
                        <a:t>Gets </a:t>
                      </a:r>
                      <a:r>
                        <a:rPr lang="en-US" sz="1100" dirty="0">
                          <a:solidFill>
                            <a:sysClr val="windowText" lastClr="000000"/>
                          </a:solidFill>
                          <a:effectLst/>
                          <a:latin typeface="Arial" panose="020B0604020202020204" pitchFamily="34" charset="0"/>
                          <a:cs typeface="Arial" panose="020B0604020202020204" pitchFamily="34" charset="0"/>
                        </a:rPr>
                        <a:t>clothes from closets and drawers and puts on clothes and outer garments complete with fasteners. May have help tying shoes</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Needs </a:t>
                      </a:r>
                      <a:r>
                        <a:rPr lang="en-US" sz="1100" dirty="0">
                          <a:solidFill>
                            <a:sysClr val="windowText" lastClr="000000"/>
                          </a:solidFill>
                          <a:effectLst/>
                          <a:latin typeface="Arial" panose="020B0604020202020204" pitchFamily="34" charset="0"/>
                          <a:cs typeface="Arial" panose="020B0604020202020204" pitchFamily="34" charset="0"/>
                        </a:rPr>
                        <a:t>help with dressing self or needs to be completely dressed</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8157">
                <a:tc>
                  <a:txBody>
                    <a:bodyPr/>
                    <a:lstStyle/>
                    <a:p>
                      <a:pPr algn="l">
                        <a:lnSpc>
                          <a:spcPct val="107000"/>
                        </a:lnSpc>
                        <a:spcBef>
                          <a:spcPts val="1200"/>
                        </a:spcBef>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TOILETING</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 </a:t>
                      </a:r>
                      <a:r>
                        <a:rPr lang="en-US" sz="1100" dirty="0" smtClean="0">
                          <a:solidFill>
                            <a:sysClr val="windowText" lastClr="000000"/>
                          </a:solidFill>
                          <a:effectLst/>
                          <a:latin typeface="Arial" panose="020B0604020202020204" pitchFamily="34" charset="0"/>
                          <a:cs typeface="Arial" panose="020B0604020202020204" pitchFamily="34" charset="0"/>
                        </a:rPr>
                        <a:t>Goes </a:t>
                      </a:r>
                      <a:r>
                        <a:rPr lang="en-US" sz="1100" dirty="0">
                          <a:solidFill>
                            <a:sysClr val="windowText" lastClr="000000"/>
                          </a:solidFill>
                          <a:effectLst/>
                          <a:latin typeface="Arial" panose="020B0604020202020204" pitchFamily="34" charset="0"/>
                          <a:cs typeface="Arial" panose="020B0604020202020204" pitchFamily="34" charset="0"/>
                        </a:rPr>
                        <a:t>to toilet, gets on and off, arranges clothes, cleans genital area without help</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Needs </a:t>
                      </a:r>
                      <a:r>
                        <a:rPr lang="en-US" sz="1100" dirty="0">
                          <a:solidFill>
                            <a:sysClr val="windowText" lastClr="000000"/>
                          </a:solidFill>
                          <a:effectLst/>
                          <a:latin typeface="Arial" panose="020B0604020202020204" pitchFamily="34" charset="0"/>
                          <a:cs typeface="Arial" panose="020B0604020202020204" pitchFamily="34" charset="0"/>
                        </a:rPr>
                        <a:t>help transferring to the toilet, cleaning self or uses bedpan or commode</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390">
                <a:tc>
                  <a:txBody>
                    <a:bodyPr/>
                    <a:lstStyle/>
                    <a:p>
                      <a:pPr algn="l">
                        <a:lnSpc>
                          <a:spcPct val="107000"/>
                        </a:lnSpc>
                        <a:spcBef>
                          <a:spcPts val="1200"/>
                        </a:spcBef>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TRANSFERRING</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 </a:t>
                      </a:r>
                      <a:r>
                        <a:rPr lang="en-US" sz="1100" dirty="0" smtClean="0">
                          <a:solidFill>
                            <a:sysClr val="windowText" lastClr="000000"/>
                          </a:solidFill>
                          <a:effectLst/>
                          <a:latin typeface="Arial" panose="020B0604020202020204" pitchFamily="34" charset="0"/>
                          <a:cs typeface="Arial" panose="020B0604020202020204" pitchFamily="34" charset="0"/>
                        </a:rPr>
                        <a:t>Moves </a:t>
                      </a:r>
                      <a:r>
                        <a:rPr lang="en-US" sz="1100" dirty="0">
                          <a:solidFill>
                            <a:sysClr val="windowText" lastClr="000000"/>
                          </a:solidFill>
                          <a:effectLst/>
                          <a:latin typeface="Arial" panose="020B0604020202020204" pitchFamily="34" charset="0"/>
                          <a:cs typeface="Arial" panose="020B0604020202020204" pitchFamily="34" charset="0"/>
                        </a:rPr>
                        <a:t>in and out of bed or chair unassisted. Mechanical transferring aides are acceptable</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Needs </a:t>
                      </a:r>
                      <a:r>
                        <a:rPr lang="en-US" sz="1100" dirty="0">
                          <a:solidFill>
                            <a:sysClr val="windowText" lastClr="000000"/>
                          </a:solidFill>
                          <a:effectLst/>
                          <a:latin typeface="Arial" panose="020B0604020202020204" pitchFamily="34" charset="0"/>
                          <a:cs typeface="Arial" panose="020B0604020202020204" pitchFamily="34" charset="0"/>
                        </a:rPr>
                        <a:t>help in moving from bed to chair or requires a complete transfer</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4035">
                <a:tc>
                  <a:txBody>
                    <a:bodyPr/>
                    <a:lstStyle/>
                    <a:p>
                      <a:pPr algn="l">
                        <a:lnSpc>
                          <a:spcPct val="107000"/>
                        </a:lnSpc>
                        <a:spcBef>
                          <a:spcPts val="1200"/>
                        </a:spcBef>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CONTINENCE</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 </a:t>
                      </a:r>
                      <a:r>
                        <a:rPr lang="en-US" sz="1100" dirty="0" smtClean="0">
                          <a:solidFill>
                            <a:sysClr val="windowText" lastClr="000000"/>
                          </a:solidFill>
                          <a:effectLst/>
                          <a:latin typeface="Arial" panose="020B0604020202020204" pitchFamily="34" charset="0"/>
                          <a:cs typeface="Arial" panose="020B0604020202020204" pitchFamily="34" charset="0"/>
                        </a:rPr>
                        <a:t>Exercises </a:t>
                      </a:r>
                      <a:r>
                        <a:rPr lang="en-US" sz="1100" dirty="0">
                          <a:solidFill>
                            <a:sysClr val="windowText" lastClr="000000"/>
                          </a:solidFill>
                          <a:effectLst/>
                          <a:latin typeface="Arial" panose="020B0604020202020204" pitchFamily="34" charset="0"/>
                          <a:cs typeface="Arial" panose="020B0604020202020204" pitchFamily="34" charset="0"/>
                        </a:rPr>
                        <a:t>complete self control over urination and defecation</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Is </a:t>
                      </a:r>
                      <a:r>
                        <a:rPr lang="en-US" sz="1100" dirty="0">
                          <a:solidFill>
                            <a:sysClr val="windowText" lastClr="000000"/>
                          </a:solidFill>
                          <a:effectLst/>
                          <a:latin typeface="Arial" panose="020B0604020202020204" pitchFamily="34" charset="0"/>
                          <a:cs typeface="Arial" panose="020B0604020202020204" pitchFamily="34" charset="0"/>
                        </a:rPr>
                        <a:t>partially or totally incontinent of bowel or bladder</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1091">
                <a:tc>
                  <a:txBody>
                    <a:bodyPr/>
                    <a:lstStyle/>
                    <a:p>
                      <a:pPr algn="l">
                        <a:lnSpc>
                          <a:spcPct val="107000"/>
                        </a:lnSpc>
                        <a:spcBef>
                          <a:spcPts val="1200"/>
                        </a:spcBef>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FEEDING</a:t>
                      </a:r>
                      <a:br>
                        <a:rPr lang="en-US" sz="1100" b="0" dirty="0">
                          <a:solidFill>
                            <a:sysClr val="windowText" lastClr="000000"/>
                          </a:solidFill>
                          <a:effectLst/>
                          <a:latin typeface="Arial" panose="020B0604020202020204" pitchFamily="34" charset="0"/>
                          <a:cs typeface="Arial" panose="020B0604020202020204" pitchFamily="34" charset="0"/>
                        </a:rPr>
                      </a:br>
                      <a:r>
                        <a:rPr lang="en-US" sz="1100" b="0" dirty="0">
                          <a:solidFill>
                            <a:sysClr val="windowText" lastClr="000000"/>
                          </a:solidFill>
                          <a:effectLst/>
                          <a:latin typeface="Arial" panose="020B0604020202020204" pitchFamily="34" charset="0"/>
                          <a:cs typeface="Arial" panose="020B0604020202020204" pitchFamily="34" charset="0"/>
                        </a:rPr>
                        <a:t/>
                      </a:r>
                      <a:br>
                        <a:rPr lang="en-US" sz="1100" b="0" dirty="0">
                          <a:solidFill>
                            <a:sysClr val="windowText" lastClr="000000"/>
                          </a:solidFill>
                          <a:effectLst/>
                          <a:latin typeface="Arial" panose="020B0604020202020204" pitchFamily="34" charset="0"/>
                          <a:cs typeface="Arial" panose="020B0604020202020204" pitchFamily="34" charset="0"/>
                        </a:rPr>
                      </a:b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 </a:t>
                      </a:r>
                      <a:r>
                        <a:rPr lang="en-US" sz="1100" dirty="0" smtClean="0">
                          <a:solidFill>
                            <a:sysClr val="windowText" lastClr="000000"/>
                          </a:solidFill>
                          <a:effectLst/>
                          <a:latin typeface="Arial" panose="020B0604020202020204" pitchFamily="34" charset="0"/>
                          <a:cs typeface="Arial" panose="020B0604020202020204" pitchFamily="34" charset="0"/>
                        </a:rPr>
                        <a:t>Gets </a:t>
                      </a:r>
                      <a:r>
                        <a:rPr lang="en-US" sz="1100" dirty="0">
                          <a:solidFill>
                            <a:sysClr val="windowText" lastClr="000000"/>
                          </a:solidFill>
                          <a:effectLst/>
                          <a:latin typeface="Arial" panose="020B0604020202020204" pitchFamily="34" charset="0"/>
                          <a:cs typeface="Arial" panose="020B0604020202020204" pitchFamily="34" charset="0"/>
                        </a:rPr>
                        <a:t>food from plate into mouth without help. Preparation of food may be done by another person</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1200"/>
                        </a:spcBef>
                        <a:spcAft>
                          <a:spcPts val="0"/>
                        </a:spcAft>
                      </a:pPr>
                      <a:r>
                        <a:rPr lang="en-US" sz="1100" kern="1400" dirty="0" smtClean="0">
                          <a:solidFill>
                            <a:srgbClr val="000000"/>
                          </a:solidFill>
                          <a:latin typeface="Wingdings" pitchFamily="2" charset="2"/>
                          <a:cs typeface="Arial" pitchFamily="34" charset="0"/>
                        </a:rPr>
                        <a:t>o</a:t>
                      </a:r>
                      <a:r>
                        <a:rPr lang="en-US" sz="1050" kern="1400" baseline="0" dirty="0" smtClean="0">
                          <a:solidFill>
                            <a:srgbClr val="000000"/>
                          </a:solidFill>
                          <a:latin typeface="Wingdings" pitchFamily="2" charset="2"/>
                          <a:cs typeface="Arial" pitchFamily="34" charset="0"/>
                        </a:rPr>
                        <a:t> </a:t>
                      </a:r>
                      <a:r>
                        <a:rPr lang="en-US" sz="1100" dirty="0" smtClean="0">
                          <a:solidFill>
                            <a:sysClr val="windowText" lastClr="000000"/>
                          </a:solidFill>
                          <a:effectLst/>
                          <a:latin typeface="Arial" panose="020B0604020202020204" pitchFamily="34" charset="0"/>
                          <a:cs typeface="Arial" panose="020B0604020202020204" pitchFamily="34" charset="0"/>
                        </a:rPr>
                        <a:t>Needs </a:t>
                      </a:r>
                      <a:r>
                        <a:rPr lang="en-US" sz="1100" dirty="0">
                          <a:solidFill>
                            <a:sysClr val="windowText" lastClr="000000"/>
                          </a:solidFill>
                          <a:effectLst/>
                          <a:latin typeface="Arial" panose="020B0604020202020204" pitchFamily="34" charset="0"/>
                          <a:cs typeface="Arial" panose="020B0604020202020204" pitchFamily="34" charset="0"/>
                        </a:rPr>
                        <a:t>partial or total help with feeding or requires parenteral feeding</a:t>
                      </a:r>
                      <a:endParaRPr lang="en-US" sz="1100" dirty="0">
                        <a:solidFill>
                          <a:sysClr val="windowText" lastClr="000000"/>
                        </a:solidFill>
                        <a:effectLst/>
                        <a:latin typeface="Arial" panose="020B0604020202020204" pitchFamily="34" charset="0"/>
                        <a:ea typeface="Calibri"/>
                        <a:cs typeface="Arial" panose="020B0604020202020204" pitchFamily="34" charset="0"/>
                      </a:endParaRPr>
                    </a:p>
                  </a:txBody>
                  <a:tcPr marL="63595" marR="63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61</a:t>
            </a:fld>
            <a:endParaRPr lang="en-C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Text Box 395"/>
          <p:cNvSpPr txBox="1">
            <a:spLocks noChangeArrowheads="1"/>
          </p:cNvSpPr>
          <p:nvPr/>
        </p:nvSpPr>
        <p:spPr bwMode="auto">
          <a:xfrm>
            <a:off x="24" y="642910"/>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Lawton Instrumental Activities of Daily Living (IADLs) (1/2)</a:t>
            </a:r>
            <a:endParaRPr lang="en-CA" sz="1600" dirty="0">
              <a:latin typeface="Arial Black" pitchFamily="34" charset="0"/>
            </a:endParaRPr>
          </a:p>
        </p:txBody>
      </p:sp>
      <p:sp>
        <p:nvSpPr>
          <p:cNvPr id="10"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77826"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77827"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6" name="Straight Connector 1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110529"/>
            <a:ext cx="1152128" cy="501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033917832"/>
              </p:ext>
            </p:extLst>
          </p:nvPr>
        </p:nvGraphicFramePr>
        <p:xfrm>
          <a:off x="332656" y="1187624"/>
          <a:ext cx="6080760" cy="2797289"/>
        </p:xfrm>
        <a:graphic>
          <a:graphicData uri="http://schemas.openxmlformats.org/drawingml/2006/table">
            <a:tbl>
              <a:tblPr firstRow="1" firstCol="1" bandRow="1">
                <a:tableStyleId>{5C22544A-7EE6-4342-B048-85BDC9FD1C3A}</a:tableStyleId>
              </a:tblPr>
              <a:tblGrid>
                <a:gridCol w="2319020"/>
                <a:gridCol w="3761740"/>
              </a:tblGrid>
              <a:tr h="209425">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Was the </a:t>
                      </a:r>
                      <a:r>
                        <a:rPr lang="en-US" sz="1100" b="0" dirty="0" smtClean="0">
                          <a:solidFill>
                            <a:sysClr val="windowText" lastClr="000000"/>
                          </a:solidFill>
                          <a:effectLst/>
                          <a:latin typeface="Arial" panose="020B0604020202020204" pitchFamily="34" charset="0"/>
                          <a:cs typeface="Arial" panose="020B0604020202020204" pitchFamily="34" charset="0"/>
                        </a:rPr>
                        <a:t>IADL </a:t>
                      </a:r>
                      <a:r>
                        <a:rPr lang="en-US" sz="1100" b="0" dirty="0">
                          <a:solidFill>
                            <a:sysClr val="windowText" lastClr="000000"/>
                          </a:solidFill>
                          <a:effectLst/>
                          <a:latin typeface="Arial" panose="020B0604020202020204" pitchFamily="34" charset="0"/>
                          <a:cs typeface="Arial" panose="020B0604020202020204" pitchFamily="34" charset="0"/>
                        </a:rPr>
                        <a:t>completed?</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222885" algn="l"/>
                          <a:tab pos="119824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Yes               </a:t>
                      </a: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No</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1469">
                <a:tc>
                  <a:txBody>
                    <a:bodyPr/>
                    <a:lstStyle/>
                    <a:p>
                      <a:pPr>
                        <a:lnSpc>
                          <a:spcPct val="107000"/>
                        </a:lnSpc>
                        <a:spcAft>
                          <a:spcPts val="600"/>
                        </a:spcAft>
                      </a:pPr>
                      <a:r>
                        <a:rPr lang="en-US" sz="1100" b="0" dirty="0">
                          <a:solidFill>
                            <a:sysClr val="windowText" lastClr="000000"/>
                          </a:solidFill>
                          <a:effectLst/>
                          <a:latin typeface="Arial" panose="020B0604020202020204" pitchFamily="34" charset="0"/>
                          <a:cs typeface="Arial" panose="020B0604020202020204" pitchFamily="34" charset="0"/>
                        </a:rPr>
                        <a:t>If completed:</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Date </a:t>
                      </a:r>
                      <a:r>
                        <a:rPr lang="en-US" sz="1100" b="0" dirty="0" smtClean="0">
                          <a:solidFill>
                            <a:sysClr val="windowText" lastClr="000000"/>
                          </a:solidFill>
                          <a:effectLst/>
                          <a:latin typeface="Arial" panose="020B0604020202020204" pitchFamily="34" charset="0"/>
                          <a:cs typeface="Arial" panose="020B0604020202020204" pitchFamily="34" charset="0"/>
                        </a:rPr>
                        <a:t>IADL </a:t>
                      </a:r>
                      <a:r>
                        <a:rPr lang="en-US" sz="1100" b="0" dirty="0">
                          <a:solidFill>
                            <a:sysClr val="windowText" lastClr="000000"/>
                          </a:solidFill>
                          <a:effectLst/>
                          <a:latin typeface="Arial" panose="020B0604020202020204" pitchFamily="34" charset="0"/>
                          <a:cs typeface="Arial" panose="020B0604020202020204" pitchFamily="34" charset="0"/>
                        </a:rPr>
                        <a:t>completed </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r>
                        <a:rPr lang="en-US" sz="1100" b="0" dirty="0" smtClean="0">
                          <a:solidFill>
                            <a:sysClr val="windowText" lastClr="000000"/>
                          </a:solidFill>
                          <a:effectLst/>
                          <a:latin typeface="Arial" panose="020B0604020202020204" pitchFamily="34" charset="0"/>
                          <a:cs typeface="Arial" panose="020B0604020202020204" pitchFamily="34" charset="0"/>
                        </a:rPr>
                        <a:t>              (YYYY-MM-DD)</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9014">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Completed by</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Patient            </a:t>
                      </a:r>
                      <a:r>
                        <a:rPr lang="en-US" sz="1100" kern="1400" dirty="0" smtClean="0">
                          <a:solidFill>
                            <a:srgbClr val="000000"/>
                          </a:solidFill>
                          <a:latin typeface="Wingdings" pitchFamily="2" charset="2"/>
                          <a:cs typeface="Arial" pitchFamily="34" charset="0"/>
                        </a:rPr>
                        <a:t>o </a:t>
                      </a:r>
                      <a:r>
                        <a:rPr lang="en-US" sz="1100" b="0" dirty="0" smtClean="0">
                          <a:solidFill>
                            <a:sysClr val="windowText" lastClr="000000"/>
                          </a:solidFill>
                          <a:effectLst/>
                          <a:latin typeface="Arial" panose="020B0604020202020204" pitchFamily="34" charset="0"/>
                          <a:cs typeface="Arial" panose="020B0604020202020204" pitchFamily="34" charset="0"/>
                        </a:rPr>
                        <a:t>Alternate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94386">
                <a:tc>
                  <a:txBody>
                    <a:bodyPr/>
                    <a:lstStyle/>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If Not completed:</a:t>
                      </a:r>
                      <a:endParaRPr lang="en-CA" sz="1100" b="0" dirty="0">
                        <a:solidFill>
                          <a:sysClr val="windowText" lastClr="000000"/>
                        </a:solidFill>
                        <a:effectLst/>
                        <a:latin typeface="Arial" panose="020B0604020202020204" pitchFamily="34" charset="0"/>
                        <a:cs typeface="Arial" panose="020B0604020202020204" pitchFamily="34" charset="0"/>
                      </a:endParaRPr>
                    </a:p>
                    <a:p>
                      <a:pPr>
                        <a:lnSpc>
                          <a:spcPct val="107000"/>
                        </a:lnSpc>
                        <a:spcAft>
                          <a:spcPts val="0"/>
                        </a:spcAft>
                      </a:pPr>
                      <a:r>
                        <a:rPr lang="en-US" sz="1100" b="0" dirty="0">
                          <a:solidFill>
                            <a:sysClr val="windowText" lastClr="000000"/>
                          </a:solidFill>
                          <a:effectLst/>
                          <a:latin typeface="Arial" panose="020B0604020202020204" pitchFamily="34" charset="0"/>
                          <a:cs typeface="Arial" panose="020B0604020202020204" pitchFamily="34" charset="0"/>
                        </a:rPr>
                        <a:t>Reason not done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1295">
                        <a:lnSpc>
                          <a:spcPct val="107000"/>
                        </a:lnSpc>
                        <a:spcAft>
                          <a:spcPts val="0"/>
                        </a:spcAft>
                        <a:tabLst>
                          <a:tab pos="177165" algn="l"/>
                        </a:tabLst>
                      </a:pPr>
                      <a:endParaRPr lang="en-US"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Deceased</a:t>
                      </a: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Patient 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Alternate 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Both </a:t>
                      </a:r>
                      <a:r>
                        <a:rPr lang="en-US" sz="1100" b="0" dirty="0">
                          <a:solidFill>
                            <a:sysClr val="windowText" lastClr="000000"/>
                          </a:solidFill>
                          <a:effectLst/>
                          <a:latin typeface="Arial" panose="020B0604020202020204" pitchFamily="34" charset="0"/>
                          <a:cs typeface="Arial" panose="020B0604020202020204" pitchFamily="34" charset="0"/>
                        </a:rPr>
                        <a:t>Patient and Alternate </a:t>
                      </a:r>
                      <a:r>
                        <a:rPr lang="en-US" sz="1100" b="0" dirty="0" smtClean="0">
                          <a:solidFill>
                            <a:sysClr val="windowText" lastClr="000000"/>
                          </a:solidFill>
                          <a:effectLst/>
                          <a:latin typeface="Arial" panose="020B0604020202020204" pitchFamily="34" charset="0"/>
                          <a:cs typeface="Arial" panose="020B0604020202020204" pitchFamily="34" charset="0"/>
                        </a:rPr>
                        <a:t>Refused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Not </a:t>
                      </a:r>
                      <a:r>
                        <a:rPr lang="en-US" sz="1100" b="0" dirty="0">
                          <a:solidFill>
                            <a:sysClr val="windowText" lastClr="000000"/>
                          </a:solidFill>
                          <a:effectLst/>
                          <a:latin typeface="Arial" panose="020B0604020202020204" pitchFamily="34" charset="0"/>
                          <a:cs typeface="Arial" panose="020B0604020202020204" pitchFamily="34" charset="0"/>
                        </a:rPr>
                        <a:t>able to reach patient and/or </a:t>
                      </a:r>
                      <a:r>
                        <a:rPr lang="en-US" sz="1100" b="0" dirty="0" smtClean="0">
                          <a:solidFill>
                            <a:sysClr val="windowText" lastClr="000000"/>
                          </a:solidFill>
                          <a:effectLst/>
                          <a:latin typeface="Arial" panose="020B0604020202020204" pitchFamily="34" charset="0"/>
                          <a:cs typeface="Arial" panose="020B0604020202020204" pitchFamily="34" charset="0"/>
                        </a:rPr>
                        <a:t>alternate</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Withdrew</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Missed</a:t>
                      </a:r>
                      <a:endParaRPr lang="en-CA" sz="1100" b="0" dirty="0" smtClean="0">
                        <a:solidFill>
                          <a:sysClr val="windowText" lastClr="000000"/>
                        </a:solidFill>
                        <a:effectLst/>
                        <a:latin typeface="Arial" panose="020B0604020202020204" pitchFamily="34" charset="0"/>
                        <a:cs typeface="Arial" panose="020B0604020202020204" pitchFamily="34" charset="0"/>
                      </a:endParaRPr>
                    </a:p>
                    <a:p>
                      <a:pPr marL="372745" indent="-171450">
                        <a:lnSpc>
                          <a:spcPct val="107000"/>
                        </a:lnSpc>
                        <a:spcAft>
                          <a:spcPts val="0"/>
                        </a:spcAft>
                        <a:buFont typeface="Wingdings" pitchFamily="2" charset="2"/>
                        <a:buChar char="o"/>
                        <a:tabLst>
                          <a:tab pos="177165" algn="l"/>
                        </a:tabLst>
                      </a:pPr>
                      <a:r>
                        <a:rPr lang="en-US" sz="1100" b="0" dirty="0" smtClean="0">
                          <a:solidFill>
                            <a:sysClr val="windowText" lastClr="000000"/>
                          </a:solidFill>
                          <a:effectLst/>
                          <a:latin typeface="Arial" panose="020B0604020202020204" pitchFamily="34" charset="0"/>
                          <a:cs typeface="Arial" panose="020B0604020202020204" pitchFamily="34" charset="0"/>
                        </a:rPr>
                        <a:t>Other </a:t>
                      </a:r>
                      <a:r>
                        <a:rPr lang="en-US" sz="1100" b="0" dirty="0">
                          <a:solidFill>
                            <a:sysClr val="windowText" lastClr="000000"/>
                          </a:solidFill>
                          <a:effectLst/>
                          <a:latin typeface="Arial" panose="020B0604020202020204" pitchFamily="34" charset="0"/>
                          <a:cs typeface="Arial" panose="020B0604020202020204" pitchFamily="34" charset="0"/>
                        </a:rPr>
                        <a:t>(specify</a:t>
                      </a:r>
                      <a:r>
                        <a:rPr lang="en-US" sz="1100" b="0" dirty="0" smtClean="0">
                          <a:solidFill>
                            <a:sysClr val="windowText" lastClr="000000"/>
                          </a:solidFill>
                          <a:effectLst/>
                          <a:latin typeface="Arial" panose="020B0604020202020204" pitchFamily="34" charset="0"/>
                          <a:cs typeface="Arial" panose="020B0604020202020204" pitchFamily="34" charset="0"/>
                        </a:rPr>
                        <a:t>) ___________________</a:t>
                      </a:r>
                      <a:endParaRPr lang="en-CA" sz="1100" b="0" dirty="0">
                        <a:solidFill>
                          <a:sysClr val="windowText" lastClr="000000"/>
                        </a:solidFill>
                        <a:effectLst/>
                        <a:latin typeface="Arial" panose="020B0604020202020204" pitchFamily="34" charset="0"/>
                        <a:cs typeface="Arial" panose="020B0604020202020204" pitchFamily="34" charset="0"/>
                      </a:endParaRPr>
                    </a:p>
                    <a:p>
                      <a:pPr marL="201295">
                        <a:lnSpc>
                          <a:spcPct val="107000"/>
                        </a:lnSpc>
                        <a:spcAft>
                          <a:spcPts val="0"/>
                        </a:spcAft>
                        <a:tabLst>
                          <a:tab pos="177165" algn="l"/>
                        </a:tabLst>
                      </a:pPr>
                      <a:r>
                        <a:rPr lang="en-US" sz="1100" b="0" dirty="0">
                          <a:solidFill>
                            <a:sysClr val="windowText" lastClr="000000"/>
                          </a:solidFill>
                          <a:effectLst/>
                          <a:latin typeface="Arial" panose="020B0604020202020204" pitchFamily="34" charset="0"/>
                          <a:cs typeface="Arial" panose="020B0604020202020204" pitchFamily="34" charset="0"/>
                        </a:rPr>
                        <a:t> </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89922950"/>
              </p:ext>
            </p:extLst>
          </p:nvPr>
        </p:nvGraphicFramePr>
        <p:xfrm>
          <a:off x="329084" y="4211960"/>
          <a:ext cx="6124252" cy="4392486"/>
        </p:xfrm>
        <a:graphic>
          <a:graphicData uri="http://schemas.openxmlformats.org/drawingml/2006/table">
            <a:tbl>
              <a:tblPr firstRow="1" firstCol="1" bandRow="1">
                <a:tableStyleId>{5C22544A-7EE6-4342-B048-85BDC9FD1C3A}</a:tableStyleId>
              </a:tblPr>
              <a:tblGrid>
                <a:gridCol w="1227708"/>
                <a:gridCol w="4896544"/>
              </a:tblGrid>
              <a:tr h="344093">
                <a:tc rowSpan="4">
                  <a:txBody>
                    <a:bodyPr/>
                    <a:lstStyle/>
                    <a:p>
                      <a:pPr marL="0" lvl="0" indent="0">
                        <a:lnSpc>
                          <a:spcPct val="115000"/>
                        </a:lnSpc>
                        <a:spcAft>
                          <a:spcPts val="0"/>
                        </a:spcAft>
                        <a:buFont typeface="+mj-lt"/>
                        <a:buNone/>
                      </a:pPr>
                      <a:r>
                        <a:rPr lang="en-US" sz="1100" b="0" dirty="0" smtClean="0">
                          <a:solidFill>
                            <a:sysClr val="windowText" lastClr="000000"/>
                          </a:solidFill>
                          <a:effectLst/>
                          <a:latin typeface="Arial" panose="020B0604020202020204" pitchFamily="34" charset="0"/>
                          <a:cs typeface="Arial" panose="020B0604020202020204" pitchFamily="34" charset="0"/>
                        </a:rPr>
                        <a:t>A. Ability </a:t>
                      </a:r>
                      <a:r>
                        <a:rPr lang="en-US" sz="1100" b="0" dirty="0">
                          <a:solidFill>
                            <a:sysClr val="windowText" lastClr="000000"/>
                          </a:solidFill>
                          <a:effectLst/>
                          <a:latin typeface="Arial" panose="020B0604020202020204" pitchFamily="34" charset="0"/>
                          <a:cs typeface="Arial" panose="020B0604020202020204" pitchFamily="34" charset="0"/>
                        </a:rPr>
                        <a:t>to Use Telephone</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71170" indent="-269875">
                        <a:lnSpc>
                          <a:spcPct val="100000"/>
                        </a:lnSpc>
                        <a:spcAft>
                          <a:spcPts val="0"/>
                        </a:spcAft>
                      </a:pPr>
                      <a:r>
                        <a:rPr lang="en-US" sz="1100" b="0" kern="1400" dirty="0" smtClean="0">
                          <a:solidFill>
                            <a:srgbClr val="000000"/>
                          </a:solidFill>
                          <a:latin typeface="Wingdings" pitchFamily="2" charset="2"/>
                          <a:cs typeface="Arial" pitchFamily="34" charset="0"/>
                        </a:rPr>
                        <a:t>o</a:t>
                      </a:r>
                      <a:r>
                        <a:rPr lang="en-US" sz="1100" b="0" dirty="0" smtClean="0">
                          <a:effectLst/>
                          <a:latin typeface="Arial" panose="020B0604020202020204" pitchFamily="34" charset="0"/>
                          <a:ea typeface="Times New Roman"/>
                          <a:cs typeface="Arial" panose="020B0604020202020204" pitchFamily="34" charset="0"/>
                        </a:rPr>
                        <a:t>   </a:t>
                      </a:r>
                      <a:r>
                        <a:rPr lang="en-US" sz="1100" b="0" dirty="0">
                          <a:solidFill>
                            <a:srgbClr val="000000"/>
                          </a:solidFill>
                          <a:effectLst/>
                          <a:latin typeface="Arial" panose="020B0604020202020204" pitchFamily="34" charset="0"/>
                          <a:ea typeface="Times New Roman"/>
                          <a:cs typeface="Arial" panose="020B0604020202020204" pitchFamily="34" charset="0"/>
                        </a:rPr>
                        <a:t>Operates telephone on own initiative; looks up and dials numbers</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15729">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Dials a few well-known numbers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15729">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Answers telephone, but does not dial</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15729">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Does not use telephone at all</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5009">
                <a:tc rowSpan="4">
                  <a:txBody>
                    <a:bodyPr/>
                    <a:lstStyle/>
                    <a:p>
                      <a:pPr marL="0" lvl="0" indent="0">
                        <a:lnSpc>
                          <a:spcPct val="115000"/>
                        </a:lnSpc>
                        <a:spcAft>
                          <a:spcPts val="0"/>
                        </a:spcAft>
                        <a:buFont typeface="+mj-lt"/>
                        <a:buNone/>
                      </a:pPr>
                      <a:r>
                        <a:rPr lang="en-US" sz="1100" b="0" dirty="0" smtClean="0">
                          <a:solidFill>
                            <a:sysClr val="windowText" lastClr="000000"/>
                          </a:solidFill>
                          <a:effectLst/>
                          <a:latin typeface="Arial" panose="020B0604020202020204" pitchFamily="34" charset="0"/>
                          <a:cs typeface="Arial" panose="020B0604020202020204" pitchFamily="34" charset="0"/>
                        </a:rPr>
                        <a:t>B. Shopping</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Takes care of all shopping needs independently</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00">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Shops independently for small purchases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00">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Needs to be accompanied on any shopping trip</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3000">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Completely unable to shop</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8091">
                <a:tc rowSpan="4">
                  <a:txBody>
                    <a:bodyPr/>
                    <a:lstStyle/>
                    <a:p>
                      <a:pPr marL="0" lvl="0" indent="0">
                        <a:lnSpc>
                          <a:spcPct val="115000"/>
                        </a:lnSpc>
                        <a:spcAft>
                          <a:spcPts val="0"/>
                        </a:spcAft>
                        <a:buFont typeface="+mj-lt"/>
                        <a:buNone/>
                      </a:pPr>
                      <a:r>
                        <a:rPr lang="en-US" sz="1100" b="0" dirty="0" smtClean="0">
                          <a:solidFill>
                            <a:sysClr val="windowText" lastClr="000000"/>
                          </a:solidFill>
                          <a:effectLst/>
                          <a:latin typeface="Arial" panose="020B0604020202020204" pitchFamily="34" charset="0"/>
                          <a:cs typeface="Arial" panose="020B0604020202020204" pitchFamily="34" charset="0"/>
                        </a:rPr>
                        <a:t>C. Food </a:t>
                      </a:r>
                      <a:r>
                        <a:rPr lang="en-US" sz="1100" b="0" dirty="0">
                          <a:solidFill>
                            <a:sysClr val="windowText" lastClr="000000"/>
                          </a:solidFill>
                          <a:effectLst/>
                          <a:latin typeface="Arial" panose="020B0604020202020204" pitchFamily="34" charset="0"/>
                          <a:cs typeface="Arial" panose="020B0604020202020204" pitchFamily="34" charset="0"/>
                        </a:rPr>
                        <a:t>Preparation</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Plans, prepares, and serves adequate meals independently</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8091">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Prepares adequate meals if supplied with ingredients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76">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Heats and serves prepared meals or prepares meals but does not maintain adequate diet</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3148">
                <a:tc vMerge="1">
                  <a:txBody>
                    <a:bodyPr/>
                    <a:lstStyle/>
                    <a:p>
                      <a:endParaRPr lang="en-CA"/>
                    </a:p>
                  </a:txBody>
                  <a:tcPr/>
                </a:tc>
                <a:tc>
                  <a:txBody>
                    <a:bodyPr/>
                    <a:lstStyle/>
                    <a:p>
                      <a:pPr marL="471170" indent="-269875">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Needs to have meals prepared and served</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8091">
                <a:tc rowSpan="5">
                  <a:txBody>
                    <a:bodyPr/>
                    <a:lstStyle/>
                    <a:p>
                      <a:pPr marL="0" lvl="0" indent="0">
                        <a:lnSpc>
                          <a:spcPct val="115000"/>
                        </a:lnSpc>
                        <a:spcAft>
                          <a:spcPts val="0"/>
                        </a:spcAft>
                        <a:buFont typeface="+mj-lt"/>
                        <a:buNone/>
                      </a:pPr>
                      <a:r>
                        <a:rPr lang="en-US" sz="1100" b="0" dirty="0" smtClean="0">
                          <a:solidFill>
                            <a:sysClr val="windowText" lastClr="000000"/>
                          </a:solidFill>
                          <a:effectLst/>
                          <a:latin typeface="Arial" panose="020B0604020202020204" pitchFamily="34" charset="0"/>
                          <a:cs typeface="Arial" panose="020B0604020202020204" pitchFamily="34" charset="0"/>
                        </a:rPr>
                        <a:t>D. Housekeeping</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Maintains house alone with occasion assistance (heavy work)</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8091">
                <a:tc vMerge="1">
                  <a:txBody>
                    <a:bodyPr/>
                    <a:lstStyle/>
                    <a:p>
                      <a:endParaRPr lang="en-CA"/>
                    </a:p>
                  </a:txBody>
                  <a:tcPr/>
                </a:tc>
                <a:tc>
                  <a:txBody>
                    <a:bodyPr/>
                    <a:lstStyle/>
                    <a:p>
                      <a:pPr marL="486410" indent="-27051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Performs light daily tasks such as dishwashing, bed making</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76">
                <a:tc vMerge="1">
                  <a:txBody>
                    <a:bodyPr/>
                    <a:lstStyle/>
                    <a:p>
                      <a:endParaRPr lang="en-CA"/>
                    </a:p>
                  </a:txBody>
                  <a:tcPr/>
                </a:tc>
                <a:tc>
                  <a:txBody>
                    <a:bodyPr/>
                    <a:lstStyle/>
                    <a:p>
                      <a:pPr marL="486410" indent="-27051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Performs light daily tasks, but cannot maintain acceptable level of cleanliness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8091">
                <a:tc vMerge="1">
                  <a:txBody>
                    <a:bodyPr/>
                    <a:lstStyle/>
                    <a:p>
                      <a:endParaRPr lang="en-CA"/>
                    </a:p>
                  </a:txBody>
                  <a:tcPr/>
                </a:tc>
                <a:tc>
                  <a:txBody>
                    <a:bodyPr/>
                    <a:lstStyle/>
                    <a:p>
                      <a:pPr marL="486410" indent="-27051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Needs help with all home maintenance tasks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8091">
                <a:tc vMerge="1">
                  <a:txBody>
                    <a:bodyPr/>
                    <a:lstStyle/>
                    <a:p>
                      <a:endParaRPr lang="en-CA"/>
                    </a:p>
                  </a:txBody>
                  <a:tcPr/>
                </a:tc>
                <a:tc>
                  <a:txBody>
                    <a:bodyPr/>
                    <a:lstStyle/>
                    <a:p>
                      <a:pPr marL="486410" indent="-27051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Does not participate in any housekeeping tasks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78091">
                <a:tc rowSpan="3">
                  <a:txBody>
                    <a:bodyPr/>
                    <a:lstStyle/>
                    <a:p>
                      <a:pPr marL="0" lvl="0" indent="0">
                        <a:lnSpc>
                          <a:spcPct val="115000"/>
                        </a:lnSpc>
                        <a:spcAft>
                          <a:spcPts val="0"/>
                        </a:spcAft>
                        <a:buFont typeface="+mj-lt"/>
                        <a:buNone/>
                      </a:pPr>
                      <a:r>
                        <a:rPr lang="en-US" sz="1100" b="0" dirty="0" smtClean="0">
                          <a:solidFill>
                            <a:sysClr val="windowText" lastClr="000000"/>
                          </a:solidFill>
                          <a:effectLst/>
                          <a:latin typeface="Arial" panose="020B0604020202020204" pitchFamily="34" charset="0"/>
                          <a:cs typeface="Arial" panose="020B0604020202020204" pitchFamily="34" charset="0"/>
                        </a:rPr>
                        <a:t>E. Laundry</a:t>
                      </a:r>
                      <a:endParaRPr lang="en-CA" sz="1100" b="0" dirty="0">
                        <a:solidFill>
                          <a:sysClr val="windowText" lastClr="000000"/>
                        </a:solidFill>
                        <a:effectLst/>
                        <a:latin typeface="Arial" panose="020B0604020202020204" pitchFamily="34" charset="0"/>
                        <a:ea typeface="Calibri"/>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1590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Does personal laundry completely</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78091">
                <a:tc vMerge="1">
                  <a:txBody>
                    <a:bodyPr/>
                    <a:lstStyle/>
                    <a:p>
                      <a:endParaRPr lang="en-CA"/>
                    </a:p>
                  </a:txBody>
                  <a:tcPr/>
                </a:tc>
                <a:tc>
                  <a:txBody>
                    <a:bodyPr/>
                    <a:lstStyle/>
                    <a:p>
                      <a:pPr indent="21590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Launders small items, rinses socks, stockings, </a:t>
                      </a:r>
                      <a:r>
                        <a:rPr lang="en-US" sz="1100" b="0" dirty="0" err="1">
                          <a:solidFill>
                            <a:sysClr val="windowText" lastClr="000000"/>
                          </a:solidFill>
                          <a:effectLst/>
                          <a:latin typeface="Arial" panose="020B0604020202020204" pitchFamily="34" charset="0"/>
                          <a:cs typeface="Arial" panose="020B0604020202020204" pitchFamily="34" charset="0"/>
                        </a:rPr>
                        <a:t>etc</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89369">
                <a:tc vMerge="1">
                  <a:txBody>
                    <a:bodyPr/>
                    <a:lstStyle/>
                    <a:p>
                      <a:endParaRPr lang="en-CA"/>
                    </a:p>
                  </a:txBody>
                  <a:tcPr/>
                </a:tc>
                <a:tc>
                  <a:txBody>
                    <a:bodyPr/>
                    <a:lstStyle/>
                    <a:p>
                      <a:pPr indent="215900">
                        <a:lnSpc>
                          <a:spcPct val="100000"/>
                        </a:lnSpc>
                        <a:spcAft>
                          <a:spcPts val="0"/>
                        </a:spcAft>
                      </a:pPr>
                      <a:r>
                        <a:rPr lang="en-US" sz="1100" kern="1400" dirty="0" smtClean="0">
                          <a:solidFill>
                            <a:srgbClr val="000000"/>
                          </a:solidFill>
                          <a:latin typeface="Wingdings" pitchFamily="2" charset="2"/>
                          <a:cs typeface="Arial" pitchFamily="34" charset="0"/>
                        </a:rPr>
                        <a:t>o</a:t>
                      </a:r>
                      <a:r>
                        <a:rPr lang="en-US" sz="1100" b="0" dirty="0" smtClean="0">
                          <a:solidFill>
                            <a:sysClr val="windowText" lastClr="000000"/>
                          </a:solidFill>
                          <a:effectLst/>
                          <a:latin typeface="Arial" panose="020B0604020202020204" pitchFamily="34" charset="0"/>
                          <a:cs typeface="Arial" panose="020B0604020202020204" pitchFamily="34" charset="0"/>
                        </a:rPr>
                        <a:t>   </a:t>
                      </a:r>
                      <a:r>
                        <a:rPr lang="en-US" sz="1100" b="0" dirty="0">
                          <a:solidFill>
                            <a:sysClr val="windowText" lastClr="000000"/>
                          </a:solidFill>
                          <a:effectLst/>
                          <a:latin typeface="Arial" panose="020B0604020202020204" pitchFamily="34" charset="0"/>
                          <a:cs typeface="Arial" panose="020B0604020202020204" pitchFamily="34" charset="0"/>
                        </a:rPr>
                        <a:t>All laundry must be done by others</a:t>
                      </a:r>
                      <a:endParaRPr lang="en-US" sz="1100" b="0" dirty="0">
                        <a:solidFill>
                          <a:sysClr val="windowText" lastClr="000000"/>
                        </a:solidFill>
                        <a:effectLst/>
                        <a:latin typeface="Arial" panose="020B0604020202020204" pitchFamily="34" charset="0"/>
                        <a:ea typeface="Times New Roman"/>
                        <a:cs typeface="Arial" panose="020B0604020202020204" pitchFamily="34" charset="0"/>
                      </a:endParaRPr>
                    </a:p>
                  </a:txBody>
                  <a:tcPr marL="67620" marR="676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62</a:t>
            </a:fld>
            <a:endParaRPr lang="en-C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Rectangle 55"/>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 name="Rectangle 56"/>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77826"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77827" name="Rectangle 3"/>
          <p:cNvSpPr>
            <a:spLocks noChangeArrowheads="1"/>
          </p:cNvSpPr>
          <p:nvPr/>
        </p:nvSpPr>
        <p:spPr bwMode="auto">
          <a:xfrm>
            <a:off x="0" y="45720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chemeClr val="tx1"/>
                </a:solidFill>
                <a:effectLst/>
                <a:latin typeface="Arial" pitchFamily="34" charset="0"/>
                <a:cs typeface="Arial" pitchFamily="34" charset="0"/>
              </a:rPr>
              <a:t/>
            </a:r>
            <a:br>
              <a:rPr kumimoji="0" lang="en-CA" sz="1800" b="0" i="0" u="none" strike="noStrike" cap="none" normalizeH="0" baseline="0" smtClean="0">
                <a:ln>
                  <a:noFill/>
                </a:ln>
                <a:solidFill>
                  <a:schemeClr val="tx1"/>
                </a:solidFill>
                <a:effectLst/>
                <a:latin typeface="Arial" pitchFamily="34" charset="0"/>
                <a:cs typeface="Arial" pitchFamily="34" charset="0"/>
              </a:rPr>
            </a:br>
            <a:endParaRPr kumimoji="0" lang="en-C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6" name="Straight Connector 15"/>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110529"/>
            <a:ext cx="1152128" cy="5010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395"/>
          <p:cNvSpPr txBox="1">
            <a:spLocks noChangeArrowheads="1"/>
          </p:cNvSpPr>
          <p:nvPr/>
        </p:nvSpPr>
        <p:spPr bwMode="auto">
          <a:xfrm>
            <a:off x="24" y="642910"/>
            <a:ext cx="6858000" cy="3619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algn="ctr"/>
            <a:r>
              <a:rPr lang="en-CA" sz="1600" b="1" dirty="0" smtClean="0">
                <a:latin typeface="Arial Black" pitchFamily="34" charset="0"/>
              </a:rPr>
              <a:t>Lawton IADLs (2/2)</a:t>
            </a:r>
            <a:endParaRPr lang="en-CA" sz="1600" dirty="0">
              <a:latin typeface="Arial Black"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21069749"/>
              </p:ext>
            </p:extLst>
          </p:nvPr>
        </p:nvGraphicFramePr>
        <p:xfrm>
          <a:off x="332656" y="999304"/>
          <a:ext cx="6172200" cy="3909838"/>
        </p:xfrm>
        <a:graphic>
          <a:graphicData uri="http://schemas.openxmlformats.org/drawingml/2006/table">
            <a:tbl>
              <a:tblPr firstRow="1" firstCol="1" bandRow="1">
                <a:tableStyleId>{5C22544A-7EE6-4342-B048-85BDC9FD1C3A}</a:tableStyleId>
              </a:tblPr>
              <a:tblGrid>
                <a:gridCol w="1296144"/>
                <a:gridCol w="4876056"/>
              </a:tblGrid>
              <a:tr h="315560">
                <a:tc rowSpan="5">
                  <a:txBody>
                    <a:bodyPr/>
                    <a:lstStyle/>
                    <a:p>
                      <a:pPr marL="0" lvl="0" indent="0">
                        <a:lnSpc>
                          <a:spcPct val="115000"/>
                        </a:lnSpc>
                        <a:spcAft>
                          <a:spcPts val="0"/>
                        </a:spcAft>
                        <a:buFont typeface="+mj-lt"/>
                        <a:buNone/>
                      </a:pPr>
                      <a:r>
                        <a:rPr lang="en-US" sz="1100" b="0" dirty="0" smtClean="0">
                          <a:solidFill>
                            <a:srgbClr val="000000"/>
                          </a:solidFill>
                          <a:effectLst/>
                          <a:latin typeface="Arial" panose="020B0604020202020204" pitchFamily="34" charset="0"/>
                          <a:ea typeface="Times New Roman"/>
                          <a:cs typeface="Arial" panose="020B0604020202020204" pitchFamily="34" charset="0"/>
                        </a:rPr>
                        <a:t>F. Mode </a:t>
                      </a:r>
                      <a:r>
                        <a:rPr lang="en-US" sz="1100" b="0" dirty="0">
                          <a:solidFill>
                            <a:srgbClr val="000000"/>
                          </a:solidFill>
                          <a:effectLst/>
                          <a:latin typeface="Arial" panose="020B0604020202020204" pitchFamily="34" charset="0"/>
                          <a:ea typeface="Times New Roman"/>
                          <a:cs typeface="Arial" panose="020B0604020202020204" pitchFamily="34" charset="0"/>
                        </a:rPr>
                        <a:t>of transportation</a:t>
                      </a:r>
                      <a:endParaRPr lang="en-CA" sz="11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a:ea typeface="Times New Roman"/>
                          <a:cs typeface="ITC Clearface Std"/>
                        </a:rPr>
                        <a:t>Travels </a:t>
                      </a:r>
                      <a:r>
                        <a:rPr lang="en-US" sz="1100" b="0" dirty="0">
                          <a:solidFill>
                            <a:srgbClr val="000000"/>
                          </a:solidFill>
                          <a:effectLst/>
                          <a:latin typeface="Arial"/>
                          <a:ea typeface="Times New Roman"/>
                          <a:cs typeface="ITC Clearface Std"/>
                        </a:rPr>
                        <a:t>independently on public transportation or drives own car</a:t>
                      </a:r>
                      <a:endParaRPr lang="en-US" sz="1100" b="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Arranges </a:t>
                      </a:r>
                      <a:r>
                        <a:rPr lang="en-US" sz="1100" b="0" dirty="0">
                          <a:solidFill>
                            <a:srgbClr val="000000"/>
                          </a:solidFill>
                          <a:effectLst/>
                          <a:latin typeface="Arial" panose="020B0604020202020204" pitchFamily="34" charset="0"/>
                          <a:ea typeface="Times New Roman"/>
                          <a:cs typeface="Arial" panose="020B0604020202020204" pitchFamily="34" charset="0"/>
                        </a:rPr>
                        <a:t>own travel via taxi, but does not otherwise use public transportation</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Travels </a:t>
                      </a:r>
                      <a:r>
                        <a:rPr lang="en-US" sz="1100" b="0" dirty="0">
                          <a:solidFill>
                            <a:srgbClr val="000000"/>
                          </a:solidFill>
                          <a:effectLst/>
                          <a:latin typeface="Arial" panose="020B0604020202020204" pitchFamily="34" charset="0"/>
                          <a:ea typeface="Times New Roman"/>
                          <a:cs typeface="Arial" panose="020B0604020202020204" pitchFamily="34" charset="0"/>
                        </a:rPr>
                        <a:t>on public transportation when assisted or accompanied by another</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1590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Travel </a:t>
                      </a:r>
                      <a:r>
                        <a:rPr lang="en-US" sz="1100" b="0" dirty="0">
                          <a:solidFill>
                            <a:srgbClr val="000000"/>
                          </a:solidFill>
                          <a:effectLst/>
                          <a:latin typeface="Arial" panose="020B0604020202020204" pitchFamily="34" charset="0"/>
                          <a:ea typeface="Times New Roman"/>
                          <a:cs typeface="Arial" panose="020B0604020202020204" pitchFamily="34" charset="0"/>
                        </a:rPr>
                        <a:t>limited to taxi or automobile with assistance of another</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Does </a:t>
                      </a:r>
                      <a:r>
                        <a:rPr lang="en-US" sz="1100" b="0" dirty="0">
                          <a:solidFill>
                            <a:srgbClr val="000000"/>
                          </a:solidFill>
                          <a:effectLst/>
                          <a:latin typeface="Arial" panose="020B0604020202020204" pitchFamily="34" charset="0"/>
                          <a:ea typeface="Times New Roman"/>
                          <a:cs typeface="Arial" panose="020B0604020202020204" pitchFamily="34" charset="0"/>
                        </a:rPr>
                        <a:t>not travel at all</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5560">
                <a:tc rowSpan="3">
                  <a:txBody>
                    <a:bodyPr/>
                    <a:lstStyle/>
                    <a:p>
                      <a:pPr marL="0" lvl="0" indent="0">
                        <a:lnSpc>
                          <a:spcPct val="115000"/>
                        </a:lnSpc>
                        <a:spcAft>
                          <a:spcPts val="0"/>
                        </a:spcAft>
                        <a:buFont typeface="+mj-lt"/>
                        <a:buNone/>
                      </a:pPr>
                      <a:r>
                        <a:rPr lang="en-US" sz="1100" b="0" dirty="0" smtClean="0">
                          <a:solidFill>
                            <a:srgbClr val="000000"/>
                          </a:solidFill>
                          <a:effectLst/>
                          <a:latin typeface="Arial" panose="020B0604020202020204" pitchFamily="34" charset="0"/>
                          <a:ea typeface="Calibri"/>
                          <a:cs typeface="Arial" panose="020B0604020202020204" pitchFamily="34" charset="0"/>
                        </a:rPr>
                        <a:t>G. Responsibility </a:t>
                      </a:r>
                      <a:r>
                        <a:rPr lang="en-US" sz="1100" b="0" dirty="0">
                          <a:solidFill>
                            <a:srgbClr val="000000"/>
                          </a:solidFill>
                          <a:effectLst/>
                          <a:latin typeface="Arial" panose="020B0604020202020204" pitchFamily="34" charset="0"/>
                          <a:ea typeface="Calibri"/>
                          <a:cs typeface="Arial" panose="020B0604020202020204" pitchFamily="34" charset="0"/>
                        </a:rPr>
                        <a:t>for Own Medications</a:t>
                      </a:r>
                      <a:endParaRPr lang="en-CA" sz="11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Calibri"/>
                          <a:cs typeface="Arial" panose="020B0604020202020204" pitchFamily="34" charset="0"/>
                        </a:rPr>
                        <a:t>Is </a:t>
                      </a:r>
                      <a:r>
                        <a:rPr lang="en-US" sz="1100" b="0" dirty="0">
                          <a:solidFill>
                            <a:srgbClr val="000000"/>
                          </a:solidFill>
                          <a:effectLst/>
                          <a:latin typeface="Arial" panose="020B0604020202020204" pitchFamily="34" charset="0"/>
                          <a:ea typeface="Calibri"/>
                          <a:cs typeface="Arial" panose="020B0604020202020204" pitchFamily="34" charset="0"/>
                        </a:rPr>
                        <a:t>responsible for taking medication in correct dosages at correct time</a:t>
                      </a:r>
                      <a:endParaRPr lang="en-CA" sz="11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Takes </a:t>
                      </a:r>
                      <a:r>
                        <a:rPr lang="en-US" sz="1100" b="0" dirty="0">
                          <a:solidFill>
                            <a:srgbClr val="000000"/>
                          </a:solidFill>
                          <a:effectLst/>
                          <a:latin typeface="Arial" panose="020B0604020202020204" pitchFamily="34" charset="0"/>
                          <a:ea typeface="Times New Roman"/>
                          <a:cs typeface="Arial" panose="020B0604020202020204" pitchFamily="34" charset="0"/>
                        </a:rPr>
                        <a:t>responsibility if medication is prepared in advance in separate dosages</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Is </a:t>
                      </a:r>
                      <a:r>
                        <a:rPr lang="en-US" sz="1100" b="0" dirty="0">
                          <a:solidFill>
                            <a:srgbClr val="000000"/>
                          </a:solidFill>
                          <a:effectLst/>
                          <a:latin typeface="Arial" panose="020B0604020202020204" pitchFamily="34" charset="0"/>
                          <a:ea typeface="Times New Roman"/>
                          <a:cs typeface="Arial" panose="020B0604020202020204" pitchFamily="34" charset="0"/>
                        </a:rPr>
                        <a:t>not capable of dispensing own medication</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5560">
                <a:tc rowSpan="3">
                  <a:txBody>
                    <a:bodyPr/>
                    <a:lstStyle/>
                    <a:p>
                      <a:pPr marL="0" lvl="0" indent="0">
                        <a:lnSpc>
                          <a:spcPct val="115000"/>
                        </a:lnSpc>
                        <a:spcAft>
                          <a:spcPts val="0"/>
                        </a:spcAft>
                        <a:buFont typeface="+mj-lt"/>
                        <a:buNone/>
                      </a:pPr>
                      <a:r>
                        <a:rPr lang="en-US" sz="1100" b="0" dirty="0" smtClean="0">
                          <a:solidFill>
                            <a:srgbClr val="000000"/>
                          </a:solidFill>
                          <a:effectLst/>
                          <a:latin typeface="Arial" panose="020B0604020202020204" pitchFamily="34" charset="0"/>
                          <a:ea typeface="Calibri"/>
                          <a:cs typeface="Arial" panose="020B0604020202020204" pitchFamily="34" charset="0"/>
                        </a:rPr>
                        <a:t>H. Ability </a:t>
                      </a:r>
                      <a:r>
                        <a:rPr lang="en-US" sz="1100" b="0" dirty="0">
                          <a:solidFill>
                            <a:srgbClr val="000000"/>
                          </a:solidFill>
                          <a:effectLst/>
                          <a:latin typeface="Arial" panose="020B0604020202020204" pitchFamily="34" charset="0"/>
                          <a:ea typeface="Calibri"/>
                          <a:cs typeface="Arial" panose="020B0604020202020204" pitchFamily="34" charset="0"/>
                        </a:rPr>
                        <a:t>to Handle Finances</a:t>
                      </a:r>
                      <a:endParaRPr lang="en-CA" sz="1100" b="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Manages </a:t>
                      </a:r>
                      <a:r>
                        <a:rPr lang="en-US" sz="1100" b="0" dirty="0">
                          <a:solidFill>
                            <a:srgbClr val="000000"/>
                          </a:solidFill>
                          <a:effectLst/>
                          <a:latin typeface="Arial" panose="020B0604020202020204" pitchFamily="34" charset="0"/>
                          <a:ea typeface="Times New Roman"/>
                          <a:cs typeface="Arial" panose="020B0604020202020204" pitchFamily="34" charset="0"/>
                        </a:rPr>
                        <a:t>financial matters independently (budgets, writes checks, pays rent and bills, goes to bank); collects and keeps track of income</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Manages </a:t>
                      </a:r>
                      <a:r>
                        <a:rPr lang="en-US" sz="1100" b="0" dirty="0">
                          <a:solidFill>
                            <a:srgbClr val="000000"/>
                          </a:solidFill>
                          <a:effectLst/>
                          <a:latin typeface="Arial" panose="020B0604020202020204" pitchFamily="34" charset="0"/>
                          <a:ea typeface="Times New Roman"/>
                          <a:cs typeface="Arial" panose="020B0604020202020204" pitchFamily="34" charset="0"/>
                        </a:rPr>
                        <a:t>day-to-day purchases, but needs help with banking, major purchases, </a:t>
                      </a:r>
                      <a:r>
                        <a:rPr lang="en-US" sz="1100" b="0" dirty="0" err="1">
                          <a:solidFill>
                            <a:srgbClr val="000000"/>
                          </a:solidFill>
                          <a:effectLst/>
                          <a:latin typeface="Arial" panose="020B0604020202020204" pitchFamily="34" charset="0"/>
                          <a:ea typeface="Times New Roman"/>
                          <a:cs typeface="Arial" panose="020B0604020202020204" pitchFamily="34" charset="0"/>
                        </a:rPr>
                        <a:t>etc</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5560">
                <a:tc vMerge="1">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6410" indent="-270510">
                        <a:lnSpc>
                          <a:spcPct val="107000"/>
                        </a:lnSpc>
                        <a:spcAft>
                          <a:spcPts val="0"/>
                        </a:spcAft>
                      </a:pPr>
                      <a:r>
                        <a:rPr lang="en-US" sz="1100" b="0" kern="1400" dirty="0" smtClean="0">
                          <a:solidFill>
                            <a:srgbClr val="000000"/>
                          </a:solidFill>
                          <a:latin typeface="Wingdings" pitchFamily="2" charset="2"/>
                          <a:cs typeface="Arial" pitchFamily="34" charset="0"/>
                        </a:rPr>
                        <a:t>o </a:t>
                      </a:r>
                      <a:r>
                        <a:rPr lang="en-US" sz="1100" b="0" dirty="0" smtClean="0">
                          <a:solidFill>
                            <a:srgbClr val="000000"/>
                          </a:solidFill>
                          <a:effectLst/>
                          <a:latin typeface="Arial" panose="020B0604020202020204" pitchFamily="34" charset="0"/>
                          <a:ea typeface="Times New Roman"/>
                          <a:cs typeface="Arial" panose="020B0604020202020204" pitchFamily="34" charset="0"/>
                        </a:rPr>
                        <a:t>Incapable </a:t>
                      </a:r>
                      <a:r>
                        <a:rPr lang="en-US" sz="1100" b="0" dirty="0">
                          <a:solidFill>
                            <a:srgbClr val="000000"/>
                          </a:solidFill>
                          <a:effectLst/>
                          <a:latin typeface="Arial" panose="020B0604020202020204" pitchFamily="34" charset="0"/>
                          <a:ea typeface="Times New Roman"/>
                          <a:cs typeface="Arial" panose="020B0604020202020204" pitchFamily="34" charset="0"/>
                        </a:rPr>
                        <a:t>of handling money</a:t>
                      </a:r>
                      <a:endParaRPr lang="en-US" sz="1100" b="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63</a:t>
            </a:fld>
            <a:endParaRPr lang="en-CA" dirty="0"/>
          </a:p>
        </p:txBody>
      </p:sp>
    </p:spTree>
    <p:extLst>
      <p:ext uri="{BB962C8B-B14F-4D97-AF65-F5344CB8AC3E}">
        <p14:creationId xmlns:p14="http://schemas.microsoft.com/office/powerpoint/2010/main" val="14789836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4678602"/>
              </p:ext>
            </p:extLst>
          </p:nvPr>
        </p:nvGraphicFramePr>
        <p:xfrm>
          <a:off x="428604" y="1285852"/>
          <a:ext cx="6072230" cy="2786082"/>
        </p:xfrm>
        <a:graphic>
          <a:graphicData uri="http://schemas.openxmlformats.org/drawingml/2006/table">
            <a:tbl>
              <a:tblPr/>
              <a:tblGrid>
                <a:gridCol w="1121149"/>
                <a:gridCol w="4951081"/>
              </a:tblGrid>
              <a:tr h="2786082">
                <a:tc>
                  <a:txBody>
                    <a:bodyPr/>
                    <a:lstStyle/>
                    <a:p>
                      <a:pPr marR="0" indent="0" algn="l" rtl="0">
                        <a:spcBef>
                          <a:spcPts val="0"/>
                        </a:spcBef>
                        <a:spcAft>
                          <a:spcPts val="0"/>
                        </a:spcAft>
                      </a:pPr>
                      <a:r>
                        <a:rPr lang="en-US" sz="1100" b="1" kern="1400" dirty="0">
                          <a:solidFill>
                            <a:srgbClr val="000000"/>
                          </a:solidFill>
                          <a:latin typeface="Arial" pitchFamily="34" charset="0"/>
                          <a:cs typeface="Arial" pitchFamily="34" charset="0"/>
                        </a:rPr>
                        <a:t>General </a:t>
                      </a:r>
                      <a:endParaRPr lang="en-US" sz="1100" kern="1400" dirty="0">
                        <a:solidFill>
                          <a:srgbClr val="000000"/>
                        </a:solidFill>
                        <a:latin typeface="Arial" pitchFamily="34" charset="0"/>
                        <a:cs typeface="Arial" pitchFamily="34" charset="0"/>
                      </a:endParaRPr>
                    </a:p>
                    <a:p>
                      <a:pPr marR="0" indent="0" algn="l" rtl="0">
                        <a:spcBef>
                          <a:spcPts val="0"/>
                        </a:spcBef>
                        <a:spcAft>
                          <a:spcPts val="0"/>
                        </a:spcAft>
                      </a:pPr>
                      <a:r>
                        <a:rPr lang="en-US" sz="1100" b="1" kern="1400" dirty="0">
                          <a:solidFill>
                            <a:srgbClr val="000000"/>
                          </a:solidFill>
                          <a:latin typeface="Arial" pitchFamily="34" charset="0"/>
                          <a:cs typeface="Arial" pitchFamily="34" charset="0"/>
                        </a:rPr>
                        <a:t>Instructions </a:t>
                      </a:r>
                      <a:endParaRPr lang="en-US"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CA" sz="1100" kern="1400" dirty="0">
                          <a:solidFill>
                            <a:srgbClr val="000000"/>
                          </a:solidFill>
                          <a:latin typeface="Arial" pitchFamily="34" charset="0"/>
                          <a:cs typeface="Arial" pitchFamily="34" charset="0"/>
                        </a:rPr>
                        <a:t>When </a:t>
                      </a:r>
                      <a:r>
                        <a:rPr lang="en-CA" sz="1100" b="1" i="0" u="sng" kern="1400" dirty="0" smtClean="0">
                          <a:solidFill>
                            <a:srgbClr val="000000"/>
                          </a:solidFill>
                          <a:latin typeface="Arial" pitchFamily="34" charset="0"/>
                          <a:cs typeface="Arial" pitchFamily="34" charset="0"/>
                        </a:rPr>
                        <a:t>ALL</a:t>
                      </a:r>
                      <a:r>
                        <a:rPr lang="en-CA" sz="1100" b="1" i="0" kern="140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the </a:t>
                      </a:r>
                      <a:r>
                        <a:rPr lang="en-CA" sz="1100" kern="1400" dirty="0">
                          <a:solidFill>
                            <a:srgbClr val="000000"/>
                          </a:solidFill>
                          <a:latin typeface="Arial" pitchFamily="34" charset="0"/>
                          <a:cs typeface="Arial" pitchFamily="34" charset="0"/>
                        </a:rPr>
                        <a:t>data collection has been completed, including hospitalization overview, the </a:t>
                      </a:r>
                      <a:r>
                        <a:rPr lang="en-CA" sz="1100" b="1" u="none" kern="1400" dirty="0">
                          <a:solidFill>
                            <a:srgbClr val="000000"/>
                          </a:solidFill>
                          <a:latin typeface="Arial" pitchFamily="34" charset="0"/>
                          <a:cs typeface="Arial" pitchFamily="34" charset="0"/>
                        </a:rPr>
                        <a:t>Site </a:t>
                      </a:r>
                      <a:r>
                        <a:rPr lang="en-CA" sz="1100" b="1" u="none" kern="1400" dirty="0" smtClean="0">
                          <a:solidFill>
                            <a:srgbClr val="000000"/>
                          </a:solidFill>
                          <a:latin typeface="Arial" pitchFamily="34" charset="0"/>
                          <a:cs typeface="Arial" pitchFamily="34" charset="0"/>
                        </a:rPr>
                        <a:t>Investigator </a:t>
                      </a:r>
                      <a:r>
                        <a:rPr lang="en-CA" sz="1100" kern="1400" dirty="0">
                          <a:solidFill>
                            <a:srgbClr val="000000"/>
                          </a:solidFill>
                          <a:latin typeface="Arial" pitchFamily="34" charset="0"/>
                          <a:cs typeface="Arial" pitchFamily="34" charset="0"/>
                        </a:rPr>
                        <a:t>is to sign &amp; date the Investigator Confirmation Form to attest to the following:</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p>
                    <a:p>
                      <a:pPr marL="228600" marR="0" indent="-228600" algn="l" rtl="0">
                        <a:spcBef>
                          <a:spcPts val="0"/>
                        </a:spcBef>
                        <a:spcAft>
                          <a:spcPts val="0"/>
                        </a:spcAft>
                        <a:buFont typeface="Arial" panose="020B0604020202020204" pitchFamily="34" charset="0"/>
                        <a:buChar char="•"/>
                      </a:pPr>
                      <a:r>
                        <a:rPr lang="en-CA" sz="1100" kern="1400" dirty="0" smtClean="0">
                          <a:solidFill>
                            <a:srgbClr val="000000"/>
                          </a:solidFill>
                          <a:latin typeface="Arial" pitchFamily="34" charset="0"/>
                          <a:cs typeface="Arial" pitchFamily="34" charset="0"/>
                        </a:rPr>
                        <a:t>The </a:t>
                      </a:r>
                      <a:r>
                        <a:rPr lang="en-CA" sz="1100" kern="1400" dirty="0">
                          <a:solidFill>
                            <a:srgbClr val="000000"/>
                          </a:solidFill>
                          <a:latin typeface="Arial" pitchFamily="34" charset="0"/>
                          <a:cs typeface="Arial" pitchFamily="34" charset="0"/>
                        </a:rPr>
                        <a:t>data collection was conducted under </a:t>
                      </a:r>
                      <a:r>
                        <a:rPr lang="en-CA" sz="1100" kern="1400" dirty="0" smtClean="0">
                          <a:solidFill>
                            <a:srgbClr val="000000"/>
                          </a:solidFill>
                          <a:latin typeface="Arial" pitchFamily="34" charset="0"/>
                          <a:cs typeface="Arial" pitchFamily="34" charset="0"/>
                        </a:rPr>
                        <a:t>her / his </a:t>
                      </a:r>
                      <a:r>
                        <a:rPr lang="en-CA" sz="1100" kern="1400" dirty="0">
                          <a:solidFill>
                            <a:srgbClr val="000000"/>
                          </a:solidFill>
                          <a:latin typeface="Arial" pitchFamily="34" charset="0"/>
                          <a:cs typeface="Arial" pitchFamily="34" charset="0"/>
                        </a:rPr>
                        <a:t>supervision according to the </a:t>
                      </a:r>
                      <a:r>
                        <a:rPr lang="en-CA" sz="1100" kern="1400" dirty="0" smtClean="0">
                          <a:solidFill>
                            <a:srgbClr val="000000"/>
                          </a:solidFill>
                          <a:latin typeface="Arial" pitchFamily="34" charset="0"/>
                          <a:cs typeface="Arial" pitchFamily="34" charset="0"/>
                        </a:rPr>
                        <a:t>protocol</a:t>
                      </a:r>
                    </a:p>
                    <a:p>
                      <a:pPr marL="228600" marR="0" indent="-228600" algn="l" rtl="0">
                        <a:spcBef>
                          <a:spcPts val="0"/>
                        </a:spcBef>
                        <a:spcAft>
                          <a:spcPts val="0"/>
                        </a:spcAft>
                        <a:buFont typeface="Arial" panose="020B0604020202020204" pitchFamily="34" charset="0"/>
                        <a:buChar char="•"/>
                      </a:pPr>
                      <a:r>
                        <a:rPr lang="en-US" sz="1100" kern="1400" dirty="0" smtClean="0">
                          <a:solidFill>
                            <a:srgbClr val="000000"/>
                          </a:solidFill>
                          <a:latin typeface="Arial" pitchFamily="34" charset="0"/>
                          <a:cs typeface="Arial" pitchFamily="34" charset="0"/>
                        </a:rPr>
                        <a:t>The</a:t>
                      </a:r>
                      <a:r>
                        <a:rPr lang="en-US" sz="1100" kern="1400" baseline="0" dirty="0" smtClean="0">
                          <a:solidFill>
                            <a:srgbClr val="000000"/>
                          </a:solidFill>
                          <a:latin typeface="Arial" pitchFamily="34" charset="0"/>
                          <a:cs typeface="Arial" pitchFamily="34" charset="0"/>
                        </a:rPr>
                        <a:t> data and statement are complete and accurate to the best of her / his knowledge</a:t>
                      </a:r>
                      <a:endParaRPr lang="en-CA" sz="1100" kern="1400" dirty="0">
                        <a:solidFill>
                          <a:srgbClr val="000000"/>
                        </a:solidFill>
                        <a:latin typeface="Arial" pitchFamily="34" charset="0"/>
                        <a:cs typeface="Arial" pitchFamily="34" charset="0"/>
                      </a:endParaRPr>
                    </a:p>
                    <a:p>
                      <a:pPr marL="228600" marR="0" indent="-228600" algn="l" rtl="0">
                        <a:spcBef>
                          <a:spcPts val="0"/>
                        </a:spcBef>
                        <a:spcAft>
                          <a:spcPts val="0"/>
                        </a:spcAft>
                      </a:pPr>
                      <a:r>
                        <a:rPr lang="en-CA" sz="1100" kern="1400" dirty="0">
                          <a:solidFill>
                            <a:srgbClr val="000000"/>
                          </a:solidFill>
                          <a:latin typeface="Arial" pitchFamily="34" charset="0"/>
                          <a:cs typeface="Arial" pitchFamily="34" charset="0"/>
                        </a:rPr>
                        <a:t> </a:t>
                      </a:r>
                    </a:p>
                    <a:p>
                      <a:pPr marR="0" indent="0" algn="l" rtl="0">
                        <a:spcBef>
                          <a:spcPts val="0"/>
                        </a:spcBef>
                        <a:spcAft>
                          <a:spcPts val="0"/>
                        </a:spcAft>
                      </a:pPr>
                      <a:r>
                        <a:rPr lang="en-CA" sz="1100" kern="1400" dirty="0" smtClean="0">
                          <a:solidFill>
                            <a:srgbClr val="000000"/>
                          </a:solidFill>
                          <a:latin typeface="Arial" pitchFamily="34" charset="0"/>
                          <a:cs typeface="Arial" pitchFamily="34" charset="0"/>
                        </a:rPr>
                        <a:t>Once </a:t>
                      </a:r>
                      <a:r>
                        <a:rPr lang="en-CA" sz="1100" kern="1400" dirty="0">
                          <a:solidFill>
                            <a:srgbClr val="000000"/>
                          </a:solidFill>
                          <a:latin typeface="Arial" pitchFamily="34" charset="0"/>
                          <a:cs typeface="Arial" pitchFamily="34" charset="0"/>
                        </a:rPr>
                        <a:t>the </a:t>
                      </a:r>
                      <a:r>
                        <a:rPr lang="en-CA" sz="1100" kern="1400" dirty="0" smtClean="0">
                          <a:solidFill>
                            <a:srgbClr val="000000"/>
                          </a:solidFill>
                          <a:latin typeface="Arial" pitchFamily="34" charset="0"/>
                          <a:cs typeface="Arial" pitchFamily="34" charset="0"/>
                        </a:rPr>
                        <a:t>Investigator </a:t>
                      </a:r>
                      <a:r>
                        <a:rPr lang="en-CA" sz="1100" kern="1400" dirty="0">
                          <a:solidFill>
                            <a:srgbClr val="000000"/>
                          </a:solidFill>
                          <a:latin typeface="Arial" pitchFamily="34" charset="0"/>
                          <a:cs typeface="Arial" pitchFamily="34" charset="0"/>
                        </a:rPr>
                        <a:t>Confirmation Form has been signed and dated, please </a:t>
                      </a:r>
                      <a:r>
                        <a:rPr lang="en-CA" sz="1100" kern="1400" dirty="0" smtClean="0">
                          <a:solidFill>
                            <a:srgbClr val="000000"/>
                          </a:solidFill>
                          <a:latin typeface="Arial" pitchFamily="34" charset="0"/>
                          <a:cs typeface="Arial" pitchFamily="34" charset="0"/>
                        </a:rPr>
                        <a:t>scan </a:t>
                      </a:r>
                      <a:r>
                        <a:rPr lang="en-CA" sz="1100" kern="1400" dirty="0">
                          <a:solidFill>
                            <a:srgbClr val="000000"/>
                          </a:solidFill>
                          <a:latin typeface="Arial" pitchFamily="34" charset="0"/>
                          <a:cs typeface="Arial" pitchFamily="34" charset="0"/>
                        </a:rPr>
                        <a:t>the completed form to:</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p>
                    <a:p>
                      <a:pPr marR="0" indent="0" algn="l" rtl="0">
                        <a:spcBef>
                          <a:spcPts val="0"/>
                        </a:spcBef>
                        <a:spcAft>
                          <a:spcPts val="0"/>
                        </a:spcAft>
                      </a:pPr>
                      <a:r>
                        <a:rPr lang="en-CA" sz="1100" kern="1400" dirty="0">
                          <a:solidFill>
                            <a:srgbClr val="000000"/>
                          </a:solidFill>
                          <a:latin typeface="Arial" pitchFamily="34" charset="0"/>
                          <a:cs typeface="Arial" pitchFamily="34" charset="0"/>
                        </a:rPr>
                        <a:t>              </a:t>
                      </a:r>
                      <a:r>
                        <a:rPr lang="en-CA" sz="1100" b="1" kern="1400" dirty="0" smtClean="0">
                          <a:solidFill>
                            <a:srgbClr val="000000"/>
                          </a:solidFill>
                          <a:latin typeface="Arial" pitchFamily="34" charset="0"/>
                          <a:cs typeface="Arial" pitchFamily="34" charset="0"/>
                        </a:rPr>
                        <a:t>Maureen </a:t>
                      </a:r>
                      <a:r>
                        <a:rPr lang="en-CA" sz="1100" b="1" kern="1400" dirty="0">
                          <a:solidFill>
                            <a:srgbClr val="000000"/>
                          </a:solidFill>
                          <a:latin typeface="Arial" pitchFamily="34" charset="0"/>
                          <a:cs typeface="Arial" pitchFamily="34" charset="0"/>
                        </a:rPr>
                        <a:t>Dansereau</a:t>
                      </a:r>
                      <a:endParaRPr lang="en-CA" sz="1100" kern="1400" dirty="0">
                        <a:solidFill>
                          <a:srgbClr val="000000"/>
                        </a:solidFill>
                        <a:latin typeface="Arial" pitchFamily="34" charset="0"/>
                        <a:cs typeface="Arial" pitchFamily="34" charset="0"/>
                      </a:endParaRPr>
                    </a:p>
                    <a:p>
                      <a:pPr marR="0" indent="0" algn="l" rtl="0">
                        <a:spcBef>
                          <a:spcPts val="0"/>
                        </a:spcBef>
                        <a:spcAft>
                          <a:spcPts val="0"/>
                        </a:spcAft>
                      </a:pPr>
                      <a:r>
                        <a:rPr lang="en-CA" sz="1100" b="1" kern="1400" dirty="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Clinical </a:t>
                      </a:r>
                      <a:r>
                        <a:rPr lang="en-CA" sz="1100" kern="1400" dirty="0">
                          <a:solidFill>
                            <a:srgbClr val="000000"/>
                          </a:solidFill>
                          <a:latin typeface="Arial" pitchFamily="34" charset="0"/>
                          <a:cs typeface="Arial" pitchFamily="34" charset="0"/>
                        </a:rPr>
                        <a:t>Evaluation Research Unit</a:t>
                      </a:r>
                    </a:p>
                    <a:p>
                      <a:pPr marR="0" indent="457200" algn="l" rtl="0">
                        <a:spcBef>
                          <a:spcPts val="0"/>
                        </a:spcBef>
                        <a:spcAft>
                          <a:spcPts val="0"/>
                        </a:spcAft>
                      </a:pPr>
                      <a:r>
                        <a:rPr lang="en-CA" sz="1100" kern="1400" dirty="0">
                          <a:solidFill>
                            <a:srgbClr val="000000"/>
                          </a:solidFill>
                          <a:latin typeface="Arial" pitchFamily="34" charset="0"/>
                          <a:cs typeface="Arial" pitchFamily="34" charset="0"/>
                        </a:rPr>
                        <a:t>  </a:t>
                      </a:r>
                      <a:r>
                        <a:rPr lang="en-CA" sz="1100" u="sng" kern="1400" dirty="0" smtClean="0">
                          <a:solidFill>
                            <a:srgbClr val="0000C0"/>
                          </a:solidFill>
                          <a:latin typeface="Arial" pitchFamily="34" charset="0"/>
                          <a:cs typeface="Arial" pitchFamily="34" charset="0"/>
                        </a:rPr>
                        <a:t>Maureen.Dansereau@kingstonhsc.ca</a:t>
                      </a:r>
                      <a:endParaRPr lang="en-CA" sz="1100" kern="1400" dirty="0">
                        <a:solidFill>
                          <a:srgbClr val="000000"/>
                        </a:solidFill>
                        <a:latin typeface="Arial" pitchFamily="34" charset="0"/>
                        <a:cs typeface="Arial" pitchFamily="34" charset="0"/>
                      </a:endParaRPr>
                    </a:p>
                  </a:txBody>
                  <a:tcPr marL="24384" marR="24384" marT="24384" marB="24384">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0" name="Text Box 5"/>
          <p:cNvSpPr txBox="1">
            <a:spLocks noChangeArrowheads="1"/>
          </p:cNvSpPr>
          <p:nvPr/>
        </p:nvSpPr>
        <p:spPr bwMode="auto">
          <a:xfrm>
            <a:off x="428652" y="857224"/>
            <a:ext cx="6357934"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solidFill>
                  <a:srgbClr val="000000"/>
                </a:solidFill>
                <a:effectLst/>
                <a:latin typeface="Arial" pitchFamily="34" charset="0"/>
                <a:ea typeface="Times New Roman" pitchFamily="18" charset="0"/>
                <a:cs typeface="Arial" pitchFamily="34" charset="0"/>
              </a:rPr>
              <a:t>Investigator Confirmation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664" y="179512"/>
            <a:ext cx="1296144" cy="563659"/>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64</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2161" name="Text Box 1"/>
          <p:cNvSpPr txBox="1">
            <a:spLocks noChangeArrowheads="1"/>
          </p:cNvSpPr>
          <p:nvPr/>
        </p:nvSpPr>
        <p:spPr bwMode="auto">
          <a:xfrm>
            <a:off x="228600" y="1714480"/>
            <a:ext cx="6381709" cy="12414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The data collected in the RE-ENERGIZE Case Report Forms was collected in accordance with the study protocol and established procedures.  The data was collected under my supervision.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The data and statement are complete and accurate to the best of my knowledge.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2" name="Line 22"/>
          <p:cNvSpPr>
            <a:spLocks noChangeShapeType="1"/>
          </p:cNvSpPr>
          <p:nvPr/>
        </p:nvSpPr>
        <p:spPr bwMode="auto">
          <a:xfrm>
            <a:off x="228600" y="3714730"/>
            <a:ext cx="280035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92183" name="Text Box 23"/>
          <p:cNvSpPr txBox="1">
            <a:spLocks noChangeArrowheads="1"/>
          </p:cNvSpPr>
          <p:nvPr/>
        </p:nvSpPr>
        <p:spPr bwMode="auto">
          <a:xfrm>
            <a:off x="228600" y="3733780"/>
            <a:ext cx="165735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Full Name of Investigator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84" name="Line 24"/>
          <p:cNvSpPr>
            <a:spLocks noChangeShapeType="1"/>
          </p:cNvSpPr>
          <p:nvPr/>
        </p:nvSpPr>
        <p:spPr bwMode="auto">
          <a:xfrm>
            <a:off x="228600" y="4438630"/>
            <a:ext cx="280035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92185" name="Text Box 25"/>
          <p:cNvSpPr txBox="1">
            <a:spLocks noChangeArrowheads="1"/>
          </p:cNvSpPr>
          <p:nvPr/>
        </p:nvSpPr>
        <p:spPr bwMode="auto">
          <a:xfrm>
            <a:off x="228600" y="4457680"/>
            <a:ext cx="1714500"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Signature of the Investigator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88" name="Rectangle 28"/>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2187" name="Text Box 27"/>
          <p:cNvSpPr txBox="1">
            <a:spLocks noChangeArrowheads="1"/>
          </p:cNvSpPr>
          <p:nvPr/>
        </p:nvSpPr>
        <p:spPr bwMode="auto">
          <a:xfrm>
            <a:off x="-24" y="1071538"/>
            <a:ext cx="68580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Investigator Confirmation Form</a:t>
            </a:r>
            <a:endParaRPr kumimoji="0" lang="en-CA"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
        <p:nvSpPr>
          <p:cNvPr id="37" name="Line 24"/>
          <p:cNvSpPr>
            <a:spLocks noChangeShapeType="1"/>
          </p:cNvSpPr>
          <p:nvPr/>
        </p:nvSpPr>
        <p:spPr bwMode="auto">
          <a:xfrm>
            <a:off x="3500438" y="4429124"/>
            <a:ext cx="280035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8" name="Text Box 25"/>
          <p:cNvSpPr txBox="1">
            <a:spLocks noChangeArrowheads="1"/>
          </p:cNvSpPr>
          <p:nvPr/>
        </p:nvSpPr>
        <p:spPr bwMode="auto">
          <a:xfrm>
            <a:off x="3500438" y="4448174"/>
            <a:ext cx="2500330" cy="26670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Date (YYYY-MM-DD)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8" name="Straight Connector 17"/>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212100"/>
            <a:ext cx="1440160" cy="626288"/>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65</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5450701" y="357156"/>
            <a:ext cx="1269146"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6" name="Straight Connector 5"/>
          <p:cNvCxnSpPr/>
          <p:nvPr/>
        </p:nvCxnSpPr>
        <p:spPr>
          <a:xfrm>
            <a:off x="5357826" y="357159"/>
            <a:ext cx="1285884"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8" name="Rectangle 4"/>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9" name="Rectangle 3"/>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14693" name="Text Box 5"/>
          <p:cNvSpPr txBox="1">
            <a:spLocks noChangeArrowheads="1"/>
          </p:cNvSpPr>
          <p:nvPr/>
        </p:nvSpPr>
        <p:spPr bwMode="auto">
          <a:xfrm>
            <a:off x="-24" y="328644"/>
            <a:ext cx="6858024" cy="628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APPENDIX 1</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Lund-Browder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4692" name="Picture 6"/>
          <p:cNvPicPr>
            <a:picLocks noChangeAspect="1" noChangeArrowheads="1"/>
          </p:cNvPicPr>
          <p:nvPr/>
        </p:nvPicPr>
        <p:blipFill>
          <a:blip r:embed="rId2"/>
          <a:srcRect/>
          <a:stretch>
            <a:fillRect/>
          </a:stretch>
        </p:blipFill>
        <p:spPr bwMode="auto">
          <a:xfrm>
            <a:off x="457176" y="1014444"/>
            <a:ext cx="5919788" cy="8058150"/>
          </a:xfrm>
          <a:prstGeom prst="rect">
            <a:avLst/>
          </a:prstGeom>
          <a:noFill/>
          <a:ln w="9525" algn="in">
            <a:miter lim="800000"/>
            <a:headEnd/>
            <a:tailEnd/>
          </a:ln>
        </p:spPr>
      </p:pic>
      <p:sp>
        <p:nvSpPr>
          <p:cNvPr id="114695" name="Rectangle 7"/>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pic>
        <p:nvPicPr>
          <p:cNvPr id="12" name="Picture 2" descr="Y:\06-ACTIVE STUDIES\RE-ENERGIZE Definitive\STUDY PROCEDURES\Logos\RE_Logo small.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138667"/>
            <a:ext cx="1584176" cy="688917"/>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66</a:t>
            </a:fld>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8"/>
          <p:cNvSpPr txBox="1">
            <a:spLocks noChangeArrowheads="1"/>
          </p:cNvSpPr>
          <p:nvPr/>
        </p:nvSpPr>
        <p:spPr bwMode="auto">
          <a:xfrm>
            <a:off x="124310" y="767056"/>
            <a:ext cx="6635772" cy="53171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88900">
              <a:spcAft>
                <a:spcPts val="300"/>
              </a:spcAft>
            </a:pPr>
            <a:r>
              <a:rPr lang="en-CA" sz="1100" b="1" dirty="0" smtClean="0">
                <a:latin typeface="Arial" panose="020B0604020202020204" pitchFamily="34" charset="0"/>
                <a:cs typeface="Arial" panose="020B0604020202020204" pitchFamily="34" charset="0"/>
              </a:rPr>
              <a:t>5.</a:t>
            </a:r>
            <a:r>
              <a:rPr lang="en-CA" sz="1100" b="1" dirty="0">
                <a:latin typeface="Arial" panose="020B0604020202020204" pitchFamily="34" charset="0"/>
                <a:cs typeface="Arial" panose="020B0604020202020204" pitchFamily="34" charset="0"/>
              </a:rPr>
              <a:t> </a:t>
            </a:r>
            <a:r>
              <a:rPr lang="en-CA" sz="1100" b="1" dirty="0" smtClean="0">
                <a:latin typeface="Arial" panose="020B0604020202020204" pitchFamily="34" charset="0"/>
                <a:cs typeface="Arial" panose="020B0604020202020204" pitchFamily="34" charset="0"/>
              </a:rPr>
              <a:t>Pregnant or lactating </a:t>
            </a:r>
            <a:endParaRPr lang="en-CA" sz="1100" dirty="0">
              <a:latin typeface="Arial" panose="020B0604020202020204" pitchFamily="34" charset="0"/>
              <a:cs typeface="Arial" panose="020B0604020202020204" pitchFamily="34" charset="0"/>
            </a:endParaRPr>
          </a:p>
          <a:p>
            <a:pPr marL="88900">
              <a:spcAft>
                <a:spcPts val="300"/>
              </a:spcAft>
            </a:pPr>
            <a:r>
              <a:rPr lang="en-CA" sz="1100" dirty="0" smtClean="0">
                <a:latin typeface="Arial" panose="020B0604020202020204" pitchFamily="34" charset="0"/>
                <a:cs typeface="Arial" panose="020B0604020202020204" pitchFamily="34" charset="0"/>
              </a:rPr>
              <a:t>Urine / blood </a:t>
            </a:r>
            <a:r>
              <a:rPr lang="en-CA" sz="1100" dirty="0">
                <a:latin typeface="Arial" panose="020B0604020202020204" pitchFamily="34" charset="0"/>
                <a:cs typeface="Arial" panose="020B0604020202020204" pitchFamily="34" charset="0"/>
              </a:rPr>
              <a:t>tests for pregnancy will be done on all </a:t>
            </a:r>
            <a:r>
              <a:rPr lang="en-CA" sz="1100" dirty="0" smtClean="0">
                <a:latin typeface="Arial" panose="020B0604020202020204" pitchFamily="34" charset="0"/>
                <a:cs typeface="Arial" panose="020B0604020202020204" pitchFamily="34" charset="0"/>
              </a:rPr>
              <a:t>females </a:t>
            </a:r>
            <a:r>
              <a:rPr lang="en-CA" sz="1100" dirty="0">
                <a:latin typeface="Arial" panose="020B0604020202020204" pitchFamily="34" charset="0"/>
                <a:cs typeface="Arial" panose="020B0604020202020204" pitchFamily="34" charset="0"/>
              </a:rPr>
              <a:t>of childbearing age by each site as part </a:t>
            </a:r>
            <a:r>
              <a:rPr lang="en-CA" sz="1100" dirty="0" smtClean="0">
                <a:latin typeface="Arial" panose="020B0604020202020204" pitchFamily="34" charset="0"/>
                <a:cs typeface="Arial" panose="020B0604020202020204" pitchFamily="34" charset="0"/>
              </a:rPr>
              <a:t>of standard ACU practice.</a:t>
            </a:r>
          </a:p>
          <a:p>
            <a:pPr marL="184150" indent="-3175">
              <a:spcAft>
                <a:spcPts val="300"/>
              </a:spcAft>
            </a:pPr>
            <a:endParaRPr lang="en-CA" sz="1100" dirty="0">
              <a:latin typeface="Arial" panose="020B0604020202020204" pitchFamily="34" charset="0"/>
              <a:cs typeface="Arial" panose="020B0604020202020204" pitchFamily="34" charset="0"/>
            </a:endParaRPr>
          </a:p>
          <a:p>
            <a:pPr marL="88900">
              <a:spcAft>
                <a:spcPts val="300"/>
              </a:spcAft>
            </a:pPr>
            <a:r>
              <a:rPr lang="en-CA" sz="1100" b="1" dirty="0" smtClean="0">
                <a:latin typeface="Arial" panose="020B0604020202020204" pitchFamily="34" charset="0"/>
                <a:cs typeface="Arial" panose="020B0604020202020204" pitchFamily="34" charset="0"/>
              </a:rPr>
              <a:t>6</a:t>
            </a:r>
            <a:r>
              <a:rPr lang="en-CA" sz="1100" b="1" dirty="0">
                <a:latin typeface="Arial" panose="020B0604020202020204" pitchFamily="34" charset="0"/>
                <a:cs typeface="Arial" panose="020B0604020202020204" pitchFamily="34" charset="0"/>
              </a:rPr>
              <a:t>. </a:t>
            </a:r>
            <a:r>
              <a:rPr lang="en-CA" sz="1100" b="1" dirty="0" smtClean="0">
                <a:latin typeface="Arial" panose="020B0604020202020204" pitchFamily="34" charset="0"/>
                <a:cs typeface="Arial" panose="020B0604020202020204" pitchFamily="34" charset="0"/>
              </a:rPr>
              <a:t>Contraindication </a:t>
            </a:r>
            <a:r>
              <a:rPr lang="en-CA" sz="1100" b="1" dirty="0">
                <a:latin typeface="Arial" panose="020B0604020202020204" pitchFamily="34" charset="0"/>
                <a:cs typeface="Arial" panose="020B0604020202020204" pitchFamily="34" charset="0"/>
              </a:rPr>
              <a:t>for </a:t>
            </a:r>
            <a:r>
              <a:rPr lang="en-CA" sz="1100" b="1" dirty="0" smtClean="0">
                <a:latin typeface="Arial" panose="020B0604020202020204" pitchFamily="34" charset="0"/>
                <a:cs typeface="Arial" panose="020B0604020202020204" pitchFamily="34" charset="0"/>
              </a:rPr>
              <a:t>enteral </a:t>
            </a:r>
            <a:r>
              <a:rPr lang="en-CA" sz="1100" b="1" dirty="0">
                <a:latin typeface="Arial" panose="020B0604020202020204" pitchFamily="34" charset="0"/>
                <a:cs typeface="Arial" panose="020B0604020202020204" pitchFamily="34" charset="0"/>
              </a:rPr>
              <a:t>n</a:t>
            </a:r>
            <a:r>
              <a:rPr lang="en-CA" sz="1100" b="1" dirty="0" smtClean="0">
                <a:latin typeface="Arial" panose="020B0604020202020204" pitchFamily="34" charset="0"/>
                <a:cs typeface="Arial" panose="020B0604020202020204" pitchFamily="34" charset="0"/>
              </a:rPr>
              <a:t>utrition (EN)</a:t>
            </a:r>
          </a:p>
          <a:p>
            <a:pPr marL="88900">
              <a:spcAft>
                <a:spcPts val="300"/>
              </a:spcAft>
            </a:pPr>
            <a:r>
              <a:rPr lang="en-CA" sz="1100" dirty="0" smtClean="0">
                <a:latin typeface="Arial" panose="020B0604020202020204" pitchFamily="34" charset="0"/>
                <a:cs typeface="Arial" panose="020B0604020202020204" pitchFamily="34" charset="0"/>
              </a:rPr>
              <a:t>This includes </a:t>
            </a:r>
            <a:r>
              <a:rPr lang="en-CA" sz="1100" dirty="0">
                <a:latin typeface="Arial" panose="020B0604020202020204" pitchFamily="34" charset="0"/>
                <a:cs typeface="Arial" panose="020B0604020202020204" pitchFamily="34" charset="0"/>
              </a:rPr>
              <a:t>i</a:t>
            </a:r>
            <a:r>
              <a:rPr lang="en-CA" sz="1100" dirty="0" smtClean="0">
                <a:latin typeface="Arial" panose="020B0604020202020204" pitchFamily="34" charset="0"/>
                <a:cs typeface="Arial" panose="020B0604020202020204" pitchFamily="34" charset="0"/>
              </a:rPr>
              <a:t>ntestinal occlusion / perforation, or intra-abdominal injury.</a:t>
            </a:r>
          </a:p>
          <a:p>
            <a:pPr marL="88900">
              <a:spcAft>
                <a:spcPts val="300"/>
              </a:spcAft>
            </a:pPr>
            <a:r>
              <a:rPr lang="en-CA" sz="1100" dirty="0" smtClean="0">
                <a:latin typeface="Arial" panose="020B0604020202020204" pitchFamily="34" charset="0"/>
                <a:cs typeface="Arial" panose="020B0604020202020204" pitchFamily="34" charset="0"/>
              </a:rPr>
              <a:t>Being NPO is not a contraindication for enteral nutrition.</a:t>
            </a:r>
          </a:p>
          <a:p>
            <a:pPr marL="88900">
              <a:spcAft>
                <a:spcPts val="300"/>
              </a:spcAft>
            </a:pPr>
            <a:endParaRPr lang="en-CA" sz="1100" dirty="0">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7. Patient with injuries from </a:t>
            </a:r>
            <a:r>
              <a:rPr kumimoji="0" lang="en-US" sz="1100" b="1" i="0" strike="noStrike" cap="none" normalizeH="0" baseline="0" dirty="0" smtClean="0">
                <a:ln>
                  <a:noFill/>
                </a:ln>
                <a:effectLst/>
                <a:latin typeface="Arial" panose="020B0604020202020204" pitchFamily="34" charset="0"/>
                <a:cs typeface="Arial" panose="020B0604020202020204" pitchFamily="34" charset="0"/>
              </a:rPr>
              <a:t>high</a:t>
            </a: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 voltage electrical contact. </a:t>
            </a:r>
          </a:p>
          <a:p>
            <a:pPr marL="92075" fontAlgn="base">
              <a:spcBef>
                <a:spcPct val="0"/>
              </a:spcBef>
              <a:spcAft>
                <a:spcPts val="300"/>
              </a:spcAft>
            </a:pPr>
            <a:r>
              <a:rPr lang="en-US" sz="1100" dirty="0">
                <a:latin typeface="Arial" panose="020B0604020202020204" pitchFamily="34" charset="0"/>
                <a:cs typeface="Arial" panose="020B0604020202020204" pitchFamily="34" charset="0"/>
              </a:rPr>
              <a:t>External burns from an </a:t>
            </a:r>
            <a:r>
              <a:rPr lang="en-US" sz="1100" dirty="0" smtClean="0">
                <a:latin typeface="Arial" panose="020B0604020202020204" pitchFamily="34" charset="0"/>
                <a:cs typeface="Arial" panose="020B0604020202020204" pitchFamily="34" charset="0"/>
              </a:rPr>
              <a:t>electrical </a:t>
            </a:r>
            <a:r>
              <a:rPr lang="en-US" sz="1100" dirty="0">
                <a:latin typeface="Arial" panose="020B0604020202020204" pitchFamily="34" charset="0"/>
                <a:cs typeface="Arial" panose="020B0604020202020204" pitchFamily="34" charset="0"/>
              </a:rPr>
              <a:t>arc or “slap” </a:t>
            </a:r>
            <a:r>
              <a:rPr lang="en-US" sz="1100" dirty="0" smtClean="0">
                <a:latin typeface="Arial" panose="020B0604020202020204" pitchFamily="34" charset="0"/>
                <a:cs typeface="Arial" panose="020B0604020202020204" pitchFamily="34" charset="0"/>
              </a:rPr>
              <a:t>as well as t</a:t>
            </a:r>
            <a:r>
              <a:rPr kumimoji="0" lang="en-US" sz="1100" u="none" strike="noStrike" cap="none" normalizeH="0" baseline="0" dirty="0" smtClean="0">
                <a:ln>
                  <a:noFill/>
                </a:ln>
                <a:effectLst/>
                <a:latin typeface="Arial" panose="020B0604020202020204" pitchFamily="34" charset="0"/>
                <a:cs typeface="Arial" panose="020B0604020202020204" pitchFamily="34" charset="0"/>
              </a:rPr>
              <a:t>hermal </a:t>
            </a:r>
            <a:r>
              <a:rPr lang="en-US" sz="1100" dirty="0" smtClean="0">
                <a:latin typeface="Arial" panose="020B0604020202020204" pitchFamily="34" charset="0"/>
                <a:cs typeface="Arial" panose="020B0604020202020204" pitchFamily="34" charset="0"/>
              </a:rPr>
              <a:t>injuries from </a:t>
            </a:r>
            <a:r>
              <a:rPr lang="en-US" sz="1100" u="sng" dirty="0" smtClean="0">
                <a:latin typeface="Arial" panose="020B0604020202020204" pitchFamily="34" charset="0"/>
                <a:cs typeface="Arial" panose="020B0604020202020204" pitchFamily="34" charset="0"/>
              </a:rPr>
              <a:t>low</a:t>
            </a:r>
            <a:r>
              <a:rPr lang="en-US" sz="1100" dirty="0" smtClean="0">
                <a:latin typeface="Arial" panose="020B0604020202020204" pitchFamily="34" charset="0"/>
                <a:cs typeface="Arial" panose="020B0604020202020204" pitchFamily="34" charset="0"/>
              </a:rPr>
              <a:t> voltage electrical contact are acceptable for the study. </a:t>
            </a:r>
          </a:p>
          <a:p>
            <a:pPr marR="0" lvl="0" indent="92075" algn="l" defTabSz="914400" rtl="0" eaLnBrk="1" fontAlgn="base" latinLnBrk="0" hangingPunct="1">
              <a:lnSpc>
                <a:spcPct val="100000"/>
              </a:lnSpc>
              <a:spcBef>
                <a:spcPct val="0"/>
              </a:spcBef>
              <a:spcAft>
                <a:spcPts val="300"/>
              </a:spcAft>
              <a:buClrTx/>
              <a:buSzTx/>
              <a:buFontTx/>
              <a:buNone/>
              <a:tabLst/>
            </a:pPr>
            <a:endParaRPr kumimoji="0" lang="en-US" sz="1100" b="1" i="1" u="sng" strike="noStrike" cap="none" normalizeH="0" baseline="0" dirty="0" smtClean="0">
              <a:ln>
                <a:noFill/>
              </a:ln>
              <a:effectLst/>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8. Patients who are moribund</a:t>
            </a:r>
            <a:endParaRPr lang="en-US" sz="1100" b="1" dirty="0">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lang="en-US" sz="1100" dirty="0" smtClean="0">
                <a:latin typeface="Arial" panose="020B0604020202020204" pitchFamily="34" charset="0"/>
                <a:cs typeface="Arial" panose="020B0604020202020204" pitchFamily="34" charset="0"/>
              </a:rPr>
              <a:t>Defined as a patient who is not</a:t>
            </a:r>
            <a:r>
              <a:rPr kumimoji="0" lang="en-US" sz="1100" i="0" u="none" strike="noStrike" cap="none" normalizeH="0" baseline="0" dirty="0" smtClean="0">
                <a:ln>
                  <a:noFill/>
                </a:ln>
                <a:effectLst/>
                <a:latin typeface="Arial" panose="020B0604020202020204" pitchFamily="34" charset="0"/>
                <a:cs typeface="Arial" panose="020B0604020202020204" pitchFamily="34" charset="0"/>
              </a:rPr>
              <a:t> expected to survive the next 72 hours.</a:t>
            </a: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dirty="0" smtClean="0">
                <a:ln>
                  <a:noFill/>
                </a:ln>
                <a:effectLst/>
                <a:latin typeface="Arial" panose="020B0604020202020204" pitchFamily="34" charset="0"/>
                <a:cs typeface="Arial" panose="020B0604020202020204" pitchFamily="34" charset="0"/>
              </a:rPr>
              <a:t>An isolated DNR does not fulfill this criterion.</a:t>
            </a:r>
          </a:p>
          <a:p>
            <a:pPr marR="0" lvl="0" indent="92075" algn="l" defTabSz="914400" rtl="0" eaLnBrk="1" fontAlgn="base" latinLnBrk="0" hangingPunct="1">
              <a:lnSpc>
                <a:spcPct val="100000"/>
              </a:lnSpc>
              <a:spcBef>
                <a:spcPct val="0"/>
              </a:spcBef>
              <a:spcAft>
                <a:spcPts val="300"/>
              </a:spcAft>
              <a:buClrTx/>
              <a:buSzTx/>
              <a:buFontTx/>
              <a:buNone/>
              <a:tabLst/>
            </a:pPr>
            <a:endParaRPr kumimoji="0" lang="en-US" sz="1100" b="1" i="0" u="none" strike="noStrike" cap="none" normalizeH="0" baseline="0" dirty="0" smtClean="0">
              <a:ln>
                <a:noFill/>
              </a:ln>
              <a:effectLst/>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9. Patients with extreme body size:</a:t>
            </a: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i="0" u="none" strike="noStrike" cap="none" normalizeH="0" baseline="0" dirty="0" smtClean="0">
                <a:ln>
                  <a:noFill/>
                </a:ln>
                <a:effectLst/>
                <a:latin typeface="Arial" panose="020B0604020202020204" pitchFamily="34" charset="0"/>
                <a:cs typeface="Arial" panose="020B0604020202020204" pitchFamily="34" charset="0"/>
              </a:rPr>
              <a:t>This includes patients with a BMI &lt;</a:t>
            </a:r>
            <a:r>
              <a:rPr kumimoji="0" lang="en-US" sz="1100" i="0" u="none" strike="noStrike" cap="none" normalizeH="0" dirty="0" smtClean="0">
                <a:ln>
                  <a:noFill/>
                </a:ln>
                <a:effectLst/>
                <a:latin typeface="Arial" panose="020B0604020202020204" pitchFamily="34" charset="0"/>
                <a:cs typeface="Arial" panose="020B0604020202020204" pitchFamily="34" charset="0"/>
              </a:rPr>
              <a:t> 18</a:t>
            </a:r>
            <a:r>
              <a:rPr lang="en-US" sz="1100" dirty="0">
                <a:latin typeface="Arial" panose="020B0604020202020204" pitchFamily="34" charset="0"/>
                <a:cs typeface="Arial" panose="020B0604020202020204" pitchFamily="34" charset="0"/>
              </a:rPr>
              <a:t> </a:t>
            </a:r>
            <a:r>
              <a:rPr kumimoji="0" lang="en-US" sz="1100" i="0" u="none" strike="noStrike" cap="none" normalizeH="0" baseline="0" dirty="0" smtClean="0">
                <a:ln>
                  <a:noFill/>
                </a:ln>
                <a:effectLst/>
                <a:latin typeface="Arial" panose="020B0604020202020204" pitchFamily="34" charset="0"/>
                <a:cs typeface="Arial" panose="020B0604020202020204" pitchFamily="34" charset="0"/>
              </a:rPr>
              <a:t>or &gt; 50 kg/m</a:t>
            </a:r>
            <a:r>
              <a:rPr kumimoji="0" lang="en-US" sz="1100" i="0" u="none" strike="noStrike" cap="none" normalizeH="0" baseline="30000" dirty="0" smtClean="0">
                <a:ln>
                  <a:noFill/>
                </a:ln>
                <a:effectLst/>
                <a:latin typeface="Arial" panose="020B0604020202020204" pitchFamily="34" charset="0"/>
                <a:cs typeface="Arial" panose="020B0604020202020204" pitchFamily="34" charset="0"/>
              </a:rPr>
              <a:t>2</a:t>
            </a:r>
            <a:r>
              <a:rPr kumimoji="0" lang="en-US" sz="1100" i="0" u="none" strike="noStrike" cap="none" normalizeH="0" baseline="-25000" dirty="0" smtClean="0">
                <a:ln>
                  <a:noFill/>
                </a:ln>
                <a:effectLst/>
                <a:latin typeface="Arial" panose="020B0604020202020204" pitchFamily="34" charset="0"/>
                <a:cs typeface="Arial" panose="020B0604020202020204" pitchFamily="34" charset="0"/>
              </a:rPr>
              <a:t>.</a:t>
            </a:r>
            <a:endParaRPr kumimoji="0" lang="en-US" sz="1100" i="0" u="none" strike="noStrike" cap="none" normalizeH="0" baseline="30000" dirty="0" smtClean="0">
              <a:ln>
                <a:noFill/>
              </a:ln>
              <a:effectLst/>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endParaRPr kumimoji="0" lang="en-US" sz="1100" i="0" u="none" strike="noStrike" cap="none" normalizeH="0" baseline="0" dirty="0" smtClean="0">
              <a:ln>
                <a:noFill/>
              </a:ln>
              <a:effectLst/>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10. Enrollment in another industry sponsored ACU / </a:t>
            </a:r>
            <a:r>
              <a:rPr lang="en-US" sz="1100" b="1" dirty="0" smtClean="0">
                <a:latin typeface="Arial" panose="020B0604020202020204" pitchFamily="34" charset="0"/>
                <a:cs typeface="Arial" panose="020B0604020202020204" pitchFamily="34" charset="0"/>
              </a:rPr>
              <a:t>ICU</a:t>
            </a: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 intervention study</a:t>
            </a: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0" i="0" u="none" strike="noStrike" cap="none" normalizeH="0" baseline="0" dirty="0" smtClean="0">
                <a:ln>
                  <a:noFill/>
                </a:ln>
                <a:effectLst/>
                <a:latin typeface="Arial" panose="020B0604020202020204" pitchFamily="34" charset="0"/>
                <a:cs typeface="Arial" panose="020B0604020202020204" pitchFamily="34" charset="0"/>
              </a:rPr>
              <a:t>Co-enrollment in academic studies will be considered on a case-by-case basis.</a:t>
            </a:r>
          </a:p>
          <a:p>
            <a:pPr marR="0" lvl="0" indent="92075" algn="l" defTabSz="914400" rtl="0" eaLnBrk="1" fontAlgn="base" latinLnBrk="0" hangingPunct="1">
              <a:lnSpc>
                <a:spcPct val="100000"/>
              </a:lnSpc>
              <a:spcBef>
                <a:spcPct val="0"/>
              </a:spcBef>
              <a:spcAft>
                <a:spcPts val="300"/>
              </a:spcAft>
              <a:buClrTx/>
              <a:buSzTx/>
              <a:buFontTx/>
              <a:buNone/>
              <a:tabLst/>
            </a:pPr>
            <a:endParaRPr kumimoji="0" lang="en-US" sz="1100" b="0" i="0" u="none" strike="noStrike" cap="none" normalizeH="0" baseline="0" dirty="0" smtClean="0">
              <a:ln>
                <a:noFill/>
              </a:ln>
              <a:effectLst/>
              <a:latin typeface="Arial" panose="020B0604020202020204" pitchFamily="34" charset="0"/>
              <a:cs typeface="Arial" panose="020B0604020202020204" pitchFamily="34" charset="0"/>
            </a:endParaRP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11. Received glutamine supplement for &gt; 24 hours prior to randomization</a:t>
            </a:r>
          </a:p>
          <a:p>
            <a:pPr marR="0" lvl="0" indent="92075" algn="l" defTabSz="914400" rtl="0" eaLnBrk="1" fontAlgn="base" latinLnBrk="0" hangingPunct="1">
              <a:lnSpc>
                <a:spcPct val="100000"/>
              </a:lnSpc>
              <a:spcBef>
                <a:spcPct val="0"/>
              </a:spcBef>
              <a:spcAft>
                <a:spcPts val="300"/>
              </a:spcAft>
              <a:buClrTx/>
              <a:buSzTx/>
              <a:buFontTx/>
              <a:buNone/>
              <a:tabLst/>
            </a:pPr>
            <a:r>
              <a:rPr kumimoji="0" lang="en-US" sz="1100" i="0" u="none" strike="noStrike" cap="none" normalizeH="0" dirty="0" smtClean="0">
                <a:ln>
                  <a:noFill/>
                </a:ln>
                <a:effectLst/>
                <a:latin typeface="Arial" panose="020B0604020202020204" pitchFamily="34" charset="0"/>
                <a:cs typeface="Arial" panose="020B0604020202020204" pitchFamily="34" charset="0"/>
              </a:rPr>
              <a:t>This refers </a:t>
            </a:r>
            <a:r>
              <a:rPr lang="en-US" sz="1100" dirty="0" smtClean="0">
                <a:latin typeface="Arial" panose="020B0604020202020204" pitchFamily="34" charset="0"/>
                <a:cs typeface="Arial" panose="020B0604020202020204" pitchFamily="34" charset="0"/>
              </a:rPr>
              <a:t>to regular glutamine </a:t>
            </a:r>
            <a:r>
              <a:rPr kumimoji="0" lang="en-US" sz="1100" i="0" u="none" strike="noStrike" cap="none" normalizeH="0" dirty="0" smtClean="0">
                <a:ln>
                  <a:noFill/>
                </a:ln>
                <a:effectLst/>
                <a:latin typeface="Arial" panose="020B0604020202020204" pitchFamily="34" charset="0"/>
                <a:cs typeface="Arial" panose="020B0604020202020204" pitchFamily="34" charset="0"/>
              </a:rPr>
              <a:t>administration for a period of 24 hours or more prior to randomization.</a:t>
            </a:r>
          </a:p>
          <a:p>
            <a:pPr marR="0" lvl="0" indent="92075" algn="l" defTabSz="914400" rtl="0" eaLnBrk="1" fontAlgn="base" latinLnBrk="0" hangingPunct="1">
              <a:lnSpc>
                <a:spcPct val="100000"/>
              </a:lnSpc>
              <a:spcBef>
                <a:spcPct val="0"/>
              </a:spcBef>
              <a:spcAft>
                <a:spcPts val="300"/>
              </a:spcAft>
              <a:buClrTx/>
              <a:buSzTx/>
              <a:buFontTx/>
              <a:buNone/>
              <a:tabLst/>
            </a:pPr>
            <a:endParaRPr kumimoji="0" lang="en-US" sz="1100" i="0" u="none" strike="noStrike" cap="none" normalizeH="0" baseline="0" dirty="0" smtClean="0">
              <a:ln>
                <a:noFill/>
              </a:ln>
              <a:effectLst/>
              <a:latin typeface="Arial" panose="020B0604020202020204" pitchFamily="34" charset="0"/>
              <a:cs typeface="Arial" panose="020B0604020202020204" pitchFamily="34" charset="0"/>
            </a:endParaRPr>
          </a:p>
          <a:p>
            <a:pPr marL="266700" marR="0" lvl="0" indent="-180975" algn="l" defTabSz="914400" rtl="0" eaLnBrk="1" fontAlgn="base" latinLnBrk="0" hangingPunct="1">
              <a:lnSpc>
                <a:spcPct val="100000"/>
              </a:lnSpc>
              <a:spcBef>
                <a:spcPct val="0"/>
              </a:spcBef>
              <a:spcAft>
                <a:spcPts val="300"/>
              </a:spcAft>
              <a:buClrTx/>
              <a:buSzTx/>
              <a:buFontTx/>
              <a:buAutoNum type="arabicPeriod" startAt="12"/>
              <a:tabLst/>
            </a:pP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Known allergy to </a:t>
            </a:r>
            <a:r>
              <a:rPr kumimoji="0" lang="en-US" sz="1100" b="1" i="0" u="none" strike="noStrike" cap="none" normalizeH="0" baseline="0" dirty="0" err="1" smtClean="0">
                <a:ln>
                  <a:noFill/>
                </a:ln>
                <a:effectLst/>
                <a:latin typeface="Arial" panose="020B0604020202020204" pitchFamily="34" charset="0"/>
                <a:cs typeface="Arial" panose="020B0604020202020204" pitchFamily="34" charset="0"/>
              </a:rPr>
              <a:t>maltodextrin</a:t>
            </a:r>
            <a:r>
              <a:rPr kumimoji="0" lang="en-US" sz="1100" b="1" i="0" u="none" strike="noStrike" cap="none" normalizeH="0" baseline="0" dirty="0" smtClean="0">
                <a:ln>
                  <a:noFill/>
                </a:ln>
                <a:effectLst/>
                <a:latin typeface="Arial" panose="020B0604020202020204" pitchFamily="34" charset="0"/>
                <a:cs typeface="Arial" panose="020B0604020202020204" pitchFamily="34" charset="0"/>
              </a:rPr>
              <a:t>, cornstarch, corn, corn products or glutamine.</a:t>
            </a:r>
            <a:endParaRPr lang="en-US" sz="1100" b="1" dirty="0" smtClean="0">
              <a:latin typeface="Arial" panose="020B0604020202020204" pitchFamily="34" charset="0"/>
              <a:cs typeface="Arial" panose="020B0604020202020204" pitchFamily="34" charset="0"/>
            </a:endParaRPr>
          </a:p>
        </p:txBody>
      </p:sp>
      <p:sp>
        <p:nvSpPr>
          <p:cNvPr id="6" name="Text Box 27"/>
          <p:cNvSpPr txBox="1">
            <a:spLocks noChangeArrowheads="1"/>
          </p:cNvSpPr>
          <p:nvPr/>
        </p:nvSpPr>
        <p:spPr bwMode="auto">
          <a:xfrm>
            <a:off x="0" y="474635"/>
            <a:ext cx="6858000" cy="31115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R="0" lvl="0" indent="185738"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Screening - </a:t>
            </a:r>
            <a:r>
              <a:rPr lang="en-US" sz="1400" dirty="0" smtClean="0">
                <a:latin typeface="Arial" pitchFamily="34" charset="0"/>
                <a:cs typeface="Arial" pitchFamily="34" charset="0"/>
              </a:rPr>
              <a:t>Ex</a:t>
            </a:r>
            <a:r>
              <a:rPr kumimoji="0" lang="en-US" sz="1400" b="0" i="0" u="none" strike="noStrike" cap="none" normalizeH="0" baseline="0" dirty="0" smtClean="0">
                <a:ln>
                  <a:noFill/>
                </a:ln>
                <a:solidFill>
                  <a:schemeClr val="tx1"/>
                </a:solidFill>
                <a:effectLst/>
                <a:latin typeface="Arial" pitchFamily="34" charset="0"/>
                <a:cs typeface="Arial" pitchFamily="34" charset="0"/>
              </a:rPr>
              <a:t>clusion Instructions (2/2)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8" name="Straight Connector 7"/>
          <p:cNvCxnSpPr/>
          <p:nvPr/>
        </p:nvCxnSpPr>
        <p:spPr>
          <a:xfrm>
            <a:off x="5144179" y="345597"/>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23" y="35496"/>
            <a:ext cx="1061275" cy="4615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8653" y="6660232"/>
            <a:ext cx="6314286" cy="590349"/>
          </a:xfrm>
          <a:prstGeom prst="rect">
            <a:avLst/>
          </a:prstGeom>
          <a:ln>
            <a:solidFill>
              <a:srgbClr val="000000"/>
            </a:solidFill>
          </a:ln>
        </p:spPr>
        <p:txBody>
          <a:bodyPr wrap="square" lIns="72000" tIns="18000" bIns="18000">
            <a:spAutoFit/>
          </a:bodyPr>
          <a:lstStyle/>
          <a:p>
            <a:pPr algn="just"/>
            <a:r>
              <a:rPr lang="en-US" sz="1200" dirty="0">
                <a:latin typeface="Arial" panose="020B0604020202020204" pitchFamily="34" charset="0"/>
                <a:cs typeface="Arial" panose="020B0604020202020204" pitchFamily="34" charset="0"/>
              </a:rPr>
              <a:t>If the patient meets all inclusion criteria and does NOT meet any of the </a:t>
            </a:r>
            <a:r>
              <a:rPr lang="en-US" sz="1200" dirty="0" smtClean="0">
                <a:latin typeface="Arial" panose="020B0604020202020204" pitchFamily="34" charset="0"/>
                <a:cs typeface="Arial" panose="020B0604020202020204" pitchFamily="34" charset="0"/>
              </a:rPr>
              <a:t>exclusion </a:t>
            </a:r>
            <a:r>
              <a:rPr lang="en-US" sz="1200" dirty="0">
                <a:latin typeface="Arial" panose="020B0604020202020204" pitchFamily="34" charset="0"/>
                <a:cs typeface="Arial" panose="020B0604020202020204" pitchFamily="34" charset="0"/>
              </a:rPr>
              <a:t>criteria, the patient is eligible for randomization and you may proceed to the Pre-randomization / Randomization form.</a:t>
            </a:r>
            <a:endParaRPr lang="en-CA" sz="1200" dirty="0">
              <a:latin typeface="Arial" panose="020B0604020202020204" pitchFamily="34" charset="0"/>
              <a:cs typeface="Arial" panose="020B0604020202020204" pitchFamily="34" charset="0"/>
            </a:endParaRPr>
          </a:p>
        </p:txBody>
      </p:sp>
      <p:sp>
        <p:nvSpPr>
          <p:cNvPr id="1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7</a:t>
            </a:fld>
            <a:endParaRPr lang="en-CA" dirty="0"/>
          </a:p>
        </p:txBody>
      </p:sp>
    </p:spTree>
    <p:extLst>
      <p:ext uri="{BB962C8B-B14F-4D97-AF65-F5344CB8AC3E}">
        <p14:creationId xmlns:p14="http://schemas.microsoft.com/office/powerpoint/2010/main" val="2460540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 name="Table 229"/>
          <p:cNvGraphicFramePr>
            <a:graphicFrameLocks noGrp="1"/>
          </p:cNvGraphicFramePr>
          <p:nvPr>
            <p:extLst>
              <p:ext uri="{D42A27DB-BD31-4B8C-83A1-F6EECF244321}">
                <p14:modId xmlns:p14="http://schemas.microsoft.com/office/powerpoint/2010/main" val="2662818906"/>
              </p:ext>
            </p:extLst>
          </p:nvPr>
        </p:nvGraphicFramePr>
        <p:xfrm>
          <a:off x="116632" y="1510306"/>
          <a:ext cx="6624736" cy="6090964"/>
        </p:xfrm>
        <a:graphic>
          <a:graphicData uri="http://schemas.openxmlformats.org/drawingml/2006/table">
            <a:tbl>
              <a:tblPr firstRow="1" bandRow="1">
                <a:tableStyleId>{5940675A-B579-460E-94D1-54222C63F5DA}</a:tableStyleId>
              </a:tblPr>
              <a:tblGrid>
                <a:gridCol w="5561172"/>
                <a:gridCol w="1063564"/>
              </a:tblGrid>
              <a:tr h="39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&gt; 72 hours from admission to </a:t>
                      </a:r>
                      <a:r>
                        <a:rPr kumimoji="0" lang="en-US"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your</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Acute Care Unit to time of consent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358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Patients younger than 18 years of age</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158417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1168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Renal Dysfunction</a:t>
                      </a:r>
                    </a:p>
                    <a:p>
                      <a:pPr marL="171450" marR="0" lvl="0" indent="-1714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01168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patients without known renal disease, renal dysfunction defined as a serum creatinine &gt;171 </a:t>
                      </a:r>
                      <a:r>
                        <a:rPr lang="en-US" sz="1100" i="0" dirty="0" err="1" smtClean="0">
                          <a:latin typeface="Arial" panose="020B0604020202020204" pitchFamily="34" charset="0"/>
                          <a:cs typeface="Arial" panose="020B0604020202020204" pitchFamily="34" charset="0"/>
                        </a:rPr>
                        <a:t>μ</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mol</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or &gt;1.93 mg/</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dL</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a urine output of less than 500 mL/last 24 hours (or 80 mL/last 4 hours if a 24 hour period of observation is not available)</a:t>
                      </a:r>
                    </a:p>
                    <a:p>
                      <a:pPr marL="171450" marR="0" lvl="0" indent="-1714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01168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patients with acute on</a:t>
                      </a:r>
                      <a:r>
                        <a:rPr kumimoji="0" lang="en-US" sz="11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chronic renal failure (pre-dialysis), an absolute increase of  &gt;80 </a:t>
                      </a:r>
                      <a:r>
                        <a:rPr lang="en-US" sz="1100" i="0" dirty="0" err="1" smtClean="0">
                          <a:latin typeface="Arial" panose="020B0604020202020204" pitchFamily="34" charset="0"/>
                          <a:cs typeface="Arial" panose="020B0604020202020204" pitchFamily="34" charset="0"/>
                        </a:rPr>
                        <a:t>μ</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mol</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 or &gt;0.9 mg/</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dL</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baseline or pre-admission creatinine or a urine output of &lt;500 mL/last  24 hours (or 80 mL/last 4 hours).</a:t>
                      </a:r>
                    </a:p>
                    <a:p>
                      <a:pPr marL="171450" marR="0" lvl="0" indent="-17145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20116800" algn="l"/>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Patients with chronic renal failure on </a:t>
                      </a:r>
                      <a:r>
                        <a:rPr lang="en-US" sz="1100" dirty="0" smtClean="0">
                          <a:solidFill>
                            <a:schemeClr val="tx1"/>
                          </a:solidFill>
                          <a:latin typeface="Arial" pitchFamily="34" charset="0"/>
                          <a:ea typeface="Times New Roman" pitchFamily="18" charset="0"/>
                          <a:cs typeface="Arial" pitchFamily="34" charset="0"/>
                        </a:rPr>
                        <a:t>d</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ialysis.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37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Liver cirrhosis (Child-Pugh class C liver disease).</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464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Pregnant or lactating </a:t>
                      </a:r>
                      <a:r>
                        <a:rPr kumimoji="0" lang="en-CA"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(urine/blood tests for pregnancy will be done on all women of childbearing age by each site as part of standard ACU practice).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464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Contra-indication for EN  (intestinal occlusion or perforation, intra-abdominal injury).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txBody>
                  <a:tcPr/>
                </a:tc>
                <a:tc>
                  <a:txBody>
                    <a:bodyPr/>
                    <a:lstStyle/>
                    <a:p>
                      <a:endParaRPr lang="en-CA" sz="1100">
                        <a:latin typeface="Arial" pitchFamily="34" charset="0"/>
                        <a:cs typeface="Arial" pitchFamily="34" charset="0"/>
                      </a:endParaRPr>
                    </a:p>
                  </a:txBody>
                  <a:tcPr/>
                </a:tc>
              </a:tr>
              <a:tr h="345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Patients with injuries from high voltage electrical contact.</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Patient who is moribund (not expected to survive the next 72 hours).</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  Patients with extreme body sizes: BMI &lt; 18 or &gt; 50 kg/m</a:t>
                      </a:r>
                      <a:r>
                        <a:rPr kumimoji="0" lang="en-US" sz="11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464915">
                <a:tc>
                  <a:txBody>
                    <a:bodyPr/>
                    <a:lstStyle/>
                    <a:p>
                      <a:pPr marL="261938" marR="0" lvl="0" indent="-261938" algn="l" defTabSz="914400" rtl="0" eaLnBrk="1" fontAlgn="base" latinLnBrk="0" hangingPunct="1">
                        <a:lnSpc>
                          <a:spcPct val="100000"/>
                        </a:lnSpc>
                        <a:spcBef>
                          <a:spcPct val="0"/>
                        </a:spcBef>
                        <a:spcAft>
                          <a:spcPct val="0"/>
                        </a:spcAft>
                        <a:buClrTx/>
                        <a:buSzTx/>
                        <a:buFontTx/>
                        <a:buAutoNum type="arabicPeriod" startAt="10"/>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Enrollment in another industry sponsored ACU intervention study (co-enrollment in academic studies will be considered on a case by case</a:t>
                      </a:r>
                      <a:r>
                        <a:rPr lang="en-US" sz="1100" dirty="0" smtClean="0">
                          <a:solidFill>
                            <a:schemeClr val="tx1"/>
                          </a:solidFill>
                          <a:latin typeface="Arial" pitchFamily="34" charset="0"/>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basis).</a:t>
                      </a:r>
                    </a:p>
                  </a:txBody>
                  <a:tcPr/>
                </a:tc>
                <a:tc>
                  <a:txBody>
                    <a:bodyPr/>
                    <a:lstStyle/>
                    <a:p>
                      <a:endParaRPr lang="en-CA" sz="1100" dirty="0">
                        <a:latin typeface="Arial" pitchFamily="34" charset="0"/>
                        <a:cs typeface="Arial" pitchFamily="34" charset="0"/>
                      </a:endParaRPr>
                    </a:p>
                  </a:txBody>
                  <a:tcPr/>
                </a:tc>
              </a:tr>
              <a:tr h="327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 Received glutamine supplement for &gt;24 hours prior to randomization.  </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r h="3600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12. Known allergy to maltodextrin, cornstarch, corn, corn products or glutamine.</a:t>
                      </a:r>
                      <a:endParaRPr lang="en-CA" sz="1100" dirty="0">
                        <a:solidFill>
                          <a:schemeClr val="tx1"/>
                        </a:solidFill>
                        <a:latin typeface="Arial" pitchFamily="34" charset="0"/>
                        <a:cs typeface="Arial" pitchFamily="34" charset="0"/>
                      </a:endParaRPr>
                    </a:p>
                  </a:txBody>
                  <a:tcPr/>
                </a:tc>
                <a:tc>
                  <a:txBody>
                    <a:bodyPr/>
                    <a:lstStyle/>
                    <a:p>
                      <a:endParaRPr lang="en-CA" sz="1100" dirty="0">
                        <a:latin typeface="Arial" pitchFamily="34" charset="0"/>
                        <a:cs typeface="Arial" pitchFamily="34" charset="0"/>
                      </a:endParaRPr>
                    </a:p>
                  </a:txBody>
                  <a:tcPr/>
                </a:tc>
              </a:tr>
            </a:tbl>
          </a:graphicData>
        </a:graphic>
      </p:graphicFrame>
      <p:sp>
        <p:nvSpPr>
          <p:cNvPr id="34950" name="Text Box 134"/>
          <p:cNvSpPr txBox="1">
            <a:spLocks noChangeArrowheads="1"/>
          </p:cNvSpPr>
          <p:nvPr/>
        </p:nvSpPr>
        <p:spPr bwMode="auto">
          <a:xfrm>
            <a:off x="142852" y="828653"/>
            <a:ext cx="6429420" cy="45719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Black" pitchFamily="34" charset="0"/>
                <a:ea typeface="Times New Roman" pitchFamily="18" charset="0"/>
                <a:cs typeface="Arial" pitchFamily="34" charset="0"/>
              </a:rPr>
              <a:t>Screening—Exclusion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47" name="Text Box 131"/>
          <p:cNvSpPr txBox="1">
            <a:spLocks noChangeArrowheads="1"/>
          </p:cNvSpPr>
          <p:nvPr/>
        </p:nvSpPr>
        <p:spPr bwMode="auto">
          <a:xfrm>
            <a:off x="155553" y="1043608"/>
            <a:ext cx="5314950" cy="34290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Exclusion Criteria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5715016" y="1500168"/>
            <a:ext cx="1133360" cy="219629"/>
            <a:chOff x="5715016" y="1500168"/>
            <a:chExt cx="1133360" cy="219629"/>
          </a:xfrm>
        </p:grpSpPr>
        <p:sp>
          <p:nvSpPr>
            <p:cNvPr id="34945" name="Rectangle 129"/>
            <p:cNvSpPr>
              <a:spLocks noChangeArrowheads="1"/>
            </p:cNvSpPr>
            <p:nvPr/>
          </p:nvSpPr>
          <p:spPr bwMode="auto">
            <a:xfrm>
              <a:off x="5715016" y="158072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44" name="Text Box 128"/>
            <p:cNvSpPr txBox="1">
              <a:spLocks noChangeArrowheads="1"/>
            </p:cNvSpPr>
            <p:nvPr/>
          </p:nvSpPr>
          <p:spPr bwMode="auto">
            <a:xfrm>
              <a:off x="5822950" y="1500168"/>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43" name="Rectangle 127"/>
            <p:cNvSpPr>
              <a:spLocks noChangeArrowheads="1"/>
            </p:cNvSpPr>
            <p:nvPr/>
          </p:nvSpPr>
          <p:spPr bwMode="auto">
            <a:xfrm>
              <a:off x="6308704" y="158072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42" name="Text Box 126"/>
            <p:cNvSpPr txBox="1">
              <a:spLocks noChangeArrowheads="1"/>
            </p:cNvSpPr>
            <p:nvPr/>
          </p:nvSpPr>
          <p:spPr bwMode="auto">
            <a:xfrm>
              <a:off x="6416638" y="1510306"/>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4" name="Group 13"/>
          <p:cNvGrpSpPr/>
          <p:nvPr/>
        </p:nvGrpSpPr>
        <p:grpSpPr>
          <a:xfrm>
            <a:off x="5715017" y="2339752"/>
            <a:ext cx="1133926" cy="219628"/>
            <a:chOff x="5715017" y="2404467"/>
            <a:chExt cx="1133926" cy="219628"/>
          </a:xfrm>
        </p:grpSpPr>
        <p:sp>
          <p:nvSpPr>
            <p:cNvPr id="34940" name="Rectangle 124"/>
            <p:cNvSpPr>
              <a:spLocks noChangeArrowheads="1"/>
            </p:cNvSpPr>
            <p:nvPr/>
          </p:nvSpPr>
          <p:spPr bwMode="auto">
            <a:xfrm>
              <a:off x="5715017" y="2485027"/>
              <a:ext cx="107943"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39" name="Text Box 123"/>
            <p:cNvSpPr txBox="1">
              <a:spLocks noChangeArrowheads="1"/>
            </p:cNvSpPr>
            <p:nvPr/>
          </p:nvSpPr>
          <p:spPr bwMode="auto">
            <a:xfrm>
              <a:off x="5823432" y="2404467"/>
              <a:ext cx="431774"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38" name="Rectangle 122"/>
            <p:cNvSpPr>
              <a:spLocks noChangeArrowheads="1"/>
            </p:cNvSpPr>
            <p:nvPr/>
          </p:nvSpPr>
          <p:spPr bwMode="auto">
            <a:xfrm>
              <a:off x="6309225" y="2485027"/>
              <a:ext cx="107943"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37" name="Text Box 121"/>
            <p:cNvSpPr txBox="1">
              <a:spLocks noChangeArrowheads="1"/>
            </p:cNvSpPr>
            <p:nvPr/>
          </p:nvSpPr>
          <p:spPr bwMode="auto">
            <a:xfrm>
              <a:off x="6417169" y="2414604"/>
              <a:ext cx="431774"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3" name="Group 12"/>
          <p:cNvGrpSpPr/>
          <p:nvPr/>
        </p:nvGrpSpPr>
        <p:grpSpPr>
          <a:xfrm>
            <a:off x="5715016" y="1928796"/>
            <a:ext cx="1133360" cy="219630"/>
            <a:chOff x="5715016" y="1928796"/>
            <a:chExt cx="1133360" cy="219630"/>
          </a:xfrm>
        </p:grpSpPr>
        <p:sp>
          <p:nvSpPr>
            <p:cNvPr id="34934" name="Rectangle 118"/>
            <p:cNvSpPr>
              <a:spLocks noChangeArrowheads="1"/>
            </p:cNvSpPr>
            <p:nvPr/>
          </p:nvSpPr>
          <p:spPr bwMode="auto">
            <a:xfrm>
              <a:off x="5715016" y="200935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33" name="Text Box 117"/>
            <p:cNvSpPr txBox="1">
              <a:spLocks noChangeArrowheads="1"/>
            </p:cNvSpPr>
            <p:nvPr/>
          </p:nvSpPr>
          <p:spPr bwMode="auto">
            <a:xfrm>
              <a:off x="5822950" y="1928796"/>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32" name="Rectangle 116"/>
            <p:cNvSpPr>
              <a:spLocks noChangeArrowheads="1"/>
            </p:cNvSpPr>
            <p:nvPr/>
          </p:nvSpPr>
          <p:spPr bwMode="auto">
            <a:xfrm>
              <a:off x="6308704" y="200935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31" name="Text Box 115"/>
            <p:cNvSpPr txBox="1">
              <a:spLocks noChangeArrowheads="1"/>
            </p:cNvSpPr>
            <p:nvPr/>
          </p:nvSpPr>
          <p:spPr bwMode="auto">
            <a:xfrm>
              <a:off x="6416638" y="1938935"/>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 name="Group 1"/>
          <p:cNvGrpSpPr/>
          <p:nvPr/>
        </p:nvGrpSpPr>
        <p:grpSpPr>
          <a:xfrm>
            <a:off x="5727103" y="4211960"/>
            <a:ext cx="1133361" cy="219629"/>
            <a:chOff x="5727103" y="4357686"/>
            <a:chExt cx="1133361" cy="219629"/>
          </a:xfrm>
        </p:grpSpPr>
        <p:sp>
          <p:nvSpPr>
            <p:cNvPr id="34929" name="Rectangle 113"/>
            <p:cNvSpPr>
              <a:spLocks noChangeArrowheads="1"/>
            </p:cNvSpPr>
            <p:nvPr/>
          </p:nvSpPr>
          <p:spPr bwMode="auto">
            <a:xfrm>
              <a:off x="5727103" y="4438246"/>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28" name="Text Box 112"/>
            <p:cNvSpPr txBox="1">
              <a:spLocks noChangeArrowheads="1"/>
            </p:cNvSpPr>
            <p:nvPr/>
          </p:nvSpPr>
          <p:spPr bwMode="auto">
            <a:xfrm>
              <a:off x="5835037" y="4357686"/>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27" name="Rectangle 111"/>
            <p:cNvSpPr>
              <a:spLocks noChangeArrowheads="1"/>
            </p:cNvSpPr>
            <p:nvPr/>
          </p:nvSpPr>
          <p:spPr bwMode="auto">
            <a:xfrm>
              <a:off x="6320790" y="4438246"/>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26" name="Text Box 110"/>
            <p:cNvSpPr txBox="1">
              <a:spLocks noChangeArrowheads="1"/>
            </p:cNvSpPr>
            <p:nvPr/>
          </p:nvSpPr>
          <p:spPr bwMode="auto">
            <a:xfrm>
              <a:off x="6428726" y="4367824"/>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 name="Group 4"/>
          <p:cNvGrpSpPr/>
          <p:nvPr/>
        </p:nvGrpSpPr>
        <p:grpSpPr>
          <a:xfrm>
            <a:off x="5727103" y="4644008"/>
            <a:ext cx="1133361" cy="219630"/>
            <a:chOff x="5727103" y="4829576"/>
            <a:chExt cx="1133361" cy="219630"/>
          </a:xfrm>
        </p:grpSpPr>
        <p:sp>
          <p:nvSpPr>
            <p:cNvPr id="34924" name="Rectangle 108"/>
            <p:cNvSpPr>
              <a:spLocks noChangeArrowheads="1"/>
            </p:cNvSpPr>
            <p:nvPr/>
          </p:nvSpPr>
          <p:spPr bwMode="auto">
            <a:xfrm>
              <a:off x="5727103" y="491013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23" name="Text Box 107"/>
            <p:cNvSpPr txBox="1">
              <a:spLocks noChangeArrowheads="1"/>
            </p:cNvSpPr>
            <p:nvPr/>
          </p:nvSpPr>
          <p:spPr bwMode="auto">
            <a:xfrm>
              <a:off x="5835037" y="4829576"/>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22" name="Rectangle 106"/>
            <p:cNvSpPr>
              <a:spLocks noChangeArrowheads="1"/>
            </p:cNvSpPr>
            <p:nvPr/>
          </p:nvSpPr>
          <p:spPr bwMode="auto">
            <a:xfrm>
              <a:off x="6320790" y="4910137"/>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21" name="Text Box 105"/>
            <p:cNvSpPr txBox="1">
              <a:spLocks noChangeArrowheads="1"/>
            </p:cNvSpPr>
            <p:nvPr/>
          </p:nvSpPr>
          <p:spPr bwMode="auto">
            <a:xfrm>
              <a:off x="6428726" y="4839715"/>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 name="Group 10"/>
          <p:cNvGrpSpPr/>
          <p:nvPr/>
        </p:nvGrpSpPr>
        <p:grpSpPr>
          <a:xfrm>
            <a:off x="5727103" y="5076056"/>
            <a:ext cx="1133361" cy="219629"/>
            <a:chOff x="5727103" y="5263520"/>
            <a:chExt cx="1133361" cy="219629"/>
          </a:xfrm>
        </p:grpSpPr>
        <p:sp>
          <p:nvSpPr>
            <p:cNvPr id="34918" name="Text Box 102"/>
            <p:cNvSpPr txBox="1">
              <a:spLocks noChangeArrowheads="1"/>
            </p:cNvSpPr>
            <p:nvPr/>
          </p:nvSpPr>
          <p:spPr bwMode="auto">
            <a:xfrm>
              <a:off x="5835037" y="5263520"/>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5"/>
            <p:cNvGrpSpPr/>
            <p:nvPr/>
          </p:nvGrpSpPr>
          <p:grpSpPr>
            <a:xfrm>
              <a:off x="5727103" y="5273658"/>
              <a:ext cx="1133361" cy="209491"/>
              <a:chOff x="5727103" y="5273658"/>
              <a:chExt cx="1133361" cy="209491"/>
            </a:xfrm>
          </p:grpSpPr>
          <p:sp>
            <p:nvSpPr>
              <p:cNvPr id="34919" name="Rectangle 103"/>
              <p:cNvSpPr>
                <a:spLocks noChangeArrowheads="1"/>
              </p:cNvSpPr>
              <p:nvPr/>
            </p:nvSpPr>
            <p:spPr bwMode="auto">
              <a:xfrm>
                <a:off x="5727103" y="5344081"/>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17" name="Rectangle 101"/>
              <p:cNvSpPr>
                <a:spLocks noChangeArrowheads="1"/>
              </p:cNvSpPr>
              <p:nvPr/>
            </p:nvSpPr>
            <p:spPr bwMode="auto">
              <a:xfrm>
                <a:off x="6320790" y="5344081"/>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16" name="Text Box 100"/>
              <p:cNvSpPr txBox="1">
                <a:spLocks noChangeArrowheads="1"/>
              </p:cNvSpPr>
              <p:nvPr/>
            </p:nvSpPr>
            <p:spPr bwMode="auto">
              <a:xfrm>
                <a:off x="6428726" y="5273658"/>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7" name="Group 6"/>
          <p:cNvGrpSpPr/>
          <p:nvPr/>
        </p:nvGrpSpPr>
        <p:grpSpPr>
          <a:xfrm>
            <a:off x="5727103" y="5508104"/>
            <a:ext cx="1133361" cy="219630"/>
            <a:chOff x="5727103" y="5732972"/>
            <a:chExt cx="1133361" cy="219630"/>
          </a:xfrm>
        </p:grpSpPr>
        <p:sp>
          <p:nvSpPr>
            <p:cNvPr id="34914" name="Rectangle 98"/>
            <p:cNvSpPr>
              <a:spLocks noChangeArrowheads="1"/>
            </p:cNvSpPr>
            <p:nvPr/>
          </p:nvSpPr>
          <p:spPr bwMode="auto">
            <a:xfrm>
              <a:off x="5727103" y="5813533"/>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13" name="Text Box 97"/>
            <p:cNvSpPr txBox="1">
              <a:spLocks noChangeArrowheads="1"/>
            </p:cNvSpPr>
            <p:nvPr/>
          </p:nvSpPr>
          <p:spPr bwMode="auto">
            <a:xfrm>
              <a:off x="5835037" y="5732972"/>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12" name="Rectangle 96"/>
            <p:cNvSpPr>
              <a:spLocks noChangeArrowheads="1"/>
            </p:cNvSpPr>
            <p:nvPr/>
          </p:nvSpPr>
          <p:spPr bwMode="auto">
            <a:xfrm>
              <a:off x="6320790" y="5813533"/>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11" name="Text Box 95"/>
            <p:cNvSpPr txBox="1">
              <a:spLocks noChangeArrowheads="1"/>
            </p:cNvSpPr>
            <p:nvPr/>
          </p:nvSpPr>
          <p:spPr bwMode="auto">
            <a:xfrm>
              <a:off x="6428726" y="5743111"/>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7"/>
          <p:cNvGrpSpPr/>
          <p:nvPr/>
        </p:nvGrpSpPr>
        <p:grpSpPr>
          <a:xfrm>
            <a:off x="5727103" y="5868144"/>
            <a:ext cx="1133361" cy="219630"/>
            <a:chOff x="5727103" y="6184594"/>
            <a:chExt cx="1133361" cy="219630"/>
          </a:xfrm>
        </p:grpSpPr>
        <p:sp>
          <p:nvSpPr>
            <p:cNvPr id="34909" name="Rectangle 93"/>
            <p:cNvSpPr>
              <a:spLocks noChangeArrowheads="1"/>
            </p:cNvSpPr>
            <p:nvPr/>
          </p:nvSpPr>
          <p:spPr bwMode="auto">
            <a:xfrm>
              <a:off x="5727103" y="6265155"/>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08" name="Text Box 92"/>
            <p:cNvSpPr txBox="1">
              <a:spLocks noChangeArrowheads="1"/>
            </p:cNvSpPr>
            <p:nvPr/>
          </p:nvSpPr>
          <p:spPr bwMode="auto">
            <a:xfrm>
              <a:off x="5835037" y="6184594"/>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07" name="Rectangle 91"/>
            <p:cNvSpPr>
              <a:spLocks noChangeArrowheads="1"/>
            </p:cNvSpPr>
            <p:nvPr/>
          </p:nvSpPr>
          <p:spPr bwMode="auto">
            <a:xfrm>
              <a:off x="6320790" y="6265155"/>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06" name="Text Box 90"/>
            <p:cNvSpPr txBox="1">
              <a:spLocks noChangeArrowheads="1"/>
            </p:cNvSpPr>
            <p:nvPr/>
          </p:nvSpPr>
          <p:spPr bwMode="auto">
            <a:xfrm>
              <a:off x="6428726" y="6194733"/>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8"/>
          <p:cNvGrpSpPr/>
          <p:nvPr/>
        </p:nvGrpSpPr>
        <p:grpSpPr>
          <a:xfrm>
            <a:off x="5727103" y="6228184"/>
            <a:ext cx="1133361" cy="219628"/>
            <a:chOff x="5727103" y="6636083"/>
            <a:chExt cx="1133361" cy="219628"/>
          </a:xfrm>
        </p:grpSpPr>
        <p:sp>
          <p:nvSpPr>
            <p:cNvPr id="34904" name="Rectangle 88"/>
            <p:cNvSpPr>
              <a:spLocks noChangeArrowheads="1"/>
            </p:cNvSpPr>
            <p:nvPr/>
          </p:nvSpPr>
          <p:spPr bwMode="auto">
            <a:xfrm>
              <a:off x="5727103" y="6716641"/>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03" name="Text Box 87"/>
            <p:cNvSpPr txBox="1">
              <a:spLocks noChangeArrowheads="1"/>
            </p:cNvSpPr>
            <p:nvPr/>
          </p:nvSpPr>
          <p:spPr bwMode="auto">
            <a:xfrm>
              <a:off x="5835037" y="6636083"/>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902" name="Rectangle 86"/>
            <p:cNvSpPr>
              <a:spLocks noChangeArrowheads="1"/>
            </p:cNvSpPr>
            <p:nvPr/>
          </p:nvSpPr>
          <p:spPr bwMode="auto">
            <a:xfrm>
              <a:off x="6320790" y="6716641"/>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901" name="Text Box 85"/>
            <p:cNvSpPr txBox="1">
              <a:spLocks noChangeArrowheads="1"/>
            </p:cNvSpPr>
            <p:nvPr/>
          </p:nvSpPr>
          <p:spPr bwMode="auto">
            <a:xfrm>
              <a:off x="6428726" y="6646220"/>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5727103" y="6588224"/>
            <a:ext cx="1133361" cy="219630"/>
            <a:chOff x="5727103" y="7072330"/>
            <a:chExt cx="1133361" cy="219630"/>
          </a:xfrm>
        </p:grpSpPr>
        <p:sp>
          <p:nvSpPr>
            <p:cNvPr id="34899" name="Rectangle 83"/>
            <p:cNvSpPr>
              <a:spLocks noChangeArrowheads="1"/>
            </p:cNvSpPr>
            <p:nvPr/>
          </p:nvSpPr>
          <p:spPr bwMode="auto">
            <a:xfrm>
              <a:off x="5727103" y="7152889"/>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98" name="Text Box 82"/>
            <p:cNvSpPr txBox="1">
              <a:spLocks noChangeArrowheads="1"/>
            </p:cNvSpPr>
            <p:nvPr/>
          </p:nvSpPr>
          <p:spPr bwMode="auto">
            <a:xfrm>
              <a:off x="5835037" y="7072330"/>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97" name="Rectangle 81"/>
            <p:cNvSpPr>
              <a:spLocks noChangeArrowheads="1"/>
            </p:cNvSpPr>
            <p:nvPr/>
          </p:nvSpPr>
          <p:spPr bwMode="auto">
            <a:xfrm>
              <a:off x="6320790" y="7152889"/>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96" name="Text Box 80"/>
            <p:cNvSpPr txBox="1">
              <a:spLocks noChangeArrowheads="1"/>
            </p:cNvSpPr>
            <p:nvPr/>
          </p:nvSpPr>
          <p:spPr bwMode="auto">
            <a:xfrm>
              <a:off x="6428726" y="7082469"/>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3"/>
          <p:cNvGrpSpPr/>
          <p:nvPr/>
        </p:nvGrpSpPr>
        <p:grpSpPr>
          <a:xfrm>
            <a:off x="5727103" y="7020272"/>
            <a:ext cx="1133361" cy="219729"/>
            <a:chOff x="5727103" y="7715272"/>
            <a:chExt cx="1133361" cy="219729"/>
          </a:xfrm>
        </p:grpSpPr>
        <p:sp>
          <p:nvSpPr>
            <p:cNvPr id="34894" name="Rectangle 78"/>
            <p:cNvSpPr>
              <a:spLocks noChangeArrowheads="1"/>
            </p:cNvSpPr>
            <p:nvPr/>
          </p:nvSpPr>
          <p:spPr bwMode="auto">
            <a:xfrm>
              <a:off x="5727103" y="7795834"/>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93" name="Text Box 77"/>
            <p:cNvSpPr txBox="1">
              <a:spLocks noChangeArrowheads="1"/>
            </p:cNvSpPr>
            <p:nvPr/>
          </p:nvSpPr>
          <p:spPr bwMode="auto">
            <a:xfrm>
              <a:off x="5835037" y="7715272"/>
              <a:ext cx="431738" cy="2095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92" name="Rectangle 76"/>
            <p:cNvSpPr>
              <a:spLocks noChangeArrowheads="1"/>
            </p:cNvSpPr>
            <p:nvPr/>
          </p:nvSpPr>
          <p:spPr bwMode="auto">
            <a:xfrm>
              <a:off x="6320790" y="7795834"/>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91" name="Text Box 75"/>
            <p:cNvSpPr txBox="1">
              <a:spLocks noChangeArrowheads="1"/>
            </p:cNvSpPr>
            <p:nvPr/>
          </p:nvSpPr>
          <p:spPr bwMode="auto">
            <a:xfrm>
              <a:off x="6428726" y="7725410"/>
              <a:ext cx="431738" cy="2095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 name="Group 2"/>
          <p:cNvGrpSpPr/>
          <p:nvPr/>
        </p:nvGrpSpPr>
        <p:grpSpPr>
          <a:xfrm>
            <a:off x="5727103" y="7380312"/>
            <a:ext cx="1133361" cy="219629"/>
            <a:chOff x="5727103" y="8352899"/>
            <a:chExt cx="1133361" cy="219629"/>
          </a:xfrm>
        </p:grpSpPr>
        <p:sp>
          <p:nvSpPr>
            <p:cNvPr id="34889" name="Rectangle 73"/>
            <p:cNvSpPr>
              <a:spLocks noChangeArrowheads="1"/>
            </p:cNvSpPr>
            <p:nvPr/>
          </p:nvSpPr>
          <p:spPr bwMode="auto">
            <a:xfrm>
              <a:off x="5727103" y="8433459"/>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88" name="Text Box 72"/>
            <p:cNvSpPr txBox="1">
              <a:spLocks noChangeArrowheads="1"/>
            </p:cNvSpPr>
            <p:nvPr/>
          </p:nvSpPr>
          <p:spPr bwMode="auto">
            <a:xfrm>
              <a:off x="5835037" y="8352899"/>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87" name="Rectangle 71"/>
            <p:cNvSpPr>
              <a:spLocks noChangeArrowheads="1"/>
            </p:cNvSpPr>
            <p:nvPr/>
          </p:nvSpPr>
          <p:spPr bwMode="auto">
            <a:xfrm>
              <a:off x="6320790" y="8433459"/>
              <a:ext cx="107935" cy="114295"/>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CA"/>
            </a:p>
          </p:txBody>
        </p:sp>
        <p:sp>
          <p:nvSpPr>
            <p:cNvPr id="34886" name="Text Box 70"/>
            <p:cNvSpPr txBox="1">
              <a:spLocks noChangeArrowheads="1"/>
            </p:cNvSpPr>
            <p:nvPr/>
          </p:nvSpPr>
          <p:spPr bwMode="auto">
            <a:xfrm>
              <a:off x="6428726" y="8363037"/>
              <a:ext cx="431738" cy="20949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No</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2"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59"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60" name="Straight Connector 59"/>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0" y="193786"/>
            <a:ext cx="1623011" cy="705805"/>
          </a:xfrm>
          <a:prstGeom prst="rect">
            <a:avLst/>
          </a:prstGeom>
          <a:noFill/>
          <a:extLst>
            <a:ext uri="{909E8E84-426E-40DD-AFC4-6F175D3DCCD1}">
              <a14:hiddenFill xmlns:a14="http://schemas.microsoft.com/office/drawing/2010/main">
                <a:solidFill>
                  <a:srgbClr val="FFFFFF"/>
                </a:solidFill>
              </a14:hiddenFill>
            </a:ext>
          </a:extLst>
        </p:spPr>
      </p:pic>
      <p:sp>
        <p:nvSpPr>
          <p:cNvPr id="71"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8</a:t>
            </a:fld>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2082155963"/>
              </p:ext>
            </p:extLst>
          </p:nvPr>
        </p:nvGraphicFramePr>
        <p:xfrm>
          <a:off x="71414" y="971600"/>
          <a:ext cx="6715147" cy="8109178"/>
        </p:xfrm>
        <a:graphic>
          <a:graphicData uri="http://schemas.openxmlformats.org/drawingml/2006/table">
            <a:tbl>
              <a:tblPr/>
              <a:tblGrid>
                <a:gridCol w="1143008"/>
                <a:gridCol w="5572139"/>
              </a:tblGrid>
              <a:tr h="576064">
                <a:tc>
                  <a:txBody>
                    <a:bodyPr/>
                    <a:lstStyle/>
                    <a:p>
                      <a:pPr marL="87313" marR="0" indent="0" algn="l" rtl="0">
                        <a:spcBef>
                          <a:spcPts val="0"/>
                        </a:spcBef>
                        <a:spcAft>
                          <a:spcPts val="0"/>
                        </a:spcAft>
                        <a:tabLst>
                          <a:tab pos="-2008936800" algn="l"/>
                        </a:tabLst>
                      </a:pPr>
                      <a:r>
                        <a:rPr lang="en-US" sz="1100" b="1" kern="1400" dirty="0">
                          <a:solidFill>
                            <a:srgbClr val="000000"/>
                          </a:solidFill>
                          <a:latin typeface="Arial" pitchFamily="34" charset="0"/>
                          <a:cs typeface="Arial" pitchFamily="34" charset="0"/>
                        </a:rPr>
                        <a:t>General Instructions</a:t>
                      </a:r>
                      <a:endParaRPr lang="en-US" sz="1100" kern="1400" dirty="0">
                        <a:solidFill>
                          <a:srgbClr val="000000"/>
                        </a:solidFill>
                        <a:latin typeface="Arial" pitchFamily="34" charset="0"/>
                        <a:cs typeface="Arial" pitchFamily="34" charset="0"/>
                      </a:endParaRPr>
                    </a:p>
                  </a:txBody>
                  <a:tcPr marL="14400" marR="14400" marT="14400" marB="144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defTabSz="914400" rtl="0" eaLnBrk="1" fontAlgn="auto" latinLnBrk="0" hangingPunct="1">
                        <a:lnSpc>
                          <a:spcPct val="100000"/>
                        </a:lnSpc>
                        <a:spcBef>
                          <a:spcPts val="0"/>
                        </a:spcBef>
                        <a:spcAft>
                          <a:spcPts val="0"/>
                        </a:spcAft>
                        <a:buClrTx/>
                        <a:buSzTx/>
                        <a:buFontTx/>
                        <a:buNone/>
                        <a:tabLst>
                          <a:tab pos="-2008936800" algn="l"/>
                        </a:tabLst>
                        <a:defRPr/>
                      </a:pPr>
                      <a:r>
                        <a:rPr lang="en-US" sz="1100" b="0" u="none" kern="1400" dirty="0" smtClean="0">
                          <a:solidFill>
                            <a:srgbClr val="000000"/>
                          </a:solidFill>
                          <a:latin typeface="Arial" pitchFamily="34" charset="0"/>
                          <a:cs typeface="Arial" pitchFamily="34" charset="0"/>
                        </a:rPr>
                        <a:t>T</a:t>
                      </a:r>
                      <a:r>
                        <a:rPr lang="en-US" sz="1100" b="0" u="none" kern="1200" dirty="0" smtClean="0">
                          <a:solidFill>
                            <a:schemeClr val="tx1"/>
                          </a:solidFill>
                          <a:effectLst/>
                          <a:latin typeface="Arial" panose="020B0604020202020204" pitchFamily="34" charset="0"/>
                          <a:ea typeface="+mn-ea"/>
                          <a:cs typeface="Arial" panose="020B0604020202020204" pitchFamily="34" charset="0"/>
                        </a:rPr>
                        <a:t>his form is to be filled out on the Central Randomization Systems (CRS).</a:t>
                      </a:r>
                    </a:p>
                    <a:p>
                      <a:pPr marL="87313" marR="0" indent="0" algn="l" rtl="0">
                        <a:spcBef>
                          <a:spcPts val="0"/>
                        </a:spcBef>
                        <a:spcAft>
                          <a:spcPts val="0"/>
                        </a:spcAft>
                        <a:tabLst>
                          <a:tab pos="-2008936800" algn="l"/>
                        </a:tabLst>
                      </a:pPr>
                      <a:endParaRPr lang="en-CA" sz="1100" kern="1400" dirty="0" smtClean="0">
                        <a:solidFill>
                          <a:srgbClr val="000000"/>
                        </a:solidFill>
                        <a:latin typeface="Arial" pitchFamily="34" charset="0"/>
                        <a:cs typeface="Arial" pitchFamily="34" charset="0"/>
                      </a:endParaRPr>
                    </a:p>
                    <a:p>
                      <a:pPr marL="87313" marR="0" indent="0"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If </a:t>
                      </a:r>
                      <a:r>
                        <a:rPr lang="en-CA" sz="1100" kern="1400" dirty="0">
                          <a:solidFill>
                            <a:srgbClr val="000000"/>
                          </a:solidFill>
                          <a:latin typeface="Arial" pitchFamily="34" charset="0"/>
                          <a:cs typeface="Arial" pitchFamily="34" charset="0"/>
                        </a:rPr>
                        <a:t>inclusion criteria are present </a:t>
                      </a:r>
                      <a:r>
                        <a:rPr lang="en-CA" sz="1100" b="0" u="sng" kern="1400" dirty="0" smtClean="0">
                          <a:solidFill>
                            <a:srgbClr val="000000"/>
                          </a:solidFill>
                          <a:latin typeface="Arial" pitchFamily="34" charset="0"/>
                          <a:cs typeface="Arial" pitchFamily="34" charset="0"/>
                        </a:rPr>
                        <a:t>AND</a:t>
                      </a:r>
                      <a:r>
                        <a:rPr lang="en-CA" sz="1100" b="0" u="none" kern="1400" baseline="0" dirty="0">
                          <a:solidFill>
                            <a:srgbClr val="000000"/>
                          </a:solidFill>
                          <a:latin typeface="Arial" pitchFamily="34" charset="0"/>
                          <a:cs typeface="Arial" pitchFamily="34" charset="0"/>
                        </a:rPr>
                        <a:t> </a:t>
                      </a:r>
                      <a:r>
                        <a:rPr lang="en-CA" sz="1100" b="0" u="none" kern="1400" baseline="0" dirty="0" smtClean="0">
                          <a:solidFill>
                            <a:srgbClr val="000000"/>
                          </a:solidFill>
                          <a:latin typeface="Arial" pitchFamily="34" charset="0"/>
                          <a:cs typeface="Arial" pitchFamily="34" charset="0"/>
                        </a:rPr>
                        <a:t>no </a:t>
                      </a:r>
                      <a:r>
                        <a:rPr lang="en-CA" sz="1100" kern="1400" dirty="0" smtClean="0">
                          <a:solidFill>
                            <a:srgbClr val="000000"/>
                          </a:solidFill>
                          <a:latin typeface="Arial" pitchFamily="34" charset="0"/>
                          <a:cs typeface="Arial" pitchFamily="34" charset="0"/>
                        </a:rPr>
                        <a:t>exclusion </a:t>
                      </a:r>
                      <a:r>
                        <a:rPr lang="en-CA" sz="1100" kern="1400" dirty="0">
                          <a:solidFill>
                            <a:srgbClr val="000000"/>
                          </a:solidFill>
                          <a:latin typeface="Arial" pitchFamily="34" charset="0"/>
                          <a:cs typeface="Arial" pitchFamily="34" charset="0"/>
                        </a:rPr>
                        <a:t>criteria are met the patient is </a:t>
                      </a:r>
                      <a:r>
                        <a:rPr lang="en-CA" sz="1100" b="0" u="none" kern="1400" dirty="0">
                          <a:solidFill>
                            <a:srgbClr val="000000"/>
                          </a:solidFill>
                          <a:latin typeface="Arial" pitchFamily="34" charset="0"/>
                          <a:cs typeface="Arial" pitchFamily="34" charset="0"/>
                        </a:rPr>
                        <a:t>considered eligible for randomization into the </a:t>
                      </a:r>
                      <a:r>
                        <a:rPr lang="en-CA" sz="1100" b="0" u="none" kern="1400" dirty="0" smtClean="0">
                          <a:solidFill>
                            <a:srgbClr val="000000"/>
                          </a:solidFill>
                          <a:latin typeface="Arial" pitchFamily="34" charset="0"/>
                          <a:cs typeface="Arial" pitchFamily="34" charset="0"/>
                        </a:rPr>
                        <a:t>study.</a:t>
                      </a:r>
                      <a:r>
                        <a:rPr lang="en-CA" sz="1100" b="0" u="none" kern="1400" baseline="0" dirty="0" smtClean="0">
                          <a:solidFill>
                            <a:srgbClr val="000000"/>
                          </a:solidFill>
                          <a:latin typeface="Arial" pitchFamily="34" charset="0"/>
                          <a:cs typeface="Arial" pitchFamily="34" charset="0"/>
                        </a:rPr>
                        <a:t> </a:t>
                      </a:r>
                      <a:r>
                        <a:rPr lang="en-US" sz="1100" b="0" u="none" kern="1400" dirty="0" smtClean="0">
                          <a:solidFill>
                            <a:srgbClr val="000000"/>
                          </a:solidFill>
                          <a:latin typeface="Arial" pitchFamily="34" charset="0"/>
                          <a:cs typeface="Arial" pitchFamily="34" charset="0"/>
                        </a:rPr>
                        <a:t>Complete</a:t>
                      </a:r>
                      <a:r>
                        <a:rPr lang="en-US" sz="1100" b="0" u="none" kern="1400" baseline="0" dirty="0" smtClean="0">
                          <a:solidFill>
                            <a:srgbClr val="000000"/>
                          </a:solidFill>
                          <a:latin typeface="Arial" pitchFamily="34" charset="0"/>
                          <a:cs typeface="Arial" pitchFamily="34" charset="0"/>
                        </a:rPr>
                        <a:t> all fields as indicated</a:t>
                      </a:r>
                      <a:r>
                        <a:rPr lang="en-US" sz="1100" kern="1400" baseline="0" dirty="0" smtClean="0">
                          <a:solidFill>
                            <a:srgbClr val="000000"/>
                          </a:solidFill>
                          <a:latin typeface="Arial" pitchFamily="34" charset="0"/>
                          <a:cs typeface="Arial" pitchFamily="34" charset="0"/>
                        </a:rPr>
                        <a:t>.</a:t>
                      </a:r>
                      <a:r>
                        <a:rPr lang="en-CA" sz="1100" kern="1400" dirty="0">
                          <a:solidFill>
                            <a:srgbClr val="000000"/>
                          </a:solidFill>
                          <a:latin typeface="Arial" pitchFamily="34" charset="0"/>
                          <a:cs typeface="Arial" pitchFamily="34" charset="0"/>
                        </a:rPr>
                        <a:t> </a:t>
                      </a: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33326">
                <a:tc>
                  <a:txBody>
                    <a:bodyPr/>
                    <a:lstStyle/>
                    <a:p>
                      <a:pPr marL="87313" marR="0" indent="0" algn="l" rtl="0">
                        <a:spcBef>
                          <a:spcPts val="0"/>
                        </a:spcBef>
                        <a:spcAft>
                          <a:spcPts val="0"/>
                        </a:spcAft>
                        <a:tabLst>
                          <a:tab pos="-2008936800" algn="l"/>
                        </a:tabLst>
                      </a:pPr>
                      <a:r>
                        <a:rPr lang="en-CA" sz="1100" b="1" kern="1400" dirty="0">
                          <a:solidFill>
                            <a:srgbClr val="000000"/>
                          </a:solidFill>
                          <a:latin typeface="Arial" pitchFamily="34" charset="0"/>
                          <a:cs typeface="Arial" pitchFamily="34" charset="0"/>
                        </a:rPr>
                        <a:t>Patient Eligibility       Confirmed by </a:t>
                      </a:r>
                      <a:r>
                        <a:rPr lang="en-CA" sz="1100" b="1" kern="1400" dirty="0" smtClean="0">
                          <a:solidFill>
                            <a:srgbClr val="000000"/>
                          </a:solidFill>
                          <a:latin typeface="Arial" pitchFamily="34" charset="0"/>
                          <a:cs typeface="Arial" pitchFamily="34" charset="0"/>
                        </a:rPr>
                        <a:t>SI</a:t>
                      </a:r>
                      <a:r>
                        <a:rPr lang="en-CA" sz="1100" b="1" kern="1400" baseline="0" dirty="0" smtClean="0">
                          <a:solidFill>
                            <a:srgbClr val="000000"/>
                          </a:solidFill>
                          <a:latin typeface="Arial" pitchFamily="34" charset="0"/>
                          <a:cs typeface="Arial" pitchFamily="34" charset="0"/>
                        </a:rPr>
                        <a:t> or sub-I</a:t>
                      </a:r>
                      <a:endParaRPr lang="en-CA"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rtl="0">
                        <a:spcBef>
                          <a:spcPts val="0"/>
                        </a:spcBef>
                        <a:spcAft>
                          <a:spcPts val="0"/>
                        </a:spcAft>
                        <a:tabLst>
                          <a:tab pos="-2008936800" algn="l"/>
                        </a:tabLst>
                      </a:pPr>
                      <a:r>
                        <a:rPr lang="en-US" sz="1100" kern="1400" dirty="0" smtClean="0">
                          <a:solidFill>
                            <a:srgbClr val="000000"/>
                          </a:solidFill>
                          <a:latin typeface="Arial" pitchFamily="34" charset="0"/>
                          <a:cs typeface="Arial" pitchFamily="34" charset="0"/>
                        </a:rPr>
                        <a:t>Indicate </a:t>
                      </a:r>
                      <a:r>
                        <a:rPr lang="en-US" sz="1100" b="0" u="none" kern="1400" dirty="0" smtClean="0">
                          <a:solidFill>
                            <a:srgbClr val="000000"/>
                          </a:solidFill>
                          <a:latin typeface="Arial" pitchFamily="34" charset="0"/>
                          <a:cs typeface="Arial" pitchFamily="34" charset="0"/>
                        </a:rPr>
                        <a:t>eligibility of</a:t>
                      </a:r>
                      <a:r>
                        <a:rPr lang="en-US" sz="1100" b="0" u="none" kern="1400" baseline="0" dirty="0" smtClean="0">
                          <a:solidFill>
                            <a:srgbClr val="000000"/>
                          </a:solidFill>
                          <a:latin typeface="Arial" pitchFamily="34" charset="0"/>
                          <a:cs typeface="Arial" pitchFamily="34" charset="0"/>
                        </a:rPr>
                        <a:t> the patient has been confirmed with the site investigator (SI) or sub-investigator (sub-I) by “YES” or “NO” to</a:t>
                      </a:r>
                      <a:r>
                        <a:rPr lang="en-US" sz="1100" b="0" u="none" kern="1200" dirty="0" smtClean="0">
                          <a:solidFill>
                            <a:schemeClr val="tx1"/>
                          </a:solidFill>
                          <a:effectLst/>
                          <a:latin typeface="Arial" panose="020B0604020202020204" pitchFamily="34" charset="0"/>
                          <a:ea typeface="+mn-ea"/>
                          <a:cs typeface="Arial" panose="020B0604020202020204" pitchFamily="34" charset="0"/>
                        </a:rPr>
                        <a:t> the question “Did you confirm eligibility of the subject with the site investigator, or sub-investigator?”</a:t>
                      </a:r>
                      <a:r>
                        <a:rPr lang="en-US" sz="1100" b="0" u="none" kern="1400" baseline="0" dirty="0" smtClean="0">
                          <a:solidFill>
                            <a:srgbClr val="000000"/>
                          </a:solidFill>
                          <a:latin typeface="Arial" pitchFamily="34" charset="0"/>
                          <a:cs typeface="Arial" pitchFamily="34" charset="0"/>
                        </a:rPr>
                        <a:t>. You must select “Yes” to continue entering data on the Pre-Randomization form.</a:t>
                      </a:r>
                      <a:endParaRPr lang="en-CA" sz="1100" b="0" u="none" kern="1400" dirty="0" smtClean="0">
                        <a:solidFill>
                          <a:srgbClr val="000000"/>
                        </a:solidFill>
                        <a:latin typeface="Arial" pitchFamily="34" charset="0"/>
                        <a:cs typeface="Arial" pitchFamily="34" charset="0"/>
                      </a:endParaRPr>
                    </a:p>
                    <a:p>
                      <a:pPr marL="87313" marR="0" indent="0" algn="l" rtl="0">
                        <a:spcBef>
                          <a:spcPts val="0"/>
                        </a:spcBef>
                        <a:spcAft>
                          <a:spcPts val="0"/>
                        </a:spcAft>
                        <a:tabLst>
                          <a:tab pos="-2008936800" algn="l"/>
                        </a:tabLst>
                      </a:pPr>
                      <a:endParaRPr lang="en-CA" sz="1100" kern="1400" dirty="0" smtClean="0">
                        <a:solidFill>
                          <a:srgbClr val="000000"/>
                        </a:solidFill>
                        <a:latin typeface="Arial" pitchFamily="34" charset="0"/>
                        <a:cs typeface="Arial" pitchFamily="34" charset="0"/>
                      </a:endParaRPr>
                    </a:p>
                    <a:p>
                      <a:pPr marL="87313" marR="0" indent="0"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Enter </a:t>
                      </a:r>
                      <a:r>
                        <a:rPr lang="en-CA" sz="1100" kern="1400" dirty="0">
                          <a:solidFill>
                            <a:srgbClr val="000000"/>
                          </a:solidFill>
                          <a:latin typeface="Arial" pitchFamily="34" charset="0"/>
                          <a:cs typeface="Arial" pitchFamily="34" charset="0"/>
                        </a:rPr>
                        <a:t>the name of the physician who confirmed patient </a:t>
                      </a:r>
                      <a:r>
                        <a:rPr lang="en-CA" sz="1100" kern="1400" dirty="0" smtClean="0">
                          <a:solidFill>
                            <a:srgbClr val="000000"/>
                          </a:solidFill>
                          <a:latin typeface="Arial" pitchFamily="34" charset="0"/>
                          <a:cs typeface="Arial" pitchFamily="34" charset="0"/>
                        </a:rPr>
                        <a:t>eligibility.</a:t>
                      </a:r>
                      <a:r>
                        <a:rPr lang="en-CA" sz="1100" kern="1400" baseline="0" dirty="0" smtClean="0">
                          <a:solidFill>
                            <a:srgbClr val="000000"/>
                          </a:solidFill>
                          <a:latin typeface="Arial" pitchFamily="34" charset="0"/>
                          <a:cs typeface="Arial" pitchFamily="34" charset="0"/>
                        </a:rPr>
                        <a:t> </a:t>
                      </a:r>
                      <a:r>
                        <a:rPr lang="en-CA" sz="1100" kern="1400" dirty="0" smtClean="0">
                          <a:solidFill>
                            <a:srgbClr val="000000"/>
                          </a:solidFill>
                          <a:latin typeface="Arial" pitchFamily="34" charset="0"/>
                          <a:cs typeface="Arial" pitchFamily="34" charset="0"/>
                        </a:rPr>
                        <a:t>This individual </a:t>
                      </a:r>
                      <a:r>
                        <a:rPr lang="en-CA" sz="1100" kern="1400" dirty="0">
                          <a:solidFill>
                            <a:srgbClr val="000000"/>
                          </a:solidFill>
                          <a:latin typeface="Arial" pitchFamily="34" charset="0"/>
                          <a:cs typeface="Arial" pitchFamily="34" charset="0"/>
                        </a:rPr>
                        <a:t>should be listed on the Site Delegation of Authority Log.</a:t>
                      </a: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25236">
                <a:tc>
                  <a:txBody>
                    <a:bodyPr/>
                    <a:lstStyle/>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Was</a:t>
                      </a:r>
                      <a:r>
                        <a:rPr lang="en-US" sz="1100" b="1" kern="1400" baseline="0" dirty="0" smtClean="0">
                          <a:solidFill>
                            <a:srgbClr val="000000"/>
                          </a:solidFill>
                          <a:latin typeface="Arial" pitchFamily="34" charset="0"/>
                          <a:cs typeface="Arial" pitchFamily="34" charset="0"/>
                        </a:rPr>
                        <a:t> SDM /        </a:t>
                      </a:r>
                      <a:r>
                        <a:rPr lang="en-US" sz="1100" b="1" kern="1400" baseline="0" dirty="0" smtClean="0">
                          <a:solidFill>
                            <a:schemeClr val="bg1"/>
                          </a:solidFill>
                          <a:latin typeface="Arial" pitchFamily="34" charset="0"/>
                          <a:cs typeface="Arial" pitchFamily="34" charset="0"/>
                        </a:rPr>
                        <a:t>-</a:t>
                      </a:r>
                      <a:r>
                        <a:rPr lang="en-US" sz="1100" b="1" kern="1400" baseline="0" dirty="0" smtClean="0">
                          <a:solidFill>
                            <a:srgbClr val="000000"/>
                          </a:solidFill>
                          <a:latin typeface="Arial" pitchFamily="34" charset="0"/>
                          <a:cs typeface="Arial" pitchFamily="34" charset="0"/>
                        </a:rPr>
                        <a:t> Subject</a:t>
                      </a: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Approached</a:t>
                      </a:r>
                      <a:endParaRPr lang="en-US" sz="1100" b="1" kern="1400" baseline="0" dirty="0" smtClean="0">
                        <a:solidFill>
                          <a:srgbClr val="000000"/>
                        </a:solidFill>
                        <a:latin typeface="Arial" pitchFamily="34" charset="0"/>
                        <a:cs typeface="Arial" pitchFamily="34" charset="0"/>
                      </a:endParaRP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for Consent</a:t>
                      </a:r>
                    </a:p>
                    <a:p>
                      <a:pPr marL="71438" marR="0" indent="15875" algn="l" rtl="0">
                        <a:spcBef>
                          <a:spcPts val="0"/>
                        </a:spcBef>
                        <a:spcAft>
                          <a:spcPts val="0"/>
                        </a:spcAft>
                        <a:tabLst>
                          <a:tab pos="-2008936800" algn="l"/>
                          <a:tab pos="1073150" algn="l"/>
                        </a:tabLst>
                      </a:pPr>
                      <a:endParaRPr lang="en-US" sz="1100" b="1" kern="1400" dirty="0" smtClean="0">
                        <a:solidFill>
                          <a:srgbClr val="000000"/>
                        </a:solidFill>
                        <a:latin typeface="Arial" pitchFamily="34" charset="0"/>
                        <a:cs typeface="Arial" pitchFamily="34" charset="0"/>
                      </a:endParaRPr>
                    </a:p>
                    <a:p>
                      <a:pPr marL="71438" marR="0" indent="15875" algn="l" rtl="0">
                        <a:spcBef>
                          <a:spcPts val="0"/>
                        </a:spcBef>
                        <a:spcAft>
                          <a:spcPts val="0"/>
                        </a:spcAft>
                        <a:tabLst>
                          <a:tab pos="-2008936800" algn="l"/>
                          <a:tab pos="1073150" algn="l"/>
                        </a:tabLst>
                      </a:pPr>
                      <a:r>
                        <a:rPr lang="en-US" sz="1100" b="1" kern="1400" dirty="0" smtClean="0">
                          <a:solidFill>
                            <a:srgbClr val="000000"/>
                          </a:solidFill>
                          <a:latin typeface="Arial" pitchFamily="34" charset="0"/>
                          <a:cs typeface="Arial" pitchFamily="34" charset="0"/>
                        </a:rPr>
                        <a:t>Reason Not</a:t>
                      </a:r>
                    </a:p>
                    <a:p>
                      <a:pPr marL="71438" marR="0" indent="15875" algn="l" rtl="0">
                        <a:spcBef>
                          <a:spcPts val="0"/>
                        </a:spcBef>
                        <a:spcAft>
                          <a:spcPts val="0"/>
                        </a:spcAft>
                        <a:tabLst>
                          <a:tab pos="-2008936800" algn="l"/>
                          <a:tab pos="1073150" algn="l"/>
                        </a:tabLst>
                      </a:pPr>
                      <a:r>
                        <a:rPr lang="en-US" sz="1100" b="1" kern="1400" dirty="0" smtClean="0">
                          <a:solidFill>
                            <a:srgbClr val="000000"/>
                          </a:solidFill>
                          <a:latin typeface="Arial" pitchFamily="34" charset="0"/>
                          <a:cs typeface="Arial" pitchFamily="34" charset="0"/>
                        </a:rPr>
                        <a:t>Approached</a:t>
                      </a:r>
                    </a:p>
                    <a:p>
                      <a:pPr marL="71438" marR="0" indent="15875" algn="l" rtl="0">
                        <a:spcBef>
                          <a:spcPts val="0"/>
                        </a:spcBef>
                        <a:spcAft>
                          <a:spcPts val="0"/>
                        </a:spcAft>
                        <a:tabLst>
                          <a:tab pos="-2008936800" algn="l"/>
                          <a:tab pos="1073150" algn="l"/>
                        </a:tabLst>
                      </a:pPr>
                      <a:r>
                        <a:rPr lang="en-US" sz="1100" b="1" kern="1400" dirty="0" smtClean="0">
                          <a:solidFill>
                            <a:srgbClr val="000000"/>
                          </a:solidFill>
                          <a:latin typeface="Arial" pitchFamily="34" charset="0"/>
                          <a:cs typeface="Arial" pitchFamily="34" charset="0"/>
                        </a:rPr>
                        <a:t>For Consent</a:t>
                      </a:r>
                    </a:p>
                    <a:p>
                      <a:pPr marL="0" marR="0" indent="87313" algn="l" rtl="0">
                        <a:spcBef>
                          <a:spcPts val="0"/>
                        </a:spcBef>
                        <a:spcAft>
                          <a:spcPts val="0"/>
                        </a:spcAft>
                        <a:tabLst>
                          <a:tab pos="-2008936800" algn="l"/>
                        </a:tabLst>
                      </a:pPr>
                      <a:endParaRPr lang="en-US" sz="1100" b="1" kern="1400" dirty="0" smtClean="0">
                        <a:solidFill>
                          <a:srgbClr val="000000"/>
                        </a:solidFill>
                        <a:latin typeface="Arial" pitchFamily="34" charset="0"/>
                        <a:cs typeface="Arial" pitchFamily="34" charset="0"/>
                      </a:endParaRPr>
                    </a:p>
                    <a:p>
                      <a:pPr marL="0" marR="0" indent="87313" algn="l" rtl="0">
                        <a:spcBef>
                          <a:spcPts val="0"/>
                        </a:spcBef>
                        <a:spcAft>
                          <a:spcPts val="0"/>
                        </a:spcAft>
                        <a:tabLst>
                          <a:tab pos="-2008936800" algn="l"/>
                        </a:tabLst>
                      </a:pPr>
                      <a:endParaRPr lang="en-US" sz="1100" b="1" kern="1400" dirty="0" smtClean="0">
                        <a:solidFill>
                          <a:srgbClr val="000000"/>
                        </a:solidFill>
                        <a:latin typeface="Arial" pitchFamily="34" charset="0"/>
                        <a:cs typeface="Arial" pitchFamily="34" charset="0"/>
                      </a:endParaRPr>
                    </a:p>
                    <a:p>
                      <a:pPr marL="0" marR="0" indent="87313" algn="l" rtl="0">
                        <a:spcBef>
                          <a:spcPts val="0"/>
                        </a:spcBef>
                        <a:spcAft>
                          <a:spcPts val="0"/>
                        </a:spcAft>
                        <a:tabLst>
                          <a:tab pos="-2008936800" algn="l"/>
                        </a:tabLst>
                      </a:pPr>
                      <a:endParaRPr lang="en-US" sz="1100" b="1" kern="1400" dirty="0" smtClean="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rtl="0">
                        <a:spcBef>
                          <a:spcPts val="0"/>
                        </a:spcBef>
                        <a:spcAft>
                          <a:spcPts val="0"/>
                        </a:spcAft>
                        <a:tabLst>
                          <a:tab pos="-2008936800" algn="l"/>
                        </a:tabLst>
                      </a:pPr>
                      <a:r>
                        <a:rPr lang="en-US" sz="1100" kern="1400" dirty="0" smtClean="0">
                          <a:solidFill>
                            <a:srgbClr val="000000"/>
                          </a:solidFill>
                          <a:latin typeface="Arial" pitchFamily="34" charset="0"/>
                          <a:cs typeface="Arial" pitchFamily="34" charset="0"/>
                        </a:rPr>
                        <a:t>Was</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the patient or </a:t>
                      </a:r>
                      <a:r>
                        <a:rPr lang="en-US" sz="1100" b="0" kern="1400" baseline="0" dirty="0" smtClean="0">
                          <a:solidFill>
                            <a:srgbClr val="000000"/>
                          </a:solidFill>
                          <a:latin typeface="Arial" pitchFamily="34" charset="0"/>
                          <a:cs typeface="Arial" pitchFamily="34" charset="0"/>
                        </a:rPr>
                        <a:t>substitute decision maker (SDM)</a:t>
                      </a:r>
                      <a:r>
                        <a:rPr lang="en-US" sz="1100" b="0" kern="1400" dirty="0" smtClean="0">
                          <a:solidFill>
                            <a:srgbClr val="000000"/>
                          </a:solidFill>
                          <a:latin typeface="Arial" pitchFamily="34" charset="0"/>
                          <a:cs typeface="Arial" pitchFamily="34" charset="0"/>
                        </a:rPr>
                        <a:t> approached</a:t>
                      </a:r>
                      <a:r>
                        <a:rPr lang="en-US" sz="1100" b="0" kern="1400" baseline="0" dirty="0" smtClean="0">
                          <a:solidFill>
                            <a:srgbClr val="000000"/>
                          </a:solidFill>
                          <a:latin typeface="Arial" pitchFamily="34" charset="0"/>
                          <a:cs typeface="Arial" pitchFamily="34" charset="0"/>
                        </a:rPr>
                        <a:t> for consent? Select “YES” or “NO”.</a:t>
                      </a:r>
                    </a:p>
                    <a:p>
                      <a:pPr marL="87313" marR="0" indent="0" algn="l" rtl="0">
                        <a:spcBef>
                          <a:spcPts val="0"/>
                        </a:spcBef>
                        <a:spcAft>
                          <a:spcPts val="0"/>
                        </a:spcAft>
                        <a:tabLst>
                          <a:tab pos="-2008936800" algn="l"/>
                        </a:tabLst>
                      </a:pPr>
                      <a:endParaRPr lang="en-US" sz="1100" kern="1400" baseline="0" dirty="0" smtClean="0">
                        <a:solidFill>
                          <a:srgbClr val="000000"/>
                        </a:solidFill>
                        <a:latin typeface="Arial" pitchFamily="34" charset="0"/>
                        <a:cs typeface="Arial" pitchFamily="34" charset="0"/>
                      </a:endParaRPr>
                    </a:p>
                    <a:p>
                      <a:pPr marL="92075" marR="0" lvl="0" indent="0" algn="l" rtl="0">
                        <a:spcBef>
                          <a:spcPts val="0"/>
                        </a:spcBef>
                        <a:spcAft>
                          <a:spcPts val="600"/>
                        </a:spcAft>
                        <a:buFont typeface="Arial" pitchFamily="34" charset="0"/>
                        <a:buNone/>
                        <a:tabLst>
                          <a:tab pos="-2008936800" algn="l"/>
                        </a:tabLst>
                      </a:pPr>
                      <a:r>
                        <a:rPr lang="en-US" sz="1100" kern="1400" dirty="0" smtClean="0">
                          <a:solidFill>
                            <a:srgbClr val="000000"/>
                          </a:solidFill>
                          <a:latin typeface="Arial" pitchFamily="34" charset="0"/>
                          <a:cs typeface="Arial" pitchFamily="34" charset="0"/>
                        </a:rPr>
                        <a:t>If “NO”, select</a:t>
                      </a:r>
                      <a:r>
                        <a:rPr lang="en-US" sz="1100" kern="1400" baseline="0" dirty="0" smtClean="0">
                          <a:solidFill>
                            <a:srgbClr val="000000"/>
                          </a:solidFill>
                          <a:latin typeface="Arial" pitchFamily="34" charset="0"/>
                          <a:cs typeface="Arial" pitchFamily="34" charset="0"/>
                        </a:rPr>
                        <a:t> the primary reason </a:t>
                      </a:r>
                      <a:r>
                        <a:rPr lang="en-US" sz="1100" kern="1400" dirty="0" smtClean="0">
                          <a:solidFill>
                            <a:srgbClr val="000000"/>
                          </a:solidFill>
                          <a:latin typeface="Arial" pitchFamily="34" charset="0"/>
                          <a:cs typeface="Arial" pitchFamily="34" charset="0"/>
                        </a:rPr>
                        <a:t>the SDM</a:t>
                      </a:r>
                      <a:r>
                        <a:rPr lang="en-US" sz="1100" kern="1400" baseline="0" dirty="0" smtClean="0">
                          <a:solidFill>
                            <a:srgbClr val="000000"/>
                          </a:solidFill>
                          <a:latin typeface="Arial" pitchFamily="34" charset="0"/>
                          <a:cs typeface="Arial" pitchFamily="34" charset="0"/>
                        </a:rPr>
                        <a:t> or </a:t>
                      </a:r>
                      <a:r>
                        <a:rPr lang="en-US" sz="1100" kern="1400" dirty="0" smtClean="0">
                          <a:solidFill>
                            <a:srgbClr val="000000"/>
                          </a:solidFill>
                          <a:latin typeface="Arial" pitchFamily="34" charset="0"/>
                          <a:cs typeface="Arial" pitchFamily="34" charset="0"/>
                        </a:rPr>
                        <a:t>patient was not approached for consent. If “Other” is selected,</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explain</a:t>
                      </a:r>
                      <a:r>
                        <a:rPr lang="en-US" sz="1100" kern="1400" baseline="0" dirty="0" smtClean="0">
                          <a:solidFill>
                            <a:srgbClr val="000000"/>
                          </a:solidFill>
                          <a:latin typeface="Arial" pitchFamily="34" charset="0"/>
                          <a:cs typeface="Arial" pitchFamily="34" charset="0"/>
                        </a:rPr>
                        <a:t> </a:t>
                      </a:r>
                      <a:r>
                        <a:rPr lang="en-US" sz="1100" kern="1400" dirty="0" smtClean="0">
                          <a:solidFill>
                            <a:srgbClr val="000000"/>
                          </a:solidFill>
                          <a:latin typeface="Arial" pitchFamily="34" charset="0"/>
                          <a:cs typeface="Arial" pitchFamily="34" charset="0"/>
                        </a:rPr>
                        <a:t>the reason not approached for consent.</a:t>
                      </a:r>
                      <a:r>
                        <a:rPr lang="en-US" sz="1100" kern="1400" cap="none" baseline="0" dirty="0" smtClean="0">
                          <a:solidFill>
                            <a:srgbClr val="000000"/>
                          </a:solidFill>
                          <a:latin typeface="Arial" pitchFamily="34" charset="0"/>
                          <a:cs typeface="Arial" pitchFamily="34" charset="0"/>
                        </a:rPr>
                        <a:t> </a:t>
                      </a: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Next of kin or SDM not available</a:t>
                      </a: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Missed subject</a:t>
                      </a:r>
                      <a:endParaRPr lang="en-CA" sz="1100" kern="1400" dirty="0" smtClean="0">
                        <a:solidFill>
                          <a:srgbClr val="000000"/>
                        </a:solidFill>
                        <a:latin typeface="Arial" pitchFamily="34" charset="0"/>
                        <a:cs typeface="Arial" pitchFamily="34" charset="0"/>
                      </a:endParaRP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Language barriers</a:t>
                      </a:r>
                      <a:endParaRPr lang="en-US" sz="1100" kern="1400" dirty="0" smtClean="0">
                        <a:solidFill>
                          <a:srgbClr val="000000"/>
                        </a:solidFill>
                        <a:latin typeface="Arial" pitchFamily="34" charset="0"/>
                        <a:cs typeface="Arial" pitchFamily="34" charset="0"/>
                      </a:endParaRP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Family dynamics</a:t>
                      </a: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Rec</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ommendation of clinical team</a:t>
                      </a:r>
                      <a:endParaRPr lang="en-CA" sz="1100" kern="1400" dirty="0" smtClean="0">
                        <a:solidFill>
                          <a:srgbClr val="000000"/>
                        </a:solidFill>
                        <a:latin typeface="Arial" pitchFamily="34" charset="0"/>
                        <a:cs typeface="Arial" pitchFamily="34" charset="0"/>
                      </a:endParaRP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CRS unavailable</a:t>
                      </a:r>
                      <a:r>
                        <a:rPr lang="en-US" sz="1100" kern="1400" cap="none" baseline="0" dirty="0" smtClean="0">
                          <a:solidFill>
                            <a:srgbClr val="000000"/>
                          </a:solidFill>
                          <a:latin typeface="Arial" pitchFamily="34" charset="0"/>
                          <a:cs typeface="Arial" pitchFamily="34" charset="0"/>
                        </a:rPr>
                        <a:t> </a:t>
                      </a: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kern="1200" cap="none" normalizeH="0" baseline="0" dirty="0" smtClean="0">
                          <a:ln>
                            <a:noFill/>
                          </a:ln>
                          <a:solidFill>
                            <a:srgbClr val="000000"/>
                          </a:solidFill>
                          <a:effectLst/>
                          <a:latin typeface="Arial" pitchFamily="34" charset="0"/>
                          <a:cs typeface="Arial" pitchFamily="34" charset="0"/>
                        </a:rPr>
                        <a:t>Pharmacy</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unavailable</a:t>
                      </a:r>
                      <a:endParaRPr lang="en-US" sz="1100" kern="1400" dirty="0" smtClean="0">
                        <a:solidFill>
                          <a:srgbClr val="000000"/>
                        </a:solidFill>
                        <a:latin typeface="Arial" pitchFamily="34" charset="0"/>
                        <a:cs typeface="Arial" pitchFamily="34" charset="0"/>
                      </a:endParaRPr>
                    </a:p>
                    <a:p>
                      <a:pPr marL="1433513" marR="0" indent="-263525"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100" kern="1400" cap="none" baseline="0" dirty="0" smtClean="0">
                          <a:solidFill>
                            <a:srgbClr val="000000"/>
                          </a:solidFill>
                          <a:latin typeface="Arial" pitchFamily="34" charset="0"/>
                          <a:cs typeface="Arial" pitchFamily="34" charset="0"/>
                        </a:rPr>
                        <a:t> </a:t>
                      </a: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Other, please specify _________________</a:t>
                      </a:r>
                      <a:endParaRPr lang="en-US" sz="1100" kern="1400" dirty="0" smtClean="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368152">
                <a:tc>
                  <a:txBody>
                    <a:bodyPr/>
                    <a:lstStyle/>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Consent </a:t>
                      </a: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Obtained</a:t>
                      </a:r>
                    </a:p>
                    <a:p>
                      <a:pPr marL="0" marR="0" indent="87313" algn="l" rtl="0">
                        <a:spcBef>
                          <a:spcPts val="0"/>
                        </a:spcBef>
                        <a:spcAft>
                          <a:spcPts val="0"/>
                        </a:spcAft>
                        <a:tabLst>
                          <a:tab pos="-2008936800" algn="l"/>
                        </a:tabLst>
                      </a:pPr>
                      <a:endParaRPr lang="en-US" sz="1100" b="1" kern="1400" dirty="0" smtClean="0">
                        <a:solidFill>
                          <a:srgbClr val="000000"/>
                        </a:solidFill>
                        <a:latin typeface="Arial" pitchFamily="34" charset="0"/>
                        <a:cs typeface="Arial" pitchFamily="34" charset="0"/>
                      </a:endParaRP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Reason </a:t>
                      </a: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Consent</a:t>
                      </a:r>
                    </a:p>
                    <a:p>
                      <a:pPr marL="0" marR="0" indent="87313"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Not Obtained</a:t>
                      </a: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920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008936800" algn="l"/>
                        </a:tabLst>
                        <a:defRPr/>
                      </a:pPr>
                      <a:r>
                        <a:rPr lang="en-US" sz="1100" kern="1400" dirty="0" smtClean="0">
                          <a:solidFill>
                            <a:srgbClr val="000000"/>
                          </a:solidFill>
                          <a:latin typeface="Arial" pitchFamily="34" charset="0"/>
                          <a:cs typeface="Arial" pitchFamily="34" charset="0"/>
                        </a:rPr>
                        <a:t>W</a:t>
                      </a:r>
                      <a:r>
                        <a:rPr lang="en-US" sz="1100" b="0" kern="1400" dirty="0" smtClean="0">
                          <a:solidFill>
                            <a:srgbClr val="000000"/>
                          </a:solidFill>
                          <a:latin typeface="Arial" pitchFamily="34" charset="0"/>
                          <a:cs typeface="Arial" pitchFamily="34" charset="0"/>
                        </a:rPr>
                        <a:t>as consent</a:t>
                      </a:r>
                      <a:r>
                        <a:rPr lang="en-US" sz="1100" b="0" kern="1400" baseline="0" dirty="0" smtClean="0">
                          <a:solidFill>
                            <a:srgbClr val="000000"/>
                          </a:solidFill>
                          <a:latin typeface="Arial" pitchFamily="34" charset="0"/>
                          <a:cs typeface="Arial" pitchFamily="34" charset="0"/>
                        </a:rPr>
                        <a:t> obtained from </a:t>
                      </a:r>
                      <a:r>
                        <a:rPr lang="en-US" sz="1100" kern="1400" baseline="0" dirty="0" smtClean="0">
                          <a:solidFill>
                            <a:srgbClr val="000000"/>
                          </a:solidFill>
                          <a:latin typeface="Arial" pitchFamily="34" charset="0"/>
                          <a:cs typeface="Arial" pitchFamily="34" charset="0"/>
                        </a:rPr>
                        <a:t>the SDM or patient? Select “YES” or “NO”</a:t>
                      </a:r>
                    </a:p>
                    <a:p>
                      <a:pPr marL="920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008936800" algn="l"/>
                        </a:tabLst>
                        <a:defRPr/>
                      </a:pPr>
                      <a:endParaRPr lang="en-US" sz="1100" kern="1400" baseline="0" dirty="0" smtClean="0">
                        <a:solidFill>
                          <a:srgbClr val="000000"/>
                        </a:solidFill>
                        <a:latin typeface="Arial" pitchFamily="34" charset="0"/>
                        <a:cs typeface="Arial" pitchFamily="34" charset="0"/>
                      </a:endParaRPr>
                    </a:p>
                    <a:p>
                      <a:pPr marL="92075"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2008936800" algn="l"/>
                        </a:tabLst>
                        <a:defRPr/>
                      </a:pPr>
                      <a:r>
                        <a:rPr lang="en-US" sz="1100" kern="1400" dirty="0" smtClean="0">
                          <a:solidFill>
                            <a:srgbClr val="000000"/>
                          </a:solidFill>
                          <a:latin typeface="Arial" pitchFamily="34" charset="0"/>
                          <a:cs typeface="Arial" pitchFamily="34" charset="0"/>
                        </a:rPr>
                        <a:t>If “NO”, select the primary reason consent </a:t>
                      </a:r>
                      <a:r>
                        <a:rPr lang="en-US" sz="1100" b="0" kern="1400" dirty="0" smtClean="0">
                          <a:solidFill>
                            <a:srgbClr val="000000"/>
                          </a:solidFill>
                          <a:latin typeface="Arial" pitchFamily="34" charset="0"/>
                          <a:cs typeface="Arial" pitchFamily="34" charset="0"/>
                        </a:rPr>
                        <a:t>was</a:t>
                      </a:r>
                      <a:r>
                        <a:rPr lang="en-US" sz="1100" b="0" kern="1400" baseline="0" dirty="0" smtClean="0">
                          <a:solidFill>
                            <a:srgbClr val="000000"/>
                          </a:solidFill>
                          <a:latin typeface="Arial" pitchFamily="34" charset="0"/>
                          <a:cs typeface="Arial" pitchFamily="34" charset="0"/>
                        </a:rPr>
                        <a:t> not obtained. If “Other” is selected, explain the reason consent was not obtained in the text box provided.</a:t>
                      </a:r>
                      <a:endParaRPr lang="en-US" sz="1100" kern="1400" dirty="0" smtClean="0">
                        <a:solidFill>
                          <a:srgbClr val="000000"/>
                        </a:solidFill>
                        <a:latin typeface="Arial" pitchFamily="34" charset="0"/>
                        <a:cs typeface="Arial" pitchFamily="34" charset="0"/>
                      </a:endParaRPr>
                    </a:p>
                    <a:p>
                      <a:pPr marL="1341438"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Too Overwhelmed</a:t>
                      </a:r>
                    </a:p>
                    <a:p>
                      <a:pPr marL="1341438"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rgbClr val="000000"/>
                          </a:solidFill>
                          <a:effectLst/>
                          <a:latin typeface="Arial" pitchFamily="34" charset="0"/>
                          <a:cs typeface="Arial" pitchFamily="34" charset="0"/>
                        </a:rPr>
                        <a:t> Not interested</a:t>
                      </a:r>
                      <a:endParaRPr lang="en-CA" sz="1100" kern="1400" dirty="0" smtClean="0">
                        <a:solidFill>
                          <a:srgbClr val="000000"/>
                        </a:solidFill>
                        <a:latin typeface="Arial" pitchFamily="34" charset="0"/>
                        <a:cs typeface="Arial" pitchFamily="34" charset="0"/>
                      </a:endParaRPr>
                    </a:p>
                    <a:p>
                      <a:pPr marL="1341438"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kern="1400" cap="none" normalizeH="0" baseline="0" dirty="0" smtClean="0">
                          <a:ln>
                            <a:noFill/>
                          </a:ln>
                          <a:solidFill>
                            <a:srgbClr val="000000"/>
                          </a:solidFill>
                          <a:effectLst/>
                          <a:latin typeface="Arial" pitchFamily="34" charset="0"/>
                          <a:cs typeface="Arial" pitchFamily="34" charset="0"/>
                        </a:rPr>
                        <a:t> Did not respond (timed out)</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1341438"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Other, please specify ________________</a:t>
                      </a: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69992">
                <a:tc>
                  <a:txBody>
                    <a:bodyPr/>
                    <a:lstStyle/>
                    <a:p>
                      <a:pPr marL="87313" marR="0" indent="0" algn="l" defTabSz="914400" rtl="0" eaLnBrk="1" fontAlgn="auto" latinLnBrk="0" hangingPunct="1">
                        <a:lnSpc>
                          <a:spcPct val="100000"/>
                        </a:lnSpc>
                        <a:spcBef>
                          <a:spcPts val="0"/>
                        </a:spcBef>
                        <a:spcAft>
                          <a:spcPts val="0"/>
                        </a:spcAft>
                        <a:buClrTx/>
                        <a:buSzTx/>
                        <a:buFontTx/>
                        <a:buNone/>
                        <a:tabLst>
                          <a:tab pos="-2008936800" algn="l"/>
                        </a:tabLst>
                        <a:defRPr/>
                      </a:pPr>
                      <a:r>
                        <a:rPr lang="en-US" sz="1100" b="1" kern="1400" dirty="0" smtClean="0">
                          <a:solidFill>
                            <a:srgbClr val="000000"/>
                          </a:solidFill>
                          <a:latin typeface="Arial" pitchFamily="34" charset="0"/>
                          <a:cs typeface="Arial" pitchFamily="34" charset="0"/>
                        </a:rPr>
                        <a:t>Consent Date and Time</a:t>
                      </a:r>
                      <a:endParaRPr lang="en-US"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CA" sz="1100" b="0" u="none" kern="1200" dirty="0" smtClean="0">
                          <a:solidFill>
                            <a:schemeClr val="tx1"/>
                          </a:solidFill>
                          <a:effectLst/>
                          <a:latin typeface="Arial" panose="020B0604020202020204" pitchFamily="34" charset="0"/>
                          <a:ea typeface="+mn-ea"/>
                          <a:cs typeface="Arial" panose="020B0604020202020204" pitchFamily="34" charset="0"/>
                        </a:rPr>
                        <a:t>If consent was obtained, record the consent date (YYYY-MM-DD) and time (HH:MM, 24hr clock). </a:t>
                      </a:r>
                      <a:endParaRPr lang="en-CA" sz="1100" b="0" u="none" kern="1200" dirty="0">
                        <a:solidFill>
                          <a:schemeClr val="tx1"/>
                        </a:solidFill>
                        <a:effectLst/>
                        <a:latin typeface="Arial" panose="020B0604020202020204" pitchFamily="34" charset="0"/>
                        <a:ea typeface="+mn-ea"/>
                        <a:cs typeface="Arial" panose="020B0604020202020204"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1296144">
                <a:tc>
                  <a:txBody>
                    <a:bodyPr/>
                    <a:lstStyle/>
                    <a:p>
                      <a:pPr marL="87313" marR="0" indent="0" algn="l" defTabSz="914400" rtl="0" eaLnBrk="1" fontAlgn="auto" latinLnBrk="0" hangingPunct="1">
                        <a:lnSpc>
                          <a:spcPct val="100000"/>
                        </a:lnSpc>
                        <a:spcBef>
                          <a:spcPts val="0"/>
                        </a:spcBef>
                        <a:spcAft>
                          <a:spcPts val="0"/>
                        </a:spcAft>
                        <a:buClrTx/>
                        <a:buSzTx/>
                        <a:buFontTx/>
                        <a:buNone/>
                        <a:tabLst>
                          <a:tab pos="-2008936800" algn="l"/>
                        </a:tabLst>
                        <a:defRPr/>
                      </a:pPr>
                      <a:r>
                        <a:rPr lang="en-US" sz="1100" b="1" kern="1400" dirty="0" smtClean="0">
                          <a:solidFill>
                            <a:srgbClr val="000000"/>
                          </a:solidFill>
                          <a:latin typeface="Arial" pitchFamily="34" charset="0"/>
                          <a:cs typeface="Arial" pitchFamily="34" charset="0"/>
                        </a:rPr>
                        <a:t>Height and </a:t>
                      </a:r>
                    </a:p>
                    <a:p>
                      <a:pPr marL="87313" marR="0" indent="0" algn="l" defTabSz="914400" rtl="0" eaLnBrk="1" fontAlgn="auto" latinLnBrk="0" hangingPunct="1">
                        <a:lnSpc>
                          <a:spcPct val="100000"/>
                        </a:lnSpc>
                        <a:spcBef>
                          <a:spcPts val="0"/>
                        </a:spcBef>
                        <a:spcAft>
                          <a:spcPts val="0"/>
                        </a:spcAft>
                        <a:buClrTx/>
                        <a:buSzTx/>
                        <a:buFontTx/>
                        <a:buNone/>
                        <a:tabLst>
                          <a:tab pos="-2008936800" algn="l"/>
                        </a:tabLst>
                        <a:defRPr/>
                      </a:pPr>
                      <a:r>
                        <a:rPr lang="en-US" sz="1100" b="1" kern="1400" dirty="0" smtClean="0">
                          <a:solidFill>
                            <a:srgbClr val="000000"/>
                          </a:solidFill>
                          <a:latin typeface="Arial" pitchFamily="34" charset="0"/>
                          <a:cs typeface="Arial" pitchFamily="34" charset="0"/>
                        </a:rPr>
                        <a:t>Weight</a:t>
                      </a:r>
                    </a:p>
                    <a:p>
                      <a:pPr marL="87313" marR="0" indent="0" algn="l" rtl="0">
                        <a:spcBef>
                          <a:spcPts val="0"/>
                        </a:spcBef>
                        <a:spcAft>
                          <a:spcPts val="0"/>
                        </a:spcAft>
                        <a:tabLst>
                          <a:tab pos="-2008936800" algn="l"/>
                        </a:tabLst>
                      </a:pPr>
                      <a:endParaRPr lang="en-US"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lvl="1" indent="0" algn="l" defTabSz="914400" rtl="0" eaLnBrk="1" fontAlgn="auto" latinLnBrk="0" hangingPunct="1">
                        <a:lnSpc>
                          <a:spcPct val="100000"/>
                        </a:lnSpc>
                        <a:spcBef>
                          <a:spcPts val="0"/>
                        </a:spcBef>
                        <a:spcAft>
                          <a:spcPts val="0"/>
                        </a:spcAft>
                        <a:buClrTx/>
                        <a:buSzTx/>
                        <a:buFont typeface="Arial" pitchFamily="34" charset="0"/>
                        <a:buNone/>
                        <a:tabLst>
                          <a:tab pos="-2008936800" algn="l"/>
                        </a:tabLst>
                        <a:defRPr/>
                      </a:pPr>
                      <a:r>
                        <a:rPr lang="en-CA" sz="1100" kern="1400" baseline="0" dirty="0" smtClean="0">
                          <a:solidFill>
                            <a:srgbClr val="000000"/>
                          </a:solidFill>
                          <a:latin typeface="Arial" pitchFamily="34" charset="0"/>
                          <a:cs typeface="Arial" pitchFamily="34" charset="0"/>
                        </a:rPr>
                        <a:t>Record the patient's height and weight. Record up to two decimal points, i.e. 82.67 kg </a:t>
                      </a:r>
                    </a:p>
                    <a:p>
                      <a:pPr marL="331787"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008936800" algn="l"/>
                        </a:tabLst>
                        <a:defRPr/>
                      </a:pPr>
                      <a:r>
                        <a:rPr lang="en-CA" sz="1100" kern="1400" dirty="0" smtClean="0">
                          <a:solidFill>
                            <a:srgbClr val="000000"/>
                          </a:solidFill>
                          <a:latin typeface="Arial" pitchFamily="34" charset="0"/>
                          <a:cs typeface="Arial" pitchFamily="34" charset="0"/>
                        </a:rPr>
                        <a:t>Enter patient's height in either centimetres or inches. Select unit of measurement.</a:t>
                      </a:r>
                    </a:p>
                    <a:p>
                      <a:pPr marL="331787"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008936800" algn="l"/>
                        </a:tabLst>
                        <a:defRPr/>
                      </a:pPr>
                      <a:r>
                        <a:rPr lang="en-US" sz="1100" kern="1400" dirty="0" smtClean="0">
                          <a:solidFill>
                            <a:srgbClr val="000000"/>
                          </a:solidFill>
                          <a:latin typeface="Arial" pitchFamily="34" charset="0"/>
                          <a:cs typeface="Arial" pitchFamily="34" charset="0"/>
                        </a:rPr>
                        <a:t>Enter the patient's pre-burn dry weight</a:t>
                      </a:r>
                      <a:r>
                        <a:rPr lang="en-US" sz="1100" kern="1400" baseline="0" dirty="0" smtClean="0">
                          <a:solidFill>
                            <a:srgbClr val="000000"/>
                          </a:solidFill>
                          <a:latin typeface="Arial" pitchFamily="34" charset="0"/>
                          <a:cs typeface="Arial" pitchFamily="34" charset="0"/>
                        </a:rPr>
                        <a:t> in either kilograms or pounds. Select the unit.</a:t>
                      </a:r>
                      <a:endParaRPr lang="en-CA" sz="1100" kern="1400" dirty="0" smtClean="0">
                        <a:solidFill>
                          <a:srgbClr val="000000"/>
                        </a:solidFill>
                        <a:latin typeface="Arial" pitchFamily="34" charset="0"/>
                        <a:cs typeface="Arial" pitchFamily="34" charset="0"/>
                      </a:endParaRPr>
                    </a:p>
                    <a:p>
                      <a:pPr marL="331787"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2008936800" algn="l"/>
                        </a:tabLst>
                        <a:defRPr/>
                      </a:pPr>
                      <a:r>
                        <a:rPr lang="en-CA" sz="1100" kern="1400" dirty="0" smtClean="0">
                          <a:solidFill>
                            <a:srgbClr val="000000"/>
                          </a:solidFill>
                          <a:latin typeface="Arial" pitchFamily="34" charset="0"/>
                          <a:cs typeface="Arial" pitchFamily="34" charset="0"/>
                        </a:rPr>
                        <a:t>Indicate how</a:t>
                      </a:r>
                      <a:r>
                        <a:rPr lang="en-CA" sz="1100" kern="1400" baseline="0" dirty="0" smtClean="0">
                          <a:solidFill>
                            <a:srgbClr val="000000"/>
                          </a:solidFill>
                          <a:latin typeface="Arial" pitchFamily="34" charset="0"/>
                          <a:cs typeface="Arial" pitchFamily="34" charset="0"/>
                        </a:rPr>
                        <a:t> height and weight were obtained by selecting one of the following:</a:t>
                      </a:r>
                    </a:p>
                    <a:p>
                      <a:pPr marL="788987"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2008936800" algn="l"/>
                        </a:tabLst>
                        <a:defRPr/>
                      </a:pPr>
                      <a:r>
                        <a:rPr lang="en-CA" sz="1100" kern="1400" dirty="0" smtClean="0">
                          <a:solidFill>
                            <a:srgbClr val="000000"/>
                          </a:solidFill>
                          <a:latin typeface="Arial" pitchFamily="34" charset="0"/>
                          <a:cs typeface="Arial" pitchFamily="34" charset="0"/>
                        </a:rPr>
                        <a:t>Measured (i.e. obtained by a weighing scale)</a:t>
                      </a:r>
                    </a:p>
                    <a:p>
                      <a:pPr marL="788987"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2008936800" algn="l"/>
                        </a:tabLst>
                        <a:defRPr/>
                      </a:pPr>
                      <a:r>
                        <a:rPr lang="en-CA" sz="1100" kern="1400" dirty="0" smtClean="0">
                          <a:solidFill>
                            <a:srgbClr val="000000"/>
                          </a:solidFill>
                          <a:latin typeface="Arial" pitchFamily="34" charset="0"/>
                          <a:cs typeface="Arial" pitchFamily="34" charset="0"/>
                        </a:rPr>
                        <a:t>Estimated (i.e. by patient, family or healthcare professional)</a:t>
                      </a:r>
                    </a:p>
                    <a:p>
                      <a:pPr marL="788987"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tab pos="-2008936800" algn="l"/>
                        </a:tabLst>
                        <a:defRPr/>
                      </a:pPr>
                      <a:r>
                        <a:rPr lang="en-CA" sz="1100" kern="1400" dirty="0" smtClean="0">
                          <a:solidFill>
                            <a:srgbClr val="000000"/>
                          </a:solidFill>
                          <a:latin typeface="Arial" pitchFamily="34" charset="0"/>
                          <a:cs typeface="Arial" pitchFamily="34" charset="0"/>
                        </a:rPr>
                        <a:t>Unknown  (i.e. no </a:t>
                      </a:r>
                      <a:r>
                        <a:rPr lang="en-CA" sz="1100" kern="1400" baseline="0" dirty="0" smtClean="0">
                          <a:solidFill>
                            <a:srgbClr val="000000"/>
                          </a:solidFill>
                          <a:latin typeface="Arial" pitchFamily="34" charset="0"/>
                          <a:cs typeface="Arial" pitchFamily="34" charset="0"/>
                        </a:rPr>
                        <a:t>documentation to indicate how the value was obtained</a:t>
                      </a:r>
                      <a:r>
                        <a:rPr lang="en-CA" sz="1100" kern="1400" dirty="0" smtClean="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52706">
                <a:tc>
                  <a:txBody>
                    <a:bodyPr/>
                    <a:lstStyle/>
                    <a:p>
                      <a:pPr marL="87313" marR="0" indent="0"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Save and Randomize</a:t>
                      </a:r>
                      <a:endParaRPr lang="en-US" sz="1100" b="1"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rtl="0">
                        <a:spcBef>
                          <a:spcPts val="0"/>
                        </a:spcBef>
                        <a:spcAft>
                          <a:spcPts val="0"/>
                        </a:spcAft>
                        <a:tabLst>
                          <a:tab pos="-2008936800" algn="l"/>
                        </a:tabLst>
                      </a:pPr>
                      <a:r>
                        <a:rPr lang="en-CA" sz="1100" kern="1400" dirty="0" smtClean="0">
                          <a:solidFill>
                            <a:srgbClr val="000000"/>
                          </a:solidFill>
                          <a:latin typeface="Arial" pitchFamily="34" charset="0"/>
                          <a:cs typeface="Arial" pitchFamily="34" charset="0"/>
                        </a:rPr>
                        <a:t>Click the “Save” button at the bottom of the completed</a:t>
                      </a:r>
                      <a:r>
                        <a:rPr lang="en-CA" sz="1100" kern="1400" baseline="0" dirty="0" smtClean="0">
                          <a:solidFill>
                            <a:srgbClr val="000000"/>
                          </a:solidFill>
                          <a:latin typeface="Arial" pitchFamily="34" charset="0"/>
                          <a:cs typeface="Arial" pitchFamily="34" charset="0"/>
                        </a:rPr>
                        <a:t> Pre-Randomization form to randomize your patient</a:t>
                      </a:r>
                      <a:r>
                        <a:rPr lang="en-CA" sz="1100" kern="1400" dirty="0" smtClean="0">
                          <a:solidFill>
                            <a:srgbClr val="000000"/>
                          </a:solidFill>
                          <a:latin typeface="Arial" pitchFamily="34" charset="0"/>
                          <a:cs typeface="Arial" pitchFamily="34" charset="0"/>
                        </a:rPr>
                        <a:t>.</a:t>
                      </a:r>
                      <a:r>
                        <a:rPr lang="en-CA" sz="1100" kern="1400" baseline="0" dirty="0" smtClean="0">
                          <a:solidFill>
                            <a:srgbClr val="000000"/>
                          </a:solidFill>
                          <a:latin typeface="Arial" pitchFamily="34" charset="0"/>
                          <a:cs typeface="Arial" pitchFamily="34" charset="0"/>
                        </a:rPr>
                        <a:t> </a:t>
                      </a:r>
                      <a:endParaRPr lang="en-CA"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32048">
                <a:tc>
                  <a:txBody>
                    <a:bodyPr/>
                    <a:lstStyle/>
                    <a:p>
                      <a:pPr marL="87313" marR="0" indent="0"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Randomization</a:t>
                      </a:r>
                    </a:p>
                    <a:p>
                      <a:pPr marL="87313" marR="0" indent="0" algn="l" rtl="0">
                        <a:spcBef>
                          <a:spcPts val="0"/>
                        </a:spcBef>
                        <a:spcAft>
                          <a:spcPts val="0"/>
                        </a:spcAft>
                        <a:tabLst>
                          <a:tab pos="-2008936800" algn="l"/>
                        </a:tabLst>
                      </a:pPr>
                      <a:r>
                        <a:rPr lang="en-US" sz="1100" b="1" kern="1400" dirty="0" smtClean="0">
                          <a:solidFill>
                            <a:srgbClr val="000000"/>
                          </a:solidFill>
                          <a:latin typeface="Arial" pitchFamily="34" charset="0"/>
                          <a:cs typeface="Arial" pitchFamily="34" charset="0"/>
                        </a:rPr>
                        <a:t>Confirmation</a:t>
                      </a:r>
                      <a:endParaRPr lang="en-US"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87313" marR="0" indent="0" algn="l" rtl="0">
                        <a:spcBef>
                          <a:spcPts val="0"/>
                        </a:spcBef>
                        <a:spcAft>
                          <a:spcPts val="0"/>
                        </a:spcAft>
                        <a:tabLst>
                          <a:tab pos="-2008936800" algn="l"/>
                        </a:tabLst>
                      </a:pPr>
                      <a:r>
                        <a:rPr lang="en-CA" sz="1100" kern="1400" baseline="0" dirty="0" smtClean="0">
                          <a:solidFill>
                            <a:srgbClr val="000000"/>
                          </a:solidFill>
                          <a:latin typeface="Arial" pitchFamily="34" charset="0"/>
                          <a:cs typeface="Arial" pitchFamily="34" charset="0"/>
                        </a:rPr>
                        <a:t>The Randomization Confirmation page will display</a:t>
                      </a:r>
                      <a:r>
                        <a:rPr lang="en-CA" sz="1100" kern="1400" dirty="0" smtClean="0">
                          <a:solidFill>
                            <a:srgbClr val="000000"/>
                          </a:solidFill>
                          <a:latin typeface="Arial" pitchFamily="34" charset="0"/>
                          <a:cs typeface="Arial" pitchFamily="34" charset="0"/>
                        </a:rPr>
                        <a:t> the randomization number; randomization date and time; height; weight; BMI; and dosing weight for the</a:t>
                      </a:r>
                      <a:r>
                        <a:rPr lang="en-CA" sz="1100" kern="1400" baseline="0" dirty="0" smtClean="0">
                          <a:solidFill>
                            <a:srgbClr val="000000"/>
                          </a:solidFill>
                          <a:latin typeface="Arial" pitchFamily="34" charset="0"/>
                          <a:cs typeface="Arial" pitchFamily="34" charset="0"/>
                        </a:rPr>
                        <a:t> patient. </a:t>
                      </a:r>
                      <a:endParaRPr lang="en-CA" sz="1100" kern="1400" dirty="0">
                        <a:solidFill>
                          <a:srgbClr val="000000"/>
                        </a:solidFill>
                        <a:latin typeface="Arial" pitchFamily="34" charset="0"/>
                        <a:cs typeface="Arial" pitchFamily="34" charset="0"/>
                      </a:endParaRPr>
                    </a:p>
                  </a:txBody>
                  <a:tcPr marL="14701" marR="14701" marT="14701" marB="1470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33820" name="Text Box 28"/>
          <p:cNvSpPr txBox="1">
            <a:spLocks noChangeArrowheads="1"/>
          </p:cNvSpPr>
          <p:nvPr/>
        </p:nvSpPr>
        <p:spPr bwMode="auto">
          <a:xfrm>
            <a:off x="214339" y="683568"/>
            <a:ext cx="6500810" cy="3683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 Randomization / Randomization Instructions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95"/>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a:p>
        </p:txBody>
      </p:sp>
      <p:sp>
        <p:nvSpPr>
          <p:cNvPr id="12" name="Text Box 15"/>
          <p:cNvSpPr txBox="1">
            <a:spLocks noChangeArrowheads="1"/>
          </p:cNvSpPr>
          <p:nvPr/>
        </p:nvSpPr>
        <p:spPr bwMode="auto">
          <a:xfrm>
            <a:off x="5176850" y="357156"/>
            <a:ext cx="1433459"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sz="1000" dirty="0">
                <a:latin typeface="Arial" pitchFamily="34" charset="0"/>
                <a:cs typeface="Arial" pitchFamily="34" charset="0"/>
              </a:rPr>
              <a:t>Patient ID</a:t>
            </a:r>
            <a:endParaRPr lang="en-US" dirty="0">
              <a:latin typeface="Arial" pitchFamily="34" charset="0"/>
              <a:cs typeface="Arial" pitchFamily="34" charset="0"/>
            </a:endParaRPr>
          </a:p>
        </p:txBody>
      </p:sp>
      <p:cxnSp>
        <p:nvCxnSpPr>
          <p:cNvPr id="13" name="Straight Connector 12"/>
          <p:cNvCxnSpPr/>
          <p:nvPr/>
        </p:nvCxnSpPr>
        <p:spPr>
          <a:xfrm>
            <a:off x="5143512" y="357158"/>
            <a:ext cx="1428760" cy="158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8194" name="Picture 2" descr="Y:\06-ACTIVE STUDIES\RE-ENERGIZE Definitive\STUDY PROCEDURES\Logos\RE_Logo small.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300" y="125132"/>
            <a:ext cx="1450853" cy="63093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9"/>
          <p:cNvSpPr>
            <a:spLocks noGrp="1"/>
          </p:cNvSpPr>
          <p:nvPr>
            <p:ph type="sldNum" sz="quarter" idx="12"/>
          </p:nvPr>
        </p:nvSpPr>
        <p:spPr>
          <a:xfrm>
            <a:off x="6381328" y="-15378"/>
            <a:ext cx="476671" cy="384709"/>
          </a:xfrm>
        </p:spPr>
        <p:txBody>
          <a:bodyPr/>
          <a:lstStyle/>
          <a:p>
            <a:fld id="{FDE86200-F1F7-4FF7-847E-D71C11135875}" type="slidenum">
              <a:rPr lang="en-CA" smtClean="0"/>
              <a:pPr/>
              <a:t>9</a:t>
            </a:fld>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18692</TotalTime>
  <Words>17670</Words>
  <Application>Microsoft Office PowerPoint</Application>
  <PresentationFormat>Letter Paper (8.5x11 in)</PresentationFormat>
  <Paragraphs>3521</Paragraphs>
  <Slides>66</Slides>
  <Notes>12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leungr</dc:creator>
  <cp:lastModifiedBy>"danserem"</cp:lastModifiedBy>
  <cp:revision>1403</cp:revision>
  <cp:lastPrinted>2018-10-05T13:48:41Z</cp:lastPrinted>
  <dcterms:created xsi:type="dcterms:W3CDTF">2015-11-13T15:37:47Z</dcterms:created>
  <dcterms:modified xsi:type="dcterms:W3CDTF">2019-07-03T19:44:58Z</dcterms:modified>
</cp:coreProperties>
</file>